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4" r:id="rId2"/>
  </p:sldMasterIdLst>
  <p:notesMasterIdLst>
    <p:notesMasterId r:id="rId190"/>
  </p:notesMasterIdLst>
  <p:handoutMasterIdLst>
    <p:handoutMasterId r:id="rId191"/>
  </p:handoutMasterIdLst>
  <p:sldIdLst>
    <p:sldId id="2548" r:id="rId3"/>
    <p:sldId id="2549" r:id="rId4"/>
    <p:sldId id="2303" r:id="rId5"/>
    <p:sldId id="2381" r:id="rId6"/>
    <p:sldId id="2382" r:id="rId7"/>
    <p:sldId id="2383" r:id="rId8"/>
    <p:sldId id="2384" r:id="rId9"/>
    <p:sldId id="2385" r:id="rId10"/>
    <p:sldId id="2386" r:id="rId11"/>
    <p:sldId id="2387" r:id="rId12"/>
    <p:sldId id="2389" r:id="rId13"/>
    <p:sldId id="2390" r:id="rId14"/>
    <p:sldId id="2391" r:id="rId15"/>
    <p:sldId id="2552" r:id="rId16"/>
    <p:sldId id="2393" r:id="rId17"/>
    <p:sldId id="2394" r:id="rId18"/>
    <p:sldId id="2395" r:id="rId19"/>
    <p:sldId id="2396" r:id="rId20"/>
    <p:sldId id="2397" r:id="rId21"/>
    <p:sldId id="2398" r:id="rId22"/>
    <p:sldId id="2560" r:id="rId23"/>
    <p:sldId id="2399" r:id="rId24"/>
    <p:sldId id="2400" r:id="rId25"/>
    <p:sldId id="2401" r:id="rId26"/>
    <p:sldId id="2402" r:id="rId27"/>
    <p:sldId id="2403" r:id="rId28"/>
    <p:sldId id="2404" r:id="rId29"/>
    <p:sldId id="2405" r:id="rId30"/>
    <p:sldId id="2406" r:id="rId31"/>
    <p:sldId id="2407" r:id="rId32"/>
    <p:sldId id="2408" r:id="rId33"/>
    <p:sldId id="2409" r:id="rId34"/>
    <p:sldId id="2410" r:id="rId35"/>
    <p:sldId id="2412" r:id="rId36"/>
    <p:sldId id="2551" r:id="rId37"/>
    <p:sldId id="2414" r:id="rId38"/>
    <p:sldId id="2415" r:id="rId39"/>
    <p:sldId id="2416" r:id="rId40"/>
    <p:sldId id="2417" r:id="rId41"/>
    <p:sldId id="2492" r:id="rId42"/>
    <p:sldId id="2493" r:id="rId43"/>
    <p:sldId id="2494" r:id="rId44"/>
    <p:sldId id="2495" r:id="rId45"/>
    <p:sldId id="2496" r:id="rId46"/>
    <p:sldId id="2497" r:id="rId47"/>
    <p:sldId id="2498" r:id="rId48"/>
    <p:sldId id="2499" r:id="rId49"/>
    <p:sldId id="2500" r:id="rId50"/>
    <p:sldId id="2501" r:id="rId51"/>
    <p:sldId id="2502" r:id="rId52"/>
    <p:sldId id="2503" r:id="rId53"/>
    <p:sldId id="2504" r:id="rId54"/>
    <p:sldId id="2505" r:id="rId55"/>
    <p:sldId id="2506" r:id="rId56"/>
    <p:sldId id="2507" r:id="rId57"/>
    <p:sldId id="2508" r:id="rId58"/>
    <p:sldId id="2509" r:id="rId59"/>
    <p:sldId id="2510" r:id="rId60"/>
    <p:sldId id="2511" r:id="rId61"/>
    <p:sldId id="2512" r:id="rId62"/>
    <p:sldId id="2513" r:id="rId63"/>
    <p:sldId id="2514" r:id="rId64"/>
    <p:sldId id="2515" r:id="rId65"/>
    <p:sldId id="2517" r:id="rId66"/>
    <p:sldId id="2519" r:id="rId67"/>
    <p:sldId id="2520" r:id="rId68"/>
    <p:sldId id="2521" r:id="rId69"/>
    <p:sldId id="2518" r:id="rId70"/>
    <p:sldId id="2522" r:id="rId71"/>
    <p:sldId id="2523" r:id="rId72"/>
    <p:sldId id="2524" r:id="rId73"/>
    <p:sldId id="2525" r:id="rId74"/>
    <p:sldId id="2526" r:id="rId75"/>
    <p:sldId id="2527" r:id="rId76"/>
    <p:sldId id="2529" r:id="rId77"/>
    <p:sldId id="2530" r:id="rId78"/>
    <p:sldId id="2531" r:id="rId79"/>
    <p:sldId id="2532" r:id="rId80"/>
    <p:sldId id="2533" r:id="rId81"/>
    <p:sldId id="2534" r:id="rId82"/>
    <p:sldId id="2535" r:id="rId83"/>
    <p:sldId id="2536" r:id="rId84"/>
    <p:sldId id="2537" r:id="rId85"/>
    <p:sldId id="2538" r:id="rId86"/>
    <p:sldId id="2539" r:id="rId87"/>
    <p:sldId id="2540" r:id="rId88"/>
    <p:sldId id="2541" r:id="rId89"/>
    <p:sldId id="2542" r:id="rId90"/>
    <p:sldId id="2543" r:id="rId91"/>
    <p:sldId id="659" r:id="rId92"/>
    <p:sldId id="660" r:id="rId93"/>
    <p:sldId id="661" r:id="rId94"/>
    <p:sldId id="663" r:id="rId95"/>
    <p:sldId id="662" r:id="rId96"/>
    <p:sldId id="665" r:id="rId97"/>
    <p:sldId id="709" r:id="rId98"/>
    <p:sldId id="708" r:id="rId99"/>
    <p:sldId id="710" r:id="rId100"/>
    <p:sldId id="711" r:id="rId101"/>
    <p:sldId id="821" r:id="rId102"/>
    <p:sldId id="2561" r:id="rId103"/>
    <p:sldId id="713" r:id="rId104"/>
    <p:sldId id="670" r:id="rId105"/>
    <p:sldId id="714" r:id="rId106"/>
    <p:sldId id="715" r:id="rId107"/>
    <p:sldId id="702" r:id="rId108"/>
    <p:sldId id="741" r:id="rId109"/>
    <p:sldId id="736" r:id="rId110"/>
    <p:sldId id="738" r:id="rId111"/>
    <p:sldId id="739" r:id="rId112"/>
    <p:sldId id="740" r:id="rId113"/>
    <p:sldId id="832" r:id="rId114"/>
    <p:sldId id="831" r:id="rId115"/>
    <p:sldId id="834" r:id="rId116"/>
    <p:sldId id="835" r:id="rId117"/>
    <p:sldId id="836" r:id="rId118"/>
    <p:sldId id="837" r:id="rId119"/>
    <p:sldId id="838" r:id="rId120"/>
    <p:sldId id="839" r:id="rId121"/>
    <p:sldId id="840" r:id="rId122"/>
    <p:sldId id="841" r:id="rId123"/>
    <p:sldId id="842" r:id="rId124"/>
    <p:sldId id="847" r:id="rId125"/>
    <p:sldId id="849" r:id="rId126"/>
    <p:sldId id="848" r:id="rId127"/>
    <p:sldId id="850" r:id="rId128"/>
    <p:sldId id="851" r:id="rId129"/>
    <p:sldId id="844" r:id="rId130"/>
    <p:sldId id="845" r:id="rId131"/>
    <p:sldId id="846" r:id="rId132"/>
    <p:sldId id="853" r:id="rId133"/>
    <p:sldId id="2553" r:id="rId134"/>
    <p:sldId id="672" r:id="rId135"/>
    <p:sldId id="677" r:id="rId136"/>
    <p:sldId id="785" r:id="rId137"/>
    <p:sldId id="797" r:id="rId138"/>
    <p:sldId id="674" r:id="rId139"/>
    <p:sldId id="675" r:id="rId140"/>
    <p:sldId id="676" r:id="rId141"/>
    <p:sldId id="678" r:id="rId142"/>
    <p:sldId id="679" r:id="rId143"/>
    <p:sldId id="680" r:id="rId144"/>
    <p:sldId id="725" r:id="rId145"/>
    <p:sldId id="726" r:id="rId146"/>
    <p:sldId id="786" r:id="rId147"/>
    <p:sldId id="791" r:id="rId148"/>
    <p:sldId id="792" r:id="rId149"/>
    <p:sldId id="793" r:id="rId150"/>
    <p:sldId id="794" r:id="rId151"/>
    <p:sldId id="795" r:id="rId152"/>
    <p:sldId id="681" r:id="rId153"/>
    <p:sldId id="682" r:id="rId154"/>
    <p:sldId id="801" r:id="rId155"/>
    <p:sldId id="854" r:id="rId156"/>
    <p:sldId id="855" r:id="rId157"/>
    <p:sldId id="856" r:id="rId158"/>
    <p:sldId id="857" r:id="rId159"/>
    <p:sldId id="727" r:id="rId160"/>
    <p:sldId id="683" r:id="rId161"/>
    <p:sldId id="684" r:id="rId162"/>
    <p:sldId id="685" r:id="rId163"/>
    <p:sldId id="686" r:id="rId164"/>
    <p:sldId id="796" r:id="rId165"/>
    <p:sldId id="798" r:id="rId166"/>
    <p:sldId id="799" r:id="rId167"/>
    <p:sldId id="802" r:id="rId168"/>
    <p:sldId id="800" r:id="rId169"/>
    <p:sldId id="2545" r:id="rId170"/>
    <p:sldId id="2554" r:id="rId171"/>
    <p:sldId id="570" r:id="rId172"/>
    <p:sldId id="571" r:id="rId173"/>
    <p:sldId id="572" r:id="rId174"/>
    <p:sldId id="693" r:id="rId175"/>
    <p:sldId id="694" r:id="rId176"/>
    <p:sldId id="574" r:id="rId177"/>
    <p:sldId id="692" r:id="rId178"/>
    <p:sldId id="804" r:id="rId179"/>
    <p:sldId id="805" r:id="rId180"/>
    <p:sldId id="806" r:id="rId181"/>
    <p:sldId id="723" r:id="rId182"/>
    <p:sldId id="724" r:id="rId183"/>
    <p:sldId id="575" r:id="rId184"/>
    <p:sldId id="573" r:id="rId185"/>
    <p:sldId id="2555" r:id="rId186"/>
    <p:sldId id="818" r:id="rId187"/>
    <p:sldId id="827" r:id="rId188"/>
    <p:sldId id="2559" r:id="rId189"/>
  </p:sldIdLst>
  <p:sldSz cx="9144000" cy="6858000" type="screen4x3"/>
  <p:notesSz cx="9947275" cy="6858000"/>
  <p:embeddedFontLst>
    <p:embeddedFont>
      <p:font typeface="Arial Unicode MS" panose="02010600030101010101" charset="-122"/>
      <p:regular r:id="rId192"/>
    </p:embeddedFont>
    <p:embeddedFont>
      <p:font typeface="Batang" panose="02010600030101010101" charset="-127"/>
      <p:regular r:id="rId193"/>
    </p:embeddedFont>
    <p:embeddedFont>
      <p:font typeface="PMingLiU" panose="02010600030101010101" charset="-120"/>
      <p:regular r:id="rId194"/>
    </p:embeddedFont>
    <p:embeddedFont>
      <p:font typeface="Calibri" panose="020F0502020204030204" pitchFamily="34" charset="0"/>
      <p:regular r:id="rId195"/>
      <p:bold r:id="rId196"/>
      <p:italic r:id="rId197"/>
      <p:boldItalic r:id="rId198"/>
    </p:embeddedFont>
    <p:embeddedFont>
      <p:font typeface="Cambria Math" panose="02040503050406030204" pitchFamily="18" charset="0"/>
      <p:regular r:id="rId199"/>
    </p:embeddedFont>
    <p:embeddedFont>
      <p:font typeface="Comic Sans MS" panose="030F0702030302020204" pitchFamily="66" charset="0"/>
      <p:regular r:id="rId200"/>
      <p:bold r:id="rId201"/>
      <p:italic r:id="rId202"/>
      <p:boldItalic r:id="rId203"/>
    </p:embeddedFont>
    <p:embeddedFont>
      <p:font typeface="Palatino Linotype" panose="02040502050505030304" pitchFamily="18" charset="0"/>
      <p:regular r:id="rId204"/>
      <p:bold r:id="rId205"/>
      <p:italic r:id="rId206"/>
      <p:boldItalic r:id="rId207"/>
    </p:embeddedFont>
    <p:embeddedFont>
      <p:font typeface="Tahoma" panose="020B0604030504040204" pitchFamily="34" charset="0"/>
      <p:regular r:id="rId208"/>
      <p:bold r:id="rId209"/>
    </p:embeddedFont>
    <p:embeddedFont>
      <p:font typeface="Verdana" panose="020B0604030504040204" pitchFamily="34" charset="0"/>
      <p:regular r:id="rId210"/>
      <p:bold r:id="rId211"/>
      <p:italic r:id="rId212"/>
      <p:boldItalic r:id="rId213"/>
    </p:embeddedFont>
    <p:embeddedFont>
      <p:font typeface="Wingdings 2" panose="05020102010507070707" pitchFamily="18" charset="2"/>
      <p:regular r:id="rId214"/>
    </p:embeddedFont>
    <p:embeddedFont>
      <p:font typeface="方正兰亭中黑_GBK" panose="02000000000000000000" pitchFamily="2" charset="-122"/>
      <p:regular r:id="rId215"/>
    </p:embeddedFont>
    <p:embeddedFont>
      <p:font typeface="黑体" panose="02010609060101010101" pitchFamily="49" charset="-122"/>
      <p:regular r:id="rId216"/>
    </p:embeddedFont>
    <p:embeddedFont>
      <p:font typeface="华文楷体" panose="02010600040101010101" pitchFamily="2" charset="-122"/>
      <p:regular r:id="rId217"/>
    </p:embeddedFont>
    <p:embeddedFont>
      <p:font typeface="微软雅黑" panose="020B0503020204020204" pitchFamily="34" charset="-122"/>
      <p:regular r:id="rId218"/>
      <p:bold r:id="rId219"/>
    </p:embeddedFont>
  </p:embeddedFontLst>
  <p:defaultTextStyle>
    <a:defPPr>
      <a:defRPr lang="zh-CN"/>
    </a:defPPr>
    <a:lvl1pPr algn="l" rtl="0" eaLnBrk="0" fontAlgn="base" hangingPunct="0">
      <a:spcBef>
        <a:spcPct val="0"/>
      </a:spcBef>
      <a:spcAft>
        <a:spcPct val="0"/>
      </a:spcAft>
      <a:defRPr b="1" kern="1200">
        <a:solidFill>
          <a:schemeClr val="bg1"/>
        </a:solidFill>
        <a:latin typeface="黑体" panose="02010609060101010101" pitchFamily="49" charset="-122"/>
        <a:ea typeface="宋体" panose="02010600030101010101" pitchFamily="2" charset="-122"/>
        <a:cs typeface="+mn-cs"/>
      </a:defRPr>
    </a:lvl1pPr>
    <a:lvl2pPr marL="457200" algn="l" rtl="0" eaLnBrk="0" fontAlgn="base" hangingPunct="0">
      <a:spcBef>
        <a:spcPct val="0"/>
      </a:spcBef>
      <a:spcAft>
        <a:spcPct val="0"/>
      </a:spcAft>
      <a:defRPr b="1" kern="1200">
        <a:solidFill>
          <a:schemeClr val="bg1"/>
        </a:solidFill>
        <a:latin typeface="黑体" panose="02010609060101010101" pitchFamily="49" charset="-122"/>
        <a:ea typeface="宋体" panose="02010600030101010101" pitchFamily="2" charset="-122"/>
        <a:cs typeface="+mn-cs"/>
      </a:defRPr>
    </a:lvl2pPr>
    <a:lvl3pPr marL="914400" algn="l" rtl="0" eaLnBrk="0" fontAlgn="base" hangingPunct="0">
      <a:spcBef>
        <a:spcPct val="0"/>
      </a:spcBef>
      <a:spcAft>
        <a:spcPct val="0"/>
      </a:spcAft>
      <a:defRPr b="1" kern="1200">
        <a:solidFill>
          <a:schemeClr val="bg1"/>
        </a:solidFill>
        <a:latin typeface="黑体" panose="02010609060101010101" pitchFamily="49" charset="-122"/>
        <a:ea typeface="宋体" panose="02010600030101010101" pitchFamily="2" charset="-122"/>
        <a:cs typeface="+mn-cs"/>
      </a:defRPr>
    </a:lvl3pPr>
    <a:lvl4pPr marL="1371600" algn="l" rtl="0" eaLnBrk="0" fontAlgn="base" hangingPunct="0">
      <a:spcBef>
        <a:spcPct val="0"/>
      </a:spcBef>
      <a:spcAft>
        <a:spcPct val="0"/>
      </a:spcAft>
      <a:defRPr b="1" kern="1200">
        <a:solidFill>
          <a:schemeClr val="bg1"/>
        </a:solidFill>
        <a:latin typeface="黑体" panose="02010609060101010101" pitchFamily="49" charset="-122"/>
        <a:ea typeface="宋体" panose="02010600030101010101" pitchFamily="2" charset="-122"/>
        <a:cs typeface="+mn-cs"/>
      </a:defRPr>
    </a:lvl4pPr>
    <a:lvl5pPr marL="1828800" algn="l" rtl="0" eaLnBrk="0" fontAlgn="base" hangingPunct="0">
      <a:spcBef>
        <a:spcPct val="0"/>
      </a:spcBef>
      <a:spcAft>
        <a:spcPct val="0"/>
      </a:spcAft>
      <a:defRPr b="1" kern="1200">
        <a:solidFill>
          <a:schemeClr val="bg1"/>
        </a:solidFill>
        <a:latin typeface="黑体" panose="02010609060101010101" pitchFamily="49" charset="-122"/>
        <a:ea typeface="宋体" panose="02010600030101010101" pitchFamily="2" charset="-122"/>
        <a:cs typeface="+mn-cs"/>
      </a:defRPr>
    </a:lvl5pPr>
    <a:lvl6pPr marL="2286000" algn="l" defTabSz="914400" rtl="0" eaLnBrk="1" latinLnBrk="0" hangingPunct="1">
      <a:defRPr b="1" kern="1200">
        <a:solidFill>
          <a:schemeClr val="bg1"/>
        </a:solidFill>
        <a:latin typeface="黑体" panose="02010609060101010101" pitchFamily="49" charset="-122"/>
        <a:ea typeface="宋体" panose="02010600030101010101" pitchFamily="2" charset="-122"/>
        <a:cs typeface="+mn-cs"/>
      </a:defRPr>
    </a:lvl6pPr>
    <a:lvl7pPr marL="2743200" algn="l" defTabSz="914400" rtl="0" eaLnBrk="1" latinLnBrk="0" hangingPunct="1">
      <a:defRPr b="1" kern="1200">
        <a:solidFill>
          <a:schemeClr val="bg1"/>
        </a:solidFill>
        <a:latin typeface="黑体" panose="02010609060101010101" pitchFamily="49" charset="-122"/>
        <a:ea typeface="宋体" panose="02010600030101010101" pitchFamily="2" charset="-122"/>
        <a:cs typeface="+mn-cs"/>
      </a:defRPr>
    </a:lvl7pPr>
    <a:lvl8pPr marL="3200400" algn="l" defTabSz="914400" rtl="0" eaLnBrk="1" latinLnBrk="0" hangingPunct="1">
      <a:defRPr b="1" kern="1200">
        <a:solidFill>
          <a:schemeClr val="bg1"/>
        </a:solidFill>
        <a:latin typeface="黑体" panose="02010609060101010101" pitchFamily="49" charset="-122"/>
        <a:ea typeface="宋体" panose="02010600030101010101" pitchFamily="2" charset="-122"/>
        <a:cs typeface="+mn-cs"/>
      </a:defRPr>
    </a:lvl8pPr>
    <a:lvl9pPr marL="3657600" algn="l" defTabSz="914400" rtl="0" eaLnBrk="1" latinLnBrk="0" hangingPunct="1">
      <a:defRPr b="1" kern="1200">
        <a:solidFill>
          <a:schemeClr val="bg1"/>
        </a:solidFill>
        <a:latin typeface="黑体" panose="02010609060101010101" pitchFamily="49"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56">
          <p15:clr>
            <a:srgbClr val="A4A3A4"/>
          </p15:clr>
        </p15:guide>
        <p15:guide id="2" pos="282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5F3F9"/>
    <a:srgbClr val="526688"/>
    <a:srgbClr val="446591"/>
    <a:srgbClr val="7588A2"/>
    <a:srgbClr val="CC2C3A"/>
    <a:srgbClr val="C4C5C5"/>
    <a:srgbClr val="0000FF"/>
    <a:srgbClr val="0099CC"/>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87309" autoAdjust="0"/>
  </p:normalViewPr>
  <p:slideViewPr>
    <p:cSldViewPr>
      <p:cViewPr varScale="1">
        <p:scale>
          <a:sx n="96" d="100"/>
          <a:sy n="96" d="100"/>
        </p:scale>
        <p:origin x="2124" y="54"/>
      </p:cViewPr>
      <p:guideLst>
        <p:guide orient="horz" pos="2156"/>
        <p:guide pos="2829"/>
      </p:guideLst>
    </p:cSldViewPr>
  </p:slideViewPr>
  <p:notesTextViewPr>
    <p:cViewPr>
      <p:scale>
        <a:sx n="100" d="100"/>
        <a:sy n="100" d="100"/>
      </p:scale>
      <p:origin x="0" y="0"/>
    </p:cViewPr>
  </p:notesTextViewPr>
  <p:sorterViewPr>
    <p:cViewPr>
      <p:scale>
        <a:sx n="50" d="100"/>
        <a:sy n="50" d="100"/>
      </p:scale>
      <p:origin x="0" y="-18339"/>
    </p:cViewPr>
  </p:sorterViewPr>
  <p:notesViewPr>
    <p:cSldViewPr>
      <p:cViewPr varScale="1">
        <p:scale>
          <a:sx n="116" d="100"/>
          <a:sy n="116" d="100"/>
        </p:scale>
        <p:origin x="990"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handoutMaster" Target="handoutMasters/handoutMaster1.xml"/><Relationship Id="rId205" Type="http://schemas.openxmlformats.org/officeDocument/2006/relationships/font" Target="fonts/font14.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font" Target="fonts/font25.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font" Target="fonts/font1.fntdata"/><Relationship Id="rId206" Type="http://schemas.openxmlformats.org/officeDocument/2006/relationships/font" Target="fonts/font15.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font" Target="fonts/font26.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font" Target="fonts/font2.fntdata"/><Relationship Id="rId207" Type="http://schemas.openxmlformats.org/officeDocument/2006/relationships/font" Target="fonts/font16.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font" Target="fonts/font27.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font" Target="fonts/font3.fntdata"/><Relationship Id="rId208" Type="http://schemas.openxmlformats.org/officeDocument/2006/relationships/font" Target="fonts/font17.fntdata"/><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font" Target="fonts/font28.fntdata"/><Relationship Id="rId3" Type="http://schemas.openxmlformats.org/officeDocument/2006/relationships/slide" Target="slides/slide1.xml"/><Relationship Id="rId214" Type="http://schemas.openxmlformats.org/officeDocument/2006/relationships/font" Target="fonts/font23.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font" Target="fonts/font4.fntdata"/><Relationship Id="rId209" Type="http://schemas.openxmlformats.org/officeDocument/2006/relationships/font" Target="fonts/font18.fntdata"/><Relationship Id="rId190" Type="http://schemas.openxmlformats.org/officeDocument/2006/relationships/notesMaster" Target="notesMasters/notesMaster1.xml"/><Relationship Id="rId204" Type="http://schemas.openxmlformats.org/officeDocument/2006/relationships/font" Target="fonts/font13.fntdata"/><Relationship Id="rId22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19.fntdata"/><Relationship Id="rId215" Type="http://schemas.openxmlformats.org/officeDocument/2006/relationships/font" Target="fonts/font24.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font" Target="fonts/font5.fntdata"/><Relationship Id="rId200" Type="http://schemas.openxmlformats.org/officeDocument/2006/relationships/font" Target="fonts/font9.fntdata"/><Relationship Id="rId16" Type="http://schemas.openxmlformats.org/officeDocument/2006/relationships/slide" Target="slides/slide14.xml"/><Relationship Id="rId221"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font" Target="fonts/font20.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font" Target="fonts/font6.fntdata"/><Relationship Id="rId201" Type="http://schemas.openxmlformats.org/officeDocument/2006/relationships/font" Target="fonts/font10.fntdata"/><Relationship Id="rId222"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font" Target="fonts/font21.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font" Target="fonts/font7.fntdata"/><Relationship Id="rId202" Type="http://schemas.openxmlformats.org/officeDocument/2006/relationships/font" Target="fonts/font11.fntdata"/><Relationship Id="rId223"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font" Target="fonts/font8.fntdata"/><Relationship Id="rId203" Type="http://schemas.openxmlformats.org/officeDocument/2006/relationships/font" Target="fonts/font12.fntdata"/><Relationship Id="rId19" Type="http://schemas.openxmlformats.org/officeDocument/2006/relationships/slide" Target="slides/slide1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10063"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4038" y="0"/>
            <a:ext cx="4311650" cy="344488"/>
          </a:xfrm>
          <a:prstGeom prst="rect">
            <a:avLst/>
          </a:prstGeom>
        </p:spPr>
        <p:txBody>
          <a:bodyPr vert="horz" lIns="91440" tIns="45720" rIns="91440" bIns="45720" rtlCol="0"/>
          <a:lstStyle>
            <a:lvl1pPr algn="r">
              <a:defRPr sz="1200"/>
            </a:lvl1pPr>
          </a:lstStyle>
          <a:p>
            <a:fld id="{BC9D1FD6-10AD-41C3-8C4C-7C950D8FD543}" type="datetimeFigureOut">
              <a:rPr lang="zh-CN" altLang="en-US" smtClean="0"/>
              <a:t>2023/9/27</a:t>
            </a:fld>
            <a:endParaRPr lang="zh-CN" altLang="en-US"/>
          </a:p>
        </p:txBody>
      </p:sp>
      <p:sp>
        <p:nvSpPr>
          <p:cNvPr id="4" name="页脚占位符 3"/>
          <p:cNvSpPr>
            <a:spLocks noGrp="1"/>
          </p:cNvSpPr>
          <p:nvPr>
            <p:ph type="ftr" sz="quarter" idx="2"/>
          </p:nvPr>
        </p:nvSpPr>
        <p:spPr>
          <a:xfrm>
            <a:off x="0" y="6513513"/>
            <a:ext cx="4310063"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4038" y="6513513"/>
            <a:ext cx="4311650" cy="344487"/>
          </a:xfrm>
          <a:prstGeom prst="rect">
            <a:avLst/>
          </a:prstGeom>
        </p:spPr>
        <p:txBody>
          <a:bodyPr vert="horz" lIns="91440" tIns="45720" rIns="91440" bIns="45720" rtlCol="0" anchor="b"/>
          <a:lstStyle>
            <a:lvl1pPr algn="r">
              <a:defRPr sz="1200"/>
            </a:lvl1pPr>
          </a:lstStyle>
          <a:p>
            <a:fld id="{33B49C96-090A-4778-A480-5A3AEF2A6C2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页眉占位符 1"/>
          <p:cNvSpPr>
            <a:spLocks noGrp="1" noChangeArrowheads="1"/>
          </p:cNvSpPr>
          <p:nvPr>
            <p:ph type="hdr" sz="quarter"/>
          </p:nvPr>
        </p:nvSpPr>
        <p:spPr bwMode="auto">
          <a:xfrm>
            <a:off x="0" y="0"/>
            <a:ext cx="4310063" cy="342900"/>
          </a:xfrm>
          <a:prstGeom prst="rect">
            <a:avLst/>
          </a:prstGeom>
          <a:noFill/>
          <a:ln w="9525">
            <a:noFill/>
            <a:miter lim="800000"/>
          </a:ln>
        </p:spPr>
        <p:txBody>
          <a:bodyPr vert="horz" wrap="square" lIns="91440" tIns="45720" rIns="91440" bIns="45720" numCol="1" anchor="t" anchorCtr="0" compatLnSpc="1"/>
          <a:lstStyle>
            <a:lvl1pPr eaLnBrk="1" hangingPunct="1">
              <a:lnSpc>
                <a:spcPct val="130000"/>
              </a:lnSpc>
              <a:spcBef>
                <a:spcPct val="20000"/>
              </a:spcBef>
              <a:buFont typeface="Arial" panose="020B0604020202020204" pitchFamily="34" charset="0"/>
              <a:buChar char="•"/>
              <a:defRPr sz="1200" b="0" dirty="0">
                <a:solidFill>
                  <a:srgbClr val="1A1A4E"/>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5123" name="日期占位符 2"/>
          <p:cNvSpPr>
            <a:spLocks noGrp="1" noChangeArrowheads="1"/>
          </p:cNvSpPr>
          <p:nvPr>
            <p:ph type="dt" idx="1"/>
          </p:nvPr>
        </p:nvSpPr>
        <p:spPr bwMode="auto">
          <a:xfrm>
            <a:off x="5634038" y="0"/>
            <a:ext cx="4311650" cy="342900"/>
          </a:xfrm>
          <a:prstGeom prst="rect">
            <a:avLst/>
          </a:prstGeom>
          <a:noFill/>
          <a:ln w="9525">
            <a:noFill/>
            <a:miter lim="800000"/>
          </a:ln>
        </p:spPr>
        <p:txBody>
          <a:bodyPr vert="horz" wrap="square" lIns="91440" tIns="45720" rIns="91440" bIns="45720" numCol="1" anchor="t" anchorCtr="0" compatLnSpc="1"/>
          <a:lstStyle>
            <a:lvl1pPr algn="r" eaLnBrk="1" hangingPunct="1">
              <a:lnSpc>
                <a:spcPct val="130000"/>
              </a:lnSpc>
              <a:spcBef>
                <a:spcPct val="20000"/>
              </a:spcBef>
              <a:buFont typeface="Arial" panose="020B0604020202020204" pitchFamily="34" charset="0"/>
              <a:buChar char="•"/>
              <a:defRPr sz="1200" b="0" dirty="0">
                <a:solidFill>
                  <a:srgbClr val="1A1A4E"/>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4100" name="幻灯片图像占位符 3"/>
          <p:cNvSpPr>
            <a:spLocks noGrp="1" noRot="1" noChangeAspect="1" noChangeArrowheads="1"/>
          </p:cNvSpPr>
          <p:nvPr>
            <p:ph type="sldImg" idx="2"/>
          </p:nvPr>
        </p:nvSpPr>
        <p:spPr bwMode="auto">
          <a:xfrm>
            <a:off x="3260725" y="514350"/>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5125" name="备注占位符 4"/>
          <p:cNvSpPr>
            <a:spLocks noGrp="1" noChangeArrowheads="1"/>
          </p:cNvSpPr>
          <p:nvPr>
            <p:ph type="body" sz="quarter" idx="3"/>
          </p:nvPr>
        </p:nvSpPr>
        <p:spPr bwMode="auto">
          <a:xfrm>
            <a:off x="995363" y="3257550"/>
            <a:ext cx="7956550" cy="3086100"/>
          </a:xfrm>
          <a:prstGeom prst="rect">
            <a:avLst/>
          </a:prstGeom>
          <a:noFill/>
          <a:ln w="12700" cmpd="sng">
            <a:noFill/>
            <a:miter lim="800000"/>
          </a:ln>
        </p:spPr>
        <p:txBody>
          <a:bodyPr vert="horz" wrap="square" lIns="91440" tIns="45720" rIns="91440" bIns="45720" numCol="1" anchor="ctr"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5126" name="页脚占位符 5"/>
          <p:cNvSpPr>
            <a:spLocks noGrp="1" noChangeArrowheads="1"/>
          </p:cNvSpPr>
          <p:nvPr>
            <p:ph type="ftr" sz="quarter" idx="4"/>
          </p:nvPr>
        </p:nvSpPr>
        <p:spPr bwMode="auto">
          <a:xfrm>
            <a:off x="0" y="6515100"/>
            <a:ext cx="4310063" cy="341313"/>
          </a:xfrm>
          <a:prstGeom prst="rect">
            <a:avLst/>
          </a:prstGeom>
          <a:noFill/>
          <a:ln w="9525">
            <a:noFill/>
            <a:miter lim="800000"/>
          </a:ln>
        </p:spPr>
        <p:txBody>
          <a:bodyPr vert="horz" wrap="square" lIns="91440" tIns="45720" rIns="91440" bIns="45720" numCol="1" anchor="b" anchorCtr="0" compatLnSpc="1"/>
          <a:lstStyle>
            <a:lvl1pPr eaLnBrk="1" hangingPunct="1">
              <a:lnSpc>
                <a:spcPct val="130000"/>
              </a:lnSpc>
              <a:spcBef>
                <a:spcPct val="20000"/>
              </a:spcBef>
              <a:buFont typeface="Arial" panose="020B0604020202020204" pitchFamily="34" charset="0"/>
              <a:buChar char="•"/>
              <a:defRPr sz="1200" b="0" dirty="0">
                <a:solidFill>
                  <a:srgbClr val="1A1A4E"/>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5127" name="灯片编号占位符 6"/>
          <p:cNvSpPr>
            <a:spLocks noGrp="1" noChangeArrowheads="1"/>
          </p:cNvSpPr>
          <p:nvPr>
            <p:ph type="sldNum" sz="quarter" idx="5"/>
          </p:nvPr>
        </p:nvSpPr>
        <p:spPr bwMode="auto">
          <a:xfrm>
            <a:off x="5634038" y="6515100"/>
            <a:ext cx="4311650" cy="341313"/>
          </a:xfrm>
          <a:prstGeom prst="rect">
            <a:avLst/>
          </a:prstGeom>
          <a:noFill/>
          <a:ln w="9525">
            <a:noFill/>
            <a:miter lim="800000"/>
          </a:ln>
        </p:spPr>
        <p:txBody>
          <a:bodyPr vert="horz" wrap="square" lIns="91440" tIns="45720" rIns="91440" bIns="45720" numCol="1" anchor="b" anchorCtr="0" compatLnSpc="1"/>
          <a:lstStyle>
            <a:lvl1pPr algn="r" eaLnBrk="1" hangingPunct="1">
              <a:lnSpc>
                <a:spcPct val="130000"/>
              </a:lnSpc>
              <a:spcBef>
                <a:spcPct val="20000"/>
              </a:spcBef>
              <a:buFont typeface="Arial" panose="020B0604020202020204" pitchFamily="34" charset="0"/>
              <a:buChar char="•"/>
              <a:defRPr sz="1200" b="0" smtClean="0">
                <a:solidFill>
                  <a:srgbClr val="1A1A4E"/>
                </a:solidFill>
                <a:latin typeface="微软雅黑" panose="020B0503020204020204" pitchFamily="34" charset="-122"/>
                <a:ea typeface="微软雅黑" panose="020B0503020204020204" pitchFamily="34" charset="-122"/>
              </a:defRPr>
            </a:lvl1pPr>
          </a:lstStyle>
          <a:p>
            <a:pPr>
              <a:defRPr/>
            </a:pPr>
            <a:fld id="{CF1D8E48-98DB-4BAA-8DAA-00E694147933}" type="slidenum">
              <a:rPr lang="zh-CN" altLang="en-US"/>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黑体" panose="02010609060101010101" pitchFamily="49"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黑体" panose="02010609060101010101" pitchFamily="49"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黑体" panose="02010609060101010101" pitchFamily="49"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黑体" panose="02010609060101010101" pitchFamily="49"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黑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kern="1200" dirty="0">
              <a:solidFill>
                <a:srgbClr val="002060"/>
              </a:solidFill>
              <a:latin typeface="+mj-ea"/>
              <a:ea typeface="黑体" panose="02010609060101010101" pitchFamily="49" charset="-122"/>
              <a:cs typeface="Times New Roman" panose="02020603050405020304" pitchFamily="18" charset="0"/>
              <a:sym typeface="Symbol" panose="05050102010706020507"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t>3</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ChangeArrowheads="1" noTextEdit="1"/>
          </p:cNvSpPr>
          <p:nvPr>
            <p:ph type="sldImg"/>
          </p:nvPr>
        </p:nvSpPr>
        <p:spPr/>
      </p:sp>
      <p:sp>
        <p:nvSpPr>
          <p:cNvPr id="191491"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9149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2E0BD33-283D-4FC4-B465-C93830C893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ChangeArrowheads="1" noTextEdit="1"/>
          </p:cNvSpPr>
          <p:nvPr>
            <p:ph type="sldImg"/>
          </p:nvPr>
        </p:nvSpPr>
        <p:spPr/>
      </p:sp>
      <p:sp>
        <p:nvSpPr>
          <p:cNvPr id="193539"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93540"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4303E5F-C909-4634-8C2E-D96A458195A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p:nvPr>
        </p:nvSpPr>
        <p:spPr/>
      </p:sp>
      <p:sp>
        <p:nvSpPr>
          <p:cNvPr id="18435"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843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0BDB285-1427-4321-94C1-BDA0463E6F7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52691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ChangeArrowheads="1" noTextEdit="1"/>
          </p:cNvSpPr>
          <p:nvPr>
            <p:ph type="sldImg"/>
          </p:nvPr>
        </p:nvSpPr>
        <p:spPr/>
      </p:sp>
      <p:sp>
        <p:nvSpPr>
          <p:cNvPr id="195587"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9558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15A88BA-1DCA-416D-B6EA-D0B8725AA0F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ChangeArrowheads="1" noTextEdit="1"/>
          </p:cNvSpPr>
          <p:nvPr>
            <p:ph type="sldImg"/>
          </p:nvPr>
        </p:nvSpPr>
        <p:spPr/>
      </p:sp>
      <p:sp>
        <p:nvSpPr>
          <p:cNvPr id="197635"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9763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E9CE779-6726-44FF-BECB-47B00609FCD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ChangeArrowheads="1" noTextEdit="1"/>
          </p:cNvSpPr>
          <p:nvPr>
            <p:ph type="sldImg"/>
          </p:nvPr>
        </p:nvSpPr>
        <p:spPr/>
      </p:sp>
      <p:sp>
        <p:nvSpPr>
          <p:cNvPr id="199683"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996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548C83C-C925-49C7-8ED9-BF5BD46D11A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ChangeArrowheads="1" noTextEdit="1"/>
          </p:cNvSpPr>
          <p:nvPr>
            <p:ph type="sldImg"/>
          </p:nvPr>
        </p:nvSpPr>
        <p:spPr/>
      </p:sp>
      <p:sp>
        <p:nvSpPr>
          <p:cNvPr id="201731"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0173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46F4F2B-91D4-4F55-9DE2-5B67D7FE2D5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ChangeArrowheads="1" noTextEdit="1"/>
          </p:cNvSpPr>
          <p:nvPr>
            <p:ph type="sldImg"/>
          </p:nvPr>
        </p:nvSpPr>
        <p:spPr/>
      </p:sp>
      <p:sp>
        <p:nvSpPr>
          <p:cNvPr id="8195"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819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61BF289-166B-40CC-A661-18EDB58927D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1024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B92AF2A-5A29-450F-B83F-06D9414D532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p:sp>
      <p:sp>
        <p:nvSpPr>
          <p:cNvPr id="12291"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229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E38DEB1-D6AE-42B4-9264-6DE4AD8DC3F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kern="1200" dirty="0">
              <a:solidFill>
                <a:srgbClr val="002060"/>
              </a:solidFill>
              <a:latin typeface="+mj-ea"/>
              <a:ea typeface="黑体" panose="02010609060101010101" pitchFamily="49" charset="-122"/>
              <a:cs typeface="Times New Roman" panose="02020603050405020304" pitchFamily="18" charset="0"/>
              <a:sym typeface="Symbol" panose="05050102010706020507"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t>4</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p:nvPr>
        </p:nvSpPr>
        <p:spPr/>
      </p:sp>
      <p:sp>
        <p:nvSpPr>
          <p:cNvPr id="14339"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4340"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F9EAD71-AAC2-464E-B1CA-99D977326B4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p:sp>
      <p:sp>
        <p:nvSpPr>
          <p:cNvPr id="16387"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638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BDFF0D1-7038-4206-9FF1-230CEEE8D32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kern="1200" dirty="0">
              <a:solidFill>
                <a:srgbClr val="002060"/>
              </a:solidFill>
              <a:latin typeface="+mj-ea"/>
              <a:ea typeface="黑体" panose="02010609060101010101" pitchFamily="49" charset="-122"/>
              <a:cs typeface="Times New Roman" panose="02020603050405020304" pitchFamily="18" charset="0"/>
              <a:sym typeface="Symbol" panose="05050102010706020507"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t>5</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kern="1200" dirty="0">
              <a:solidFill>
                <a:srgbClr val="002060"/>
              </a:solidFill>
              <a:latin typeface="+mj-ea"/>
              <a:ea typeface="黑体" panose="02010609060101010101" pitchFamily="49" charset="-122"/>
              <a:cs typeface="Times New Roman" panose="02020603050405020304" pitchFamily="18" charset="0"/>
              <a:sym typeface="Symbol" panose="05050102010706020507"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t>13</a:t>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C8675-9C70-4944-B720-D81BE18CEED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ChangeArrowheads="1" noTextEdit="1"/>
          </p:cNvSpPr>
          <p:nvPr>
            <p:ph type="sldImg"/>
          </p:nvPr>
        </p:nvSpPr>
        <p:spPr/>
      </p:sp>
      <p:sp>
        <p:nvSpPr>
          <p:cNvPr id="218115"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1811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761F6B4-DC35-4F78-B7FA-BBDF7EC3EB3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ChangeArrowheads="1" noTextEdit="1"/>
          </p:cNvSpPr>
          <p:nvPr>
            <p:ph type="sldImg"/>
          </p:nvPr>
        </p:nvSpPr>
        <p:spPr/>
      </p:sp>
      <p:sp>
        <p:nvSpPr>
          <p:cNvPr id="220163"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2016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441463A-07E9-43D9-B405-6AD4B565528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ChangeArrowheads="1" noTextEdit="1"/>
          </p:cNvSpPr>
          <p:nvPr>
            <p:ph type="sldImg"/>
          </p:nvPr>
        </p:nvSpPr>
        <p:spPr/>
      </p:sp>
      <p:sp>
        <p:nvSpPr>
          <p:cNvPr id="222211"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2221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68E4866-20C3-4119-AEBF-B29C2E50B0A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ChangeArrowheads="1" noTextEdit="1"/>
          </p:cNvSpPr>
          <p:nvPr>
            <p:ph type="sldImg"/>
          </p:nvPr>
        </p:nvSpPr>
        <p:spPr/>
      </p:sp>
      <p:sp>
        <p:nvSpPr>
          <p:cNvPr id="224259"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24260"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BC18A3A-C961-40C4-ACBF-2FEA1ADF1B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ChangeArrowheads="1" noTextEdit="1"/>
          </p:cNvSpPr>
          <p:nvPr>
            <p:ph type="sldImg"/>
          </p:nvPr>
        </p:nvSpPr>
        <p:spPr/>
      </p:sp>
      <p:sp>
        <p:nvSpPr>
          <p:cNvPr id="226307"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2630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E418D7D-6603-4A76-953B-1396A9470EE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幻灯片图像占位符 1"/>
          <p:cNvSpPr>
            <a:spLocks noGrp="1" noRot="1" noChangeAspect="1" noChangeArrowheads="1" noTextEdit="1"/>
          </p:cNvSpPr>
          <p:nvPr>
            <p:ph type="sldImg"/>
          </p:nvPr>
        </p:nvSpPr>
        <p:spPr/>
      </p:sp>
      <p:sp>
        <p:nvSpPr>
          <p:cNvPr id="228355"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2835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B184912-0E96-4434-8576-9F22C9BB1A2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p:nvPr>
        </p:nvSpPr>
        <p:spPr/>
      </p:sp>
      <p:sp>
        <p:nvSpPr>
          <p:cNvPr id="230403"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3040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B1A6DD7-9EC3-414E-B43A-9AF89BB1B58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幻灯片图像占位符 1"/>
          <p:cNvSpPr>
            <a:spLocks noGrp="1" noRot="1" noChangeAspect="1" noChangeArrowheads="1" noTextEdit="1"/>
          </p:cNvSpPr>
          <p:nvPr>
            <p:ph type="sldImg"/>
          </p:nvPr>
        </p:nvSpPr>
        <p:spPr/>
      </p:sp>
      <p:sp>
        <p:nvSpPr>
          <p:cNvPr id="232451"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3245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3CCD7AA-5FF1-4684-8A44-F240A84A3EB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幻灯片图像占位符 1"/>
          <p:cNvSpPr>
            <a:spLocks noGrp="1" noRot="1" noChangeAspect="1" noChangeArrowheads="1" noTextEdit="1"/>
          </p:cNvSpPr>
          <p:nvPr>
            <p:ph type="sldImg"/>
          </p:nvPr>
        </p:nvSpPr>
        <p:spPr/>
      </p:sp>
      <p:sp>
        <p:nvSpPr>
          <p:cNvPr id="234499"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34500"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67B085B-B3B2-4D3C-8A36-C4A8BCF8EB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kern="1200" dirty="0">
              <a:solidFill>
                <a:srgbClr val="002060"/>
              </a:solidFill>
              <a:latin typeface="+mj-ea"/>
              <a:ea typeface="黑体" panose="02010609060101010101" pitchFamily="49" charset="-122"/>
              <a:cs typeface="Times New Roman" panose="02020603050405020304" pitchFamily="18" charset="0"/>
              <a:sym typeface="Symbol" panose="05050102010706020507" pitchFamily="18" charset="2"/>
            </a:endParaRPr>
          </a:p>
          <a:p>
            <a:endParaRPr lang="zh-CN" altLang="en-US" dirty="0"/>
          </a:p>
        </p:txBody>
      </p:sp>
      <p:sp>
        <p:nvSpPr>
          <p:cNvPr id="4" name="灯片编号占位符 3"/>
          <p:cNvSpPr>
            <a:spLocks noGrp="1"/>
          </p:cNvSpPr>
          <p:nvPr>
            <p:ph type="sldNum" sz="quarter" idx="10"/>
          </p:nvPr>
        </p:nvSpPr>
        <p:spPr/>
        <p:txBody>
          <a:bodyPr/>
          <a:lstStyle/>
          <a:p>
            <a:pPr>
              <a:defRPr/>
            </a:pPr>
            <a:fld id="{CF1D8E48-98DB-4BAA-8DAA-00E694147933}" type="slidenum">
              <a:rPr lang="zh-CN" altLang="en-US"/>
              <a:t>15</a:t>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幻灯片图像占位符 1"/>
          <p:cNvSpPr>
            <a:spLocks noGrp="1" noRot="1" noChangeAspect="1" noChangeArrowheads="1" noTextEdit="1"/>
          </p:cNvSpPr>
          <p:nvPr>
            <p:ph type="sldImg"/>
          </p:nvPr>
        </p:nvSpPr>
        <p:spPr/>
      </p:sp>
      <p:sp>
        <p:nvSpPr>
          <p:cNvPr id="236547"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3654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E6291D6-380B-4737-BD39-5EC8EBF4EE3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幻灯片图像占位符 1"/>
          <p:cNvSpPr>
            <a:spLocks noGrp="1" noRot="1" noChangeAspect="1" noChangeArrowheads="1" noTextEdit="1"/>
          </p:cNvSpPr>
          <p:nvPr>
            <p:ph type="sldImg"/>
          </p:nvPr>
        </p:nvSpPr>
        <p:spPr/>
      </p:sp>
      <p:sp>
        <p:nvSpPr>
          <p:cNvPr id="238595"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3859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BB3194D-9BAE-4C58-BE02-B8F906D02EE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p:cNvSpPr>
            <a:spLocks noGrp="1" noRot="1" noChangeAspect="1" noChangeArrowheads="1" noTextEdit="1"/>
          </p:cNvSpPr>
          <p:nvPr>
            <p:ph type="sldImg"/>
          </p:nvPr>
        </p:nvSpPr>
        <p:spPr/>
      </p:sp>
      <p:sp>
        <p:nvSpPr>
          <p:cNvPr id="240643"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4064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D09C8AB-7764-4D82-89D2-9EAC78F5AC4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ChangeArrowheads="1" noTextEdit="1"/>
          </p:cNvSpPr>
          <p:nvPr>
            <p:ph type="sldImg"/>
          </p:nvPr>
        </p:nvSpPr>
        <p:spPr/>
      </p:sp>
      <p:sp>
        <p:nvSpPr>
          <p:cNvPr id="242691"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4269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4AB2AC6-0811-4626-B6B2-BABE5EBB338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幻灯片图像占位符 1"/>
          <p:cNvSpPr>
            <a:spLocks noGrp="1" noRot="1" noChangeAspect="1" noChangeArrowheads="1" noTextEdit="1"/>
          </p:cNvSpPr>
          <p:nvPr>
            <p:ph type="sldImg"/>
          </p:nvPr>
        </p:nvSpPr>
        <p:spPr/>
      </p:sp>
      <p:sp>
        <p:nvSpPr>
          <p:cNvPr id="244739"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44740"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E985003-B404-45CC-91C5-8A64B64F2B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幻灯片图像占位符 1"/>
          <p:cNvSpPr>
            <a:spLocks noGrp="1" noRot="1" noChangeAspect="1" noChangeArrowheads="1" noTextEdit="1"/>
          </p:cNvSpPr>
          <p:nvPr>
            <p:ph type="sldImg"/>
          </p:nvPr>
        </p:nvSpPr>
        <p:spPr/>
      </p:sp>
      <p:sp>
        <p:nvSpPr>
          <p:cNvPr id="246787"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4678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D47A550-3B49-4E02-B103-D63FA4826F4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幻灯片图像占位符 1"/>
          <p:cNvSpPr>
            <a:spLocks noGrp="1" noRot="1" noChangeAspect="1" noChangeArrowheads="1" noTextEdit="1"/>
          </p:cNvSpPr>
          <p:nvPr>
            <p:ph type="sldImg"/>
          </p:nvPr>
        </p:nvSpPr>
        <p:spPr/>
      </p:sp>
      <p:sp>
        <p:nvSpPr>
          <p:cNvPr id="248835"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4883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F4FAE2C-77FB-433E-BE62-76D4526C917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p:cNvSpPr>
            <a:spLocks noGrp="1" noRot="1" noChangeAspect="1" noChangeArrowheads="1" noTextEdit="1"/>
          </p:cNvSpPr>
          <p:nvPr>
            <p:ph type="sldImg"/>
          </p:nvPr>
        </p:nvSpPr>
        <p:spPr/>
      </p:sp>
      <p:sp>
        <p:nvSpPr>
          <p:cNvPr id="250883"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5088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5449FF7-3F77-49F5-B01D-70D452FEE10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p:nvPr>
        </p:nvSpPr>
        <p:spPr/>
      </p:sp>
      <p:sp>
        <p:nvSpPr>
          <p:cNvPr id="252931"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5293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80DD0C4-9607-44D0-B496-93E158FCF5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ChangeArrowheads="1" noTextEdit="1"/>
          </p:cNvSpPr>
          <p:nvPr>
            <p:ph type="sldImg"/>
          </p:nvPr>
        </p:nvSpPr>
        <p:spPr/>
      </p:sp>
      <p:sp>
        <p:nvSpPr>
          <p:cNvPr id="254979"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54980"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99F5923-79A6-4050-95F2-69C3E973978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F1D8E48-98DB-4BAA-8DAA-00E694147933}" type="slidenum">
              <a:rPr lang="zh-CN" altLang="en-US" smtClean="0"/>
              <a:t>20</a:t>
            </a:fld>
            <a:endParaRPr lang="zh-CN" altLang="en-US" dirty="0"/>
          </a:p>
        </p:txBody>
      </p:sp>
    </p:spTree>
    <p:extLst>
      <p:ext uri="{BB962C8B-B14F-4D97-AF65-F5344CB8AC3E}">
        <p14:creationId xmlns:p14="http://schemas.microsoft.com/office/powerpoint/2010/main" val="27634372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ChangeArrowheads="1" noTextEdit="1"/>
          </p:cNvSpPr>
          <p:nvPr>
            <p:ph type="sldImg"/>
          </p:nvPr>
        </p:nvSpPr>
        <p:spPr/>
      </p:sp>
      <p:sp>
        <p:nvSpPr>
          <p:cNvPr id="257027"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5702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F11F4C1-9749-4E6E-B222-CE777AAC3DD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幻灯片图像占位符 1"/>
          <p:cNvSpPr>
            <a:spLocks noGrp="1" noRot="1" noChangeAspect="1" noChangeArrowheads="1" noTextEdit="1"/>
          </p:cNvSpPr>
          <p:nvPr>
            <p:ph type="sldImg"/>
          </p:nvPr>
        </p:nvSpPr>
        <p:spPr/>
      </p:sp>
      <p:sp>
        <p:nvSpPr>
          <p:cNvPr id="259075"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5907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D55B975-7FBB-465F-B167-3ADDA2889D8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ChangeArrowheads="1" noTextEdit="1"/>
          </p:cNvSpPr>
          <p:nvPr>
            <p:ph type="sldImg"/>
          </p:nvPr>
        </p:nvSpPr>
        <p:spPr/>
      </p:sp>
      <p:sp>
        <p:nvSpPr>
          <p:cNvPr id="263171"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6317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A4C6FF7-B6A5-4997-A628-63C8E3299B0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ChangeArrowheads="1" noTextEdit="1"/>
          </p:cNvSpPr>
          <p:nvPr>
            <p:ph type="sldImg"/>
          </p:nvPr>
        </p:nvSpPr>
        <p:spPr/>
      </p:sp>
      <p:sp>
        <p:nvSpPr>
          <p:cNvPr id="263171"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6317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A4C6FF7-B6A5-4997-A628-63C8E3299B0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ChangeArrowheads="1" noTextEdit="1"/>
          </p:cNvSpPr>
          <p:nvPr>
            <p:ph type="sldImg"/>
          </p:nvPr>
        </p:nvSpPr>
        <p:spPr/>
      </p:sp>
      <p:sp>
        <p:nvSpPr>
          <p:cNvPr id="263171"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6317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A4C6FF7-B6A5-4997-A628-63C8E3299B0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ChangeArrowheads="1" noTextEdit="1"/>
          </p:cNvSpPr>
          <p:nvPr>
            <p:ph type="sldImg"/>
          </p:nvPr>
        </p:nvSpPr>
        <p:spPr/>
      </p:sp>
      <p:sp>
        <p:nvSpPr>
          <p:cNvPr id="263171"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26317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A4C6FF7-B6A5-4997-A628-63C8E3299B0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ChangeArrowheads="1" noTextEdit="1"/>
          </p:cNvSpPr>
          <p:nvPr>
            <p:ph type="sldImg"/>
          </p:nvPr>
        </p:nvSpPr>
        <p:spPr/>
      </p:sp>
      <p:sp>
        <p:nvSpPr>
          <p:cNvPr id="263171"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6317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A4C6FF7-B6A5-4997-A628-63C8E3299B0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幻灯片图像占位符 1"/>
          <p:cNvSpPr>
            <a:spLocks noGrp="1" noRot="1" noChangeAspect="1" noChangeArrowheads="1" noTextEdit="1"/>
          </p:cNvSpPr>
          <p:nvPr>
            <p:ph type="sldImg"/>
          </p:nvPr>
        </p:nvSpPr>
        <p:spPr/>
      </p:sp>
      <p:sp>
        <p:nvSpPr>
          <p:cNvPr id="265219"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65220"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896A99F-6DF3-42C9-AC38-4D5924465C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幻灯片图像占位符 1"/>
          <p:cNvSpPr>
            <a:spLocks noGrp="1" noRot="1" noChangeAspect="1" noChangeArrowheads="1" noTextEdit="1"/>
          </p:cNvSpPr>
          <p:nvPr>
            <p:ph type="sldImg"/>
          </p:nvPr>
        </p:nvSpPr>
        <p:spPr/>
      </p:sp>
      <p:sp>
        <p:nvSpPr>
          <p:cNvPr id="267267"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6726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55E2998-0958-4E1E-A483-6CCFF1BFC8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幻灯片图像占位符 1"/>
          <p:cNvSpPr>
            <a:spLocks noGrp="1" noRot="1" noChangeAspect="1" noChangeArrowheads="1" noTextEdit="1"/>
          </p:cNvSpPr>
          <p:nvPr>
            <p:ph type="sldImg"/>
          </p:nvPr>
        </p:nvSpPr>
        <p:spPr/>
      </p:sp>
      <p:sp>
        <p:nvSpPr>
          <p:cNvPr id="269315"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6931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568D18A-1EDB-43C2-A33F-F436D554B88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161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ChangeArrowheads="1" noTextEdit="1"/>
          </p:cNvSpPr>
          <p:nvPr>
            <p:ph type="sldImg"/>
          </p:nvPr>
        </p:nvSpPr>
        <p:spPr/>
      </p:sp>
      <p:sp>
        <p:nvSpPr>
          <p:cNvPr id="185347" name="备注占位符 2"/>
          <p:cNvSpPr>
            <a:spLocks noGrp="1" noChangeArrowheads="1"/>
          </p:cNvSpPr>
          <p:nvPr>
            <p:ph type="body" idx="1"/>
          </p:nvPr>
        </p:nvSpPr>
        <p:spPr>
          <a:noFill/>
        </p:spPr>
        <p:txBody>
          <a:bodyPr/>
          <a:lstStyle/>
          <a:p>
            <a:endParaRPr lang="zh-CN" altLang="en-US" dirty="0">
              <a:latin typeface="Arial" panose="020B0604020202020204" pitchFamily="34" charset="0"/>
            </a:endParaRPr>
          </a:p>
        </p:txBody>
      </p:sp>
      <p:sp>
        <p:nvSpPr>
          <p:cNvPr id="18534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49BE392-F8CB-4CA9-9CEB-92E81549E7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96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幻灯片图像占位符 1"/>
          <p:cNvSpPr>
            <a:spLocks noGrp="1" noRot="1" noChangeAspect="1" noChangeArrowheads="1" noTextEdit="1"/>
          </p:cNvSpPr>
          <p:nvPr>
            <p:ph type="sldImg"/>
          </p:nvPr>
        </p:nvSpPr>
        <p:spPr/>
      </p:sp>
      <p:sp>
        <p:nvSpPr>
          <p:cNvPr id="271363"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7136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6A3723B-EA7C-45D9-AE28-DEBABDD8AA3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幻灯片图像占位符 1"/>
          <p:cNvSpPr>
            <a:spLocks noGrp="1" noRot="1" noChangeAspect="1" noChangeArrowheads="1" noTextEdit="1"/>
          </p:cNvSpPr>
          <p:nvPr>
            <p:ph type="sldImg"/>
          </p:nvPr>
        </p:nvSpPr>
        <p:spPr/>
      </p:sp>
      <p:sp>
        <p:nvSpPr>
          <p:cNvPr id="273411"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7341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D0617EF-1C23-4740-83F8-F8A552DCF71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幻灯片图像占位符 1"/>
          <p:cNvSpPr>
            <a:spLocks noGrp="1" noRot="1" noChangeAspect="1" noChangeArrowheads="1" noTextEdit="1"/>
          </p:cNvSpPr>
          <p:nvPr>
            <p:ph type="sldImg"/>
          </p:nvPr>
        </p:nvSpPr>
        <p:spPr/>
      </p:sp>
      <p:sp>
        <p:nvSpPr>
          <p:cNvPr id="275459"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75460"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9CDB8C8-C32A-4D7A-94F2-FA7F38A531F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幻灯片图像占位符 1"/>
          <p:cNvSpPr>
            <a:spLocks noGrp="1" noRot="1" noChangeAspect="1" noChangeArrowheads="1" noTextEdit="1"/>
          </p:cNvSpPr>
          <p:nvPr>
            <p:ph type="sldImg"/>
          </p:nvPr>
        </p:nvSpPr>
        <p:spPr/>
      </p:sp>
      <p:sp>
        <p:nvSpPr>
          <p:cNvPr id="277507"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7750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EAD7873-407D-464A-9F7D-54869F3419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165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幻灯片图像占位符 1"/>
          <p:cNvSpPr>
            <a:spLocks noGrp="1" noRot="1" noChangeAspect="1" noChangeArrowheads="1" noTextEdit="1"/>
          </p:cNvSpPr>
          <p:nvPr>
            <p:ph type="sldImg"/>
          </p:nvPr>
        </p:nvSpPr>
        <p:spPr/>
      </p:sp>
      <p:sp>
        <p:nvSpPr>
          <p:cNvPr id="279555"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7955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78DA63D-BD3D-4165-980A-9EC69662629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幻灯片图像占位符 1"/>
          <p:cNvSpPr>
            <a:spLocks noGrp="1" noRot="1" noChangeAspect="1" noChangeArrowheads="1" noTextEdit="1"/>
          </p:cNvSpPr>
          <p:nvPr>
            <p:ph type="sldImg"/>
          </p:nvPr>
        </p:nvSpPr>
        <p:spPr/>
      </p:sp>
      <p:sp>
        <p:nvSpPr>
          <p:cNvPr id="281603"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28160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C0D5FF7-50D1-45FB-9F88-CFA2F8B003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306959-2F60-41EC-88D3-35664FAA32D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45FD29E-0C59-43E7-A503-03BED422A4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9971" name="Rectangle 2"/>
          <p:cNvSpPr>
            <a:spLocks noGrp="1" noRot="1" noChangeAspect="1" noChangeArrowheads="1" noTextEdit="1"/>
          </p:cNvSpPr>
          <p:nvPr>
            <p:ph type="sldImg"/>
          </p:nvPr>
        </p:nvSpPr>
        <p:spPr/>
      </p:sp>
      <p:sp>
        <p:nvSpPr>
          <p:cNvPr id="3399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45FD29E-0C59-43E7-A503-03BED422A4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187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9971" name="Rectangle 2"/>
          <p:cNvSpPr>
            <a:spLocks noGrp="1" noRot="1" noChangeAspect="1" noChangeArrowheads="1" noTextEdit="1"/>
          </p:cNvSpPr>
          <p:nvPr>
            <p:ph type="sldImg"/>
          </p:nvPr>
        </p:nvSpPr>
        <p:spPr/>
      </p:sp>
      <p:sp>
        <p:nvSpPr>
          <p:cNvPr id="3399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538588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p:nvPr>
        </p:nvSpPr>
        <p:spPr/>
      </p:sp>
      <p:sp>
        <p:nvSpPr>
          <p:cNvPr id="187395"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8739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B2A8293-298C-44F1-8AA9-4ACB79FB22F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ChangeArrowheads="1" noTextEdit="1"/>
          </p:cNvSpPr>
          <p:nvPr>
            <p:ph type="sldImg"/>
          </p:nvPr>
        </p:nvSpPr>
        <p:spPr/>
      </p:sp>
      <p:sp>
        <p:nvSpPr>
          <p:cNvPr id="189443" name="备注占位符 2"/>
          <p:cNvSpPr>
            <a:spLocks noGrp="1" noChangeArrowheads="1"/>
          </p:cNvSpPr>
          <p:nvPr>
            <p:ph type="body" idx="1"/>
          </p:nvPr>
        </p:nvSpPr>
        <p:spPr>
          <a:noFill/>
        </p:spPr>
        <p:txBody>
          <a:bodyPr/>
          <a:lstStyle/>
          <a:p>
            <a:endParaRPr lang="zh-CN" altLang="en-US">
              <a:latin typeface="Arial" panose="020B0604020202020204" pitchFamily="34" charset="0"/>
            </a:endParaRPr>
          </a:p>
        </p:txBody>
      </p:sp>
      <p:sp>
        <p:nvSpPr>
          <p:cNvPr id="18944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89F51D3-768E-4593-A74C-156A6672475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8610" name="Rectangle 2"/>
          <p:cNvSpPr>
            <a:spLocks noGrp="1" noChangeArrowheads="1"/>
          </p:cNvSpPr>
          <p:nvPr>
            <p:ph type="ctrTitle"/>
          </p:nvPr>
        </p:nvSpPr>
        <p:spPr>
          <a:xfrm>
            <a:off x="685800" y="990600"/>
            <a:ext cx="7772400" cy="1371600"/>
          </a:xfrm>
        </p:spPr>
        <p:txBody>
          <a:bodyPr/>
          <a:lstStyle>
            <a:lvl1pPr>
              <a:defRPr sz="4000" b="1"/>
            </a:lvl1pPr>
          </a:lstStyle>
          <a:p>
            <a:pPr lvl="0"/>
            <a:r>
              <a:rPr lang="zh-CN" altLang="en-US" noProof="0"/>
              <a:t>单击此处编辑母版标题样式</a:t>
            </a:r>
          </a:p>
        </p:txBody>
      </p:sp>
      <p:sp>
        <p:nvSpPr>
          <p:cNvPr id="68611"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pPr lvl="0"/>
            <a:r>
              <a:rPr lang="zh-CN" altLang="en-US" noProof="0"/>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a:prstGeom prst="rect">
            <a:avLst/>
          </a:prstGeom>
        </p:spPr>
        <p:txBody>
          <a:bodyPr/>
          <a:lstStyle>
            <a:lvl1pPr>
              <a:defRPr/>
            </a:lvl1pPr>
          </a:lstStyle>
          <a:p>
            <a:pPr>
              <a:defRPr/>
            </a:pPr>
            <a:fld id="{5B78503D-8CC8-4EA2-85FE-D67B31DB2B4B}" type="slidenum">
              <a:rPr lang="en-US" altLang="zh-CN"/>
              <a:t>‹#›</a:t>
            </a:fld>
            <a:endParaRPr lang="en-US" altLang="zh-CN"/>
          </a:p>
        </p:txBody>
      </p:sp>
    </p:spTree>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4675" y="288664"/>
            <a:ext cx="8001000" cy="892175"/>
          </a:xfr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xfrm>
            <a:off x="6553200" y="6245225"/>
            <a:ext cx="1981200" cy="476250"/>
          </a:xfrm>
          <a:prstGeom prst="rect">
            <a:avLst/>
          </a:prstGeom>
        </p:spPr>
        <p:txBody>
          <a:bodyPr/>
          <a:lstStyle>
            <a:lvl1pPr>
              <a:defRPr/>
            </a:lvl1pPr>
          </a:lstStyle>
          <a:p>
            <a:pPr>
              <a:defRPr/>
            </a:pPr>
            <a:fld id="{DF6B54D7-A8D8-4F20-82CB-2889A463CB36}" type="slidenum">
              <a:rPr lang="en-US" altLang="zh-CN"/>
              <a:t>‹#›</a:t>
            </a:fld>
            <a:endParaRPr lang="en-US" altLang="zh-CN"/>
          </a:p>
        </p:txBody>
      </p:sp>
    </p:spTree>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xfrm>
            <a:off x="6553200" y="6245225"/>
            <a:ext cx="1981200" cy="476250"/>
          </a:xfrm>
          <a:prstGeom prst="rect">
            <a:avLst/>
          </a:prstGeom>
        </p:spPr>
        <p:txBody>
          <a:bodyPr/>
          <a:lstStyle>
            <a:lvl1pPr>
              <a:defRPr/>
            </a:lvl1pPr>
          </a:lstStyle>
          <a:p>
            <a:pPr>
              <a:defRPr/>
            </a:pPr>
            <a:fld id="{CBE718F4-712A-4823-A7C1-C4B8BD9486BC}" type="slidenum">
              <a:rPr lang="en-US" altLang="zh-CN"/>
              <a:t>‹#›</a:t>
            </a:fld>
            <a:endParaRPr lang="en-US" altLang="zh-CN"/>
          </a:p>
        </p:txBody>
      </p:sp>
    </p:spTree>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89217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xfrm>
            <a:off x="6553200" y="6245225"/>
            <a:ext cx="1981200" cy="476250"/>
          </a:xfrm>
          <a:prstGeom prst="rect">
            <a:avLst/>
          </a:prstGeom>
        </p:spPr>
        <p:txBody>
          <a:bodyPr/>
          <a:lstStyle>
            <a:lvl1pPr>
              <a:defRPr/>
            </a:lvl1pPr>
          </a:lstStyle>
          <a:p>
            <a:pPr>
              <a:defRPr/>
            </a:pPr>
            <a:fld id="{29459644-CB46-4E1F-B63E-10D4CD931F5E}" type="slidenum">
              <a:rPr lang="en-US" altLang="zh-CN"/>
              <a:t>‹#›</a:t>
            </a:fld>
            <a:endParaRPr lang="en-US" altLang="zh-CN"/>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892175"/>
          </a:xfrm>
        </p:spPr>
        <p:txBody>
          <a:bodyPr/>
          <a:lstStyle/>
          <a:p>
            <a:r>
              <a:rPr lang="zh-CN" altLang="en-US"/>
              <a:t>单击此处编辑母版标题样式</a:t>
            </a:r>
          </a:p>
        </p:txBody>
      </p:sp>
      <p:sp>
        <p:nvSpPr>
          <p:cNvPr id="3" name="表格占位符 2"/>
          <p:cNvSpPr>
            <a:spLocks noGrp="1"/>
          </p:cNvSpPr>
          <p:nvPr>
            <p:ph type="tbl" idx="1"/>
          </p:nvPr>
        </p:nvSpPr>
        <p:spPr>
          <a:xfrm>
            <a:off x="566738" y="1752600"/>
            <a:ext cx="8001000" cy="4267200"/>
          </a:xfrm>
        </p:spPr>
        <p:txBody>
          <a:bodyPr/>
          <a:lstStyle/>
          <a:p>
            <a:pPr lvl="0"/>
            <a:endParaRPr lang="zh-CN" altLang="en-US" noProof="0"/>
          </a:p>
        </p:txBody>
      </p:sp>
    </p:spTree>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
        <p:nvSpPr>
          <p:cNvPr id="2" name="流程图: 过程 1"/>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流程图: 过程 8"/>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 name="图片 3"/>
          <p:cNvPicPr>
            <a:picLocks noChangeAspect="1"/>
          </p:cNvPicPr>
          <p:nvPr userDrawn="1"/>
        </p:nvPicPr>
        <p:blipFill>
          <a:blip r:embed="rId2" cstate="hqprint">
            <a:biLevel thresh="50000"/>
            <a:grayscl/>
          </a:blip>
          <a:srcRect/>
          <a:stretch>
            <a:fillRect/>
          </a:stretch>
        </p:blipFill>
        <p:spPr bwMode="auto">
          <a:xfrm>
            <a:off x="7829550"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bwMode="auto">
          <a:xfrm>
            <a:off x="276225" y="828675"/>
            <a:ext cx="8591550" cy="0"/>
          </a:xfrm>
          <a:prstGeom prst="line">
            <a:avLst/>
          </a:prstGeom>
          <a:solidFill>
            <a:schemeClr val="accent1"/>
          </a:solidFill>
          <a:ln w="19050" cap="flat" cmpd="sng" algn="ctr">
            <a:solidFill>
              <a:srgbClr val="1557A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流程图: 过程 1"/>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流程图: 过程 8"/>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 name="图片 3"/>
          <p:cNvPicPr>
            <a:picLocks noChangeAspect="1"/>
          </p:cNvPicPr>
          <p:nvPr userDrawn="1"/>
        </p:nvPicPr>
        <p:blipFill>
          <a:blip r:embed="rId2" cstate="hqprint">
            <a:biLevel thresh="50000"/>
            <a:grayscl/>
          </a:blip>
          <a:srcRect/>
          <a:stretch>
            <a:fillRect/>
          </a:stretch>
        </p:blipFill>
        <p:spPr bwMode="auto">
          <a:xfrm>
            <a:off x="7829550"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bwMode="auto">
          <a:xfrm>
            <a:off x="276225" y="828675"/>
            <a:ext cx="8591550" cy="0"/>
          </a:xfrm>
          <a:prstGeom prst="line">
            <a:avLst/>
          </a:prstGeom>
          <a:solidFill>
            <a:schemeClr val="accent1"/>
          </a:solidFill>
          <a:ln w="19050" cap="flat" cmpd="sng" algn="ctr">
            <a:solidFill>
              <a:srgbClr val="1557A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pic>
        <p:nvPicPr>
          <p:cNvPr id="2" name="Picture 4" descr="E:\WORK\工作\PPT\PPT新校徽\L15副本.jpg"/>
          <p:cNvPicPr>
            <a:picLocks noChangeAspect="1" noChangeArrowheads="1"/>
          </p:cNvPicPr>
          <p:nvPr userDrawn="1"/>
        </p:nvPicPr>
        <p:blipFill>
          <a:blip r:embed="rId2"/>
          <a:srcRect/>
          <a:stretch>
            <a:fillRect/>
          </a:stretch>
        </p:blipFill>
        <p:spPr bwMode="auto">
          <a:xfrm>
            <a:off x="0" y="1428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dirty="0"/>
          </a:p>
        </p:txBody>
      </p:sp>
      <p:sp>
        <p:nvSpPr>
          <p:cNvPr id="6" name="Rectangle 8"/>
          <p:cNvSpPr>
            <a:spLocks noGrp="1" noChangeArrowheads="1"/>
          </p:cNvSpPr>
          <p:nvPr>
            <p:ph type="sldNum" sz="quarter" idx="12"/>
          </p:nvPr>
        </p:nvSpPr>
        <p:spPr>
          <a:xfrm>
            <a:off x="6553200" y="6245225"/>
            <a:ext cx="1981200" cy="476250"/>
          </a:xfrm>
          <a:prstGeom prst="rect">
            <a:avLst/>
          </a:prstGeom>
        </p:spPr>
        <p:txBody>
          <a:bodyPr/>
          <a:lstStyle>
            <a:lvl1pPr>
              <a:defRPr/>
            </a:lvl1pPr>
          </a:lstStyle>
          <a:p>
            <a:pPr>
              <a:defRPr/>
            </a:pPr>
            <a:fld id="{CC8C89C5-2D06-4CBE-9161-49AE7C8148FA}" type="slidenum">
              <a:rPr lang="en-US" altLang="zh-CN"/>
              <a:t>‹#›</a:t>
            </a:fld>
            <a:endParaRPr lang="en-US" altLang="zh-CN"/>
          </a:p>
        </p:txBody>
      </p:sp>
      <p:sp>
        <p:nvSpPr>
          <p:cNvPr id="7" name="流程图: 过程 8"/>
          <p:cNvSpPr/>
          <p:nvPr userDrawn="1"/>
        </p:nvSpPr>
        <p:spPr>
          <a:xfrm rot="5400000" flipH="1">
            <a:off x="8183563" y="5739356"/>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 name="图片 7"/>
          <p:cNvPicPr>
            <a:picLocks noChangeAspect="1"/>
          </p:cNvPicPr>
          <p:nvPr userDrawn="1"/>
        </p:nvPicPr>
        <p:blipFill>
          <a:blip r:embed="rId2" cstate="hqprint">
            <a:biLevel thresh="50000"/>
            <a:grayscl/>
          </a:blip>
          <a:srcRect/>
          <a:stretch>
            <a:fillRect/>
          </a:stretch>
        </p:blipFill>
        <p:spPr bwMode="auto">
          <a:xfrm>
            <a:off x="7913687" y="6399484"/>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流程图: 过程 9"/>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xfrm>
            <a:off x="6553200" y="6245225"/>
            <a:ext cx="1981200" cy="476250"/>
          </a:xfrm>
          <a:prstGeom prst="rect">
            <a:avLst/>
          </a:prstGeom>
        </p:spPr>
        <p:txBody>
          <a:bodyPr/>
          <a:lstStyle>
            <a:lvl1pPr>
              <a:defRPr/>
            </a:lvl1pPr>
          </a:lstStyle>
          <a:p>
            <a:pPr>
              <a:defRPr/>
            </a:pPr>
            <a:fld id="{4782E767-E3FC-4D86-ADF6-E4E92A688367}" type="slidenum">
              <a:rPr lang="en-US" altLang="zh-CN"/>
              <a:t>‹#›</a:t>
            </a:fld>
            <a:endParaRPr lang="en-US" altLang="zh-CN"/>
          </a:p>
        </p:txBody>
      </p:sp>
    </p:spTree>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288664"/>
            <a:ext cx="8001000" cy="892175"/>
          </a:xfrm>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xfrm>
            <a:off x="6553200" y="6245225"/>
            <a:ext cx="1981200" cy="476250"/>
          </a:xfrm>
          <a:prstGeom prst="rect">
            <a:avLst/>
          </a:prstGeom>
        </p:spPr>
        <p:txBody>
          <a:bodyPr/>
          <a:lstStyle>
            <a:lvl1pPr>
              <a:defRPr/>
            </a:lvl1pPr>
          </a:lstStyle>
          <a:p>
            <a:pPr>
              <a:defRPr/>
            </a:pPr>
            <a:fld id="{369B7754-0C38-4803-A4F9-750DDBEB5687}" type="slidenum">
              <a:rPr lang="en-US" altLang="zh-CN"/>
              <a:t>‹#›</a:t>
            </a:fld>
            <a:endParaRPr lang="en-US" altLang="zh-CN"/>
          </a:p>
        </p:txBody>
      </p:sp>
    </p:spTree>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716016" y="191683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xfrm>
            <a:off x="6553200" y="6245225"/>
            <a:ext cx="1981200" cy="476250"/>
          </a:xfrm>
          <a:prstGeom prst="rect">
            <a:avLst/>
          </a:prstGeom>
        </p:spPr>
        <p:txBody>
          <a:bodyPr/>
          <a:lstStyle>
            <a:lvl1pPr>
              <a:defRPr/>
            </a:lvl1pPr>
          </a:lstStyle>
          <a:p>
            <a:pPr>
              <a:defRPr/>
            </a:pPr>
            <a:fld id="{A817D135-53E3-47BC-8046-36C86C181F2A}" type="slidenum">
              <a:rPr lang="en-US" altLang="zh-CN"/>
              <a:t>‹#›</a:t>
            </a:fld>
            <a:endParaRPr lang="en-US" altLang="zh-CN"/>
          </a:p>
        </p:txBody>
      </p:sp>
    </p:spTree>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xfrm>
            <a:off x="6553200" y="6245225"/>
            <a:ext cx="1981200" cy="476250"/>
          </a:xfrm>
          <a:prstGeom prst="rect">
            <a:avLst/>
          </a:prstGeom>
        </p:spPr>
        <p:txBody>
          <a:bodyPr/>
          <a:lstStyle>
            <a:lvl1pPr>
              <a:defRPr/>
            </a:lvl1pPr>
          </a:lstStyle>
          <a:p>
            <a:pPr>
              <a:defRPr/>
            </a:pPr>
            <a:fld id="{3B55DF63-E554-4F6F-AFDD-386F4ADE8FC9}" type="slidenum">
              <a:rPr lang="en-US" altLang="zh-CN"/>
              <a:t>‹#›</a:t>
            </a:fld>
            <a:endParaRPr lang="en-US" altLang="zh-CN"/>
          </a:p>
        </p:txBody>
      </p:sp>
    </p:spTree>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dirty="0"/>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xfrm>
            <a:off x="6553200" y="6245225"/>
            <a:ext cx="1981200" cy="476250"/>
          </a:xfrm>
          <a:prstGeom prst="rect">
            <a:avLst/>
          </a:prstGeom>
        </p:spPr>
        <p:txBody>
          <a:bodyPr/>
          <a:lstStyle>
            <a:lvl1pPr>
              <a:defRPr/>
            </a:lvl1pPr>
          </a:lstStyle>
          <a:p>
            <a:pPr>
              <a:defRPr/>
            </a:pPr>
            <a:fld id="{79809163-4687-4D0A-BBB8-72C4FDCC94C2}" type="slidenum">
              <a:rPr lang="en-US" altLang="zh-CN"/>
              <a:t>‹#›</a:t>
            </a:fld>
            <a:endParaRPr lang="en-US" altLang="zh-CN"/>
          </a:p>
        </p:txBody>
      </p:sp>
    </p:spTree>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xfrm>
            <a:off x="6553200" y="6245225"/>
            <a:ext cx="1981200" cy="476250"/>
          </a:xfrm>
          <a:prstGeom prst="rect">
            <a:avLst/>
          </a:prstGeom>
        </p:spPr>
        <p:txBody>
          <a:bodyPr/>
          <a:lstStyle>
            <a:lvl1pPr>
              <a:defRPr/>
            </a:lvl1pPr>
          </a:lstStyle>
          <a:p>
            <a:pPr>
              <a:defRPr/>
            </a:pPr>
            <a:fld id="{97C6E7EA-490C-4F11-A6EE-A2E7887E2395}" type="slidenum">
              <a:rPr lang="en-US" altLang="zh-CN"/>
              <a:t>‹#›</a:t>
            </a:fld>
            <a:endParaRPr lang="en-US" altLang="zh-CN"/>
          </a:p>
        </p:txBody>
      </p:sp>
    </p:spTree>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7590" name="Rectangle 6"/>
          <p:cNvSpPr>
            <a:spLocks noGrp="1" noChangeArrowheads="1"/>
          </p:cNvSpPr>
          <p:nvPr>
            <p:ph type="dt" sz="half" idx="2"/>
          </p:nvPr>
        </p:nvSpPr>
        <p:spPr bwMode="auto">
          <a:xfrm>
            <a:off x="6096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b="0"/>
            </a:lvl1pPr>
          </a:lstStyle>
          <a:p>
            <a:pPr>
              <a:defRPr/>
            </a:pPr>
            <a:endParaRPr lang="en-US" altLang="zh-CN"/>
          </a:p>
        </p:txBody>
      </p:sp>
      <p:sp>
        <p:nvSpPr>
          <p:cNvPr id="67591" name="Rectangle 7"/>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200" b="0"/>
            </a:lvl1pPr>
          </a:lstStyle>
          <a:p>
            <a:pPr>
              <a:defRPr/>
            </a:pPr>
            <a:endParaRPr lang="en-US" altLang="zh-CN"/>
          </a:p>
        </p:txBody>
      </p:sp>
      <p:sp>
        <p:nvSpPr>
          <p:cNvPr id="9" name="Rectangle 8"/>
          <p:cNvSpPr txBox="1">
            <a:spLocks noChangeArrowheads="1"/>
          </p:cNvSpPr>
          <p:nvPr userDrawn="1"/>
        </p:nvSpPr>
        <p:spPr>
          <a:xfrm>
            <a:off x="6553200" y="6245225"/>
            <a:ext cx="1981200" cy="476250"/>
          </a:xfrm>
          <a:prstGeom prst="rect">
            <a:avLst/>
          </a:prstGeom>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defRPr/>
            </a:pPr>
            <a:endParaRPr lang="en-US" altLang="zh-CN" dirty="0"/>
          </a:p>
        </p:txBody>
      </p:sp>
      <p:sp>
        <p:nvSpPr>
          <p:cNvPr id="14" name="流程图: 过程 13"/>
          <p:cNvSpPr/>
          <p:nvPr userDrawn="1"/>
        </p:nvSpPr>
        <p:spPr>
          <a:xfrm rot="5400000">
            <a:off x="4486275" y="2200275"/>
            <a:ext cx="171450" cy="9144000"/>
          </a:xfrm>
          <a:prstGeom prst="flowChartProcess">
            <a:avLst/>
          </a:prstGeom>
          <a:solidFill>
            <a:srgbClr val="1557AE"/>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ahoma" panose="020B0604030504040204"/>
              <a:ea typeface="黑体" panose="02010609060101010101" pitchFamily="49" charset="-122"/>
              <a:cs typeface="+mn-cs"/>
            </a:endParaRPr>
          </a:p>
        </p:txBody>
      </p:sp>
      <p:sp>
        <p:nvSpPr>
          <p:cNvPr id="15" name="流程图: 过程 8"/>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ahoma" panose="020B0604030504040204"/>
              <a:ea typeface="黑体" panose="02010609060101010101" pitchFamily="49" charset="-122"/>
              <a:cs typeface="+mn-cs"/>
            </a:endParaRPr>
          </a:p>
        </p:txBody>
      </p:sp>
      <p:pic>
        <p:nvPicPr>
          <p:cNvPr id="16" name="图片 15"/>
          <p:cNvPicPr>
            <a:picLocks noChangeAspect="1"/>
          </p:cNvPicPr>
          <p:nvPr userDrawn="1"/>
        </p:nvPicPr>
        <p:blipFill>
          <a:blip r:embed="rId17" cstate="hqprint">
            <a:biLevel thresh="50000"/>
            <a:grayscl/>
          </a:blip>
          <a:srcRect/>
          <a:stretch>
            <a:fillRect/>
          </a:stretch>
        </p:blipFill>
        <p:spPr bwMode="auto">
          <a:xfrm>
            <a:off x="7829550"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bwMode="auto">
          <a:xfrm>
            <a:off x="276225" y="828675"/>
            <a:ext cx="8591550" cy="0"/>
          </a:xfrm>
          <a:prstGeom prst="line">
            <a:avLst/>
          </a:prstGeom>
          <a:solidFill>
            <a:schemeClr val="accent1"/>
          </a:solidFill>
          <a:ln w="19050" cap="flat" cmpd="sng" algn="ctr">
            <a:solidFill>
              <a:srgbClr val="1557A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blinds dir="vert"/>
  </p:transition>
  <p:hf sldNum="0"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黑体" panose="02010609060101010101" pitchFamily="49"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黑体" panose="02010609060101010101" pitchFamily="49"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黑体" panose="02010609060101010101" pitchFamily="49"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黑体" panose="02010609060101010101" pitchFamily="49" charset="-122"/>
        </a:defRPr>
      </a:lvl5pPr>
      <a:lvl6pPr marL="457200" algn="l" rtl="0" fontAlgn="base">
        <a:spcBef>
          <a:spcPct val="0"/>
        </a:spcBef>
        <a:spcAft>
          <a:spcPct val="0"/>
        </a:spcAft>
        <a:defRPr sz="3800">
          <a:solidFill>
            <a:schemeClr val="tx2"/>
          </a:solidFill>
          <a:latin typeface="Verdana" panose="020B0604030504040204" pitchFamily="34" charset="0"/>
          <a:ea typeface="黑体" panose="02010609060101010101" pitchFamily="49" charset="-122"/>
        </a:defRPr>
      </a:lvl6pPr>
      <a:lvl7pPr marL="914400" algn="l" rtl="0" fontAlgn="base">
        <a:spcBef>
          <a:spcPct val="0"/>
        </a:spcBef>
        <a:spcAft>
          <a:spcPct val="0"/>
        </a:spcAft>
        <a:defRPr sz="3800">
          <a:solidFill>
            <a:schemeClr val="tx2"/>
          </a:solidFill>
          <a:latin typeface="Verdana" panose="020B0604030504040204" pitchFamily="34" charset="0"/>
          <a:ea typeface="黑体" panose="02010609060101010101" pitchFamily="49" charset="-122"/>
        </a:defRPr>
      </a:lvl7pPr>
      <a:lvl8pPr marL="1371600" algn="l" rtl="0" fontAlgn="base">
        <a:spcBef>
          <a:spcPct val="0"/>
        </a:spcBef>
        <a:spcAft>
          <a:spcPct val="0"/>
        </a:spcAft>
        <a:defRPr sz="3800">
          <a:solidFill>
            <a:schemeClr val="tx2"/>
          </a:solidFill>
          <a:latin typeface="Verdana" panose="020B0604030504040204" pitchFamily="34" charset="0"/>
          <a:ea typeface="黑体" panose="02010609060101010101" pitchFamily="49" charset="-122"/>
        </a:defRPr>
      </a:lvl8pPr>
      <a:lvl9pPr marL="1828800" algn="l" rtl="0" fontAlgn="base">
        <a:spcBef>
          <a:spcPct val="0"/>
        </a:spcBef>
        <a:spcAft>
          <a:spcPct val="0"/>
        </a:spcAft>
        <a:defRPr sz="3800">
          <a:solidFill>
            <a:schemeClr val="tx2"/>
          </a:solidFill>
          <a:latin typeface="Verdana" panose="020B0604030504040204" pitchFamily="34" charset="0"/>
          <a:ea typeface="黑体" panose="02010609060101010101" pitchFamily="49"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FFFFF"/>
            </a:gs>
            <a:gs pos="97000">
              <a:srgbClr val="F6FAFD"/>
            </a:gs>
            <a:gs pos="100000">
              <a:srgbClr val="F6FAFD"/>
            </a:gs>
          </a:gsLst>
          <a:lin ang="5400000" scaled="1"/>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2"/>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17.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notesSlide" Target="../notesSlides/notesSlide26.xml"/></Relationships>
</file>

<file path=ppt/slides/_rels/slide11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1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2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2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36.png"/><Relationship Id="rId7" Type="http://schemas.openxmlformats.org/officeDocument/2006/relationships/image" Target="../media/image15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155.png"/></Relationships>
</file>

<file path=ppt/slides/_rels/slide1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126.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4.png"/></Relationships>
</file>

<file path=ppt/slides/_rels/slide12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29.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85.emf"/><Relationship Id="rId4" Type="http://schemas.openxmlformats.org/officeDocument/2006/relationships/image" Target="../media/image184.emf"/></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14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4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s>
</file>

<file path=ppt/slides/_rels/slide152.xml.rels><?xml version="1.0" encoding="UTF-8" standalone="yes"?>
<Relationships xmlns="http://schemas.openxmlformats.org/package/2006/relationships"><Relationship Id="rId3" Type="http://schemas.openxmlformats.org/officeDocument/2006/relationships/image" Target="../media/image200.emf"/><Relationship Id="rId7" Type="http://schemas.openxmlformats.org/officeDocument/2006/relationships/image" Target="../media/image204.em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03.emf"/><Relationship Id="rId5" Type="http://schemas.openxmlformats.org/officeDocument/2006/relationships/image" Target="../media/image202.emf"/><Relationship Id="rId4" Type="http://schemas.openxmlformats.org/officeDocument/2006/relationships/image" Target="../media/image201.emf"/></Relationships>
</file>

<file path=ppt/slides/_rels/slide15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5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GIF"/></Relationships>
</file>

<file path=ppt/slides/_rels/slide157.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5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slideLayout" Target="../slideLayouts/slideLayout2.xml"/><Relationship Id="rId6" Type="http://schemas.openxmlformats.org/officeDocument/2006/relationships/image" Target="../media/image233.wmf"/><Relationship Id="rId5" Type="http://schemas.openxmlformats.org/officeDocument/2006/relationships/image" Target="../media/image232.emf"/><Relationship Id="rId4" Type="http://schemas.openxmlformats.org/officeDocument/2006/relationships/image" Target="../media/image231.emf"/></Relationships>
</file>

<file path=ppt/slides/_rels/slide17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hyperlink" Target="http://en.wikipedia.org/wiki/File:KnnClassification.svg" TargetMode="Externa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slideLayout" Target="../slideLayouts/slideLayout2.xml"/><Relationship Id="rId4" Type="http://schemas.openxmlformats.org/officeDocument/2006/relationships/image" Target="../media/image239.wmf"/></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41.wmf"/><Relationship Id="rId7" Type="http://schemas.openxmlformats.org/officeDocument/2006/relationships/image" Target="../media/image245.wmf"/><Relationship Id="rId2" Type="http://schemas.openxmlformats.org/officeDocument/2006/relationships/image" Target="../media/image240.wmf"/><Relationship Id="rId1" Type="http://schemas.openxmlformats.org/officeDocument/2006/relationships/slideLayout" Target="../slideLayouts/slideLayout2.xml"/><Relationship Id="rId6" Type="http://schemas.openxmlformats.org/officeDocument/2006/relationships/image" Target="../media/image244.wmf"/><Relationship Id="rId5" Type="http://schemas.openxmlformats.org/officeDocument/2006/relationships/image" Target="../media/image243.wmf"/><Relationship Id="rId4" Type="http://schemas.openxmlformats.org/officeDocument/2006/relationships/image" Target="../media/image242.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48.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4.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4.xml"/><Relationship Id="rId4" Type="http://schemas.openxmlformats.org/officeDocument/2006/relationships/image" Target="../media/image32.emf"/></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14.xml"/><Relationship Id="rId5" Type="http://schemas.openxmlformats.org/officeDocument/2006/relationships/image" Target="../media/image38.wmf"/><Relationship Id="rId4" Type="http://schemas.openxmlformats.org/officeDocument/2006/relationships/image" Target="../media/image37.wmf"/></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4.xml"/><Relationship Id="rId5" Type="http://schemas.openxmlformats.org/officeDocument/2006/relationships/image" Target="../media/image60.emf"/><Relationship Id="rId4" Type="http://schemas.openxmlformats.org/officeDocument/2006/relationships/image" Target="../media/image59.emf"/></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7.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14.xml"/><Relationship Id="rId5" Type="http://schemas.openxmlformats.org/officeDocument/2006/relationships/image" Target="../media/image66.emf"/><Relationship Id="rId4" Type="http://schemas.openxmlformats.org/officeDocument/2006/relationships/image" Target="../media/image65.emf"/></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1.png"/><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emf"/></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14.xml"/><Relationship Id="rId5" Type="http://schemas.openxmlformats.org/officeDocument/2006/relationships/image" Target="../media/image87.emf"/><Relationship Id="rId4" Type="http://schemas.openxmlformats.org/officeDocument/2006/relationships/image" Target="../media/image86.emf"/></Relationships>
</file>

<file path=ppt/slides/_rels/slide7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auto">
          <a:xfrm>
            <a:off x="-86176" y="3738298"/>
            <a:ext cx="9144000" cy="2354491"/>
          </a:xfrm>
          <a:prstGeom prst="rect">
            <a:avLst/>
          </a:prstGeom>
          <a:noFill/>
          <a:ln>
            <a:noFill/>
          </a:ln>
          <a:effectLst>
            <a:prstShdw prst="shdw17" dist="17961" dir="2700000">
              <a:srgbClr val="375D8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3600" b="0" i="0" u="none" strike="noStrike" kern="0" cap="none" spc="0" normalizeH="0" baseline="0" noProof="0" dirty="0">
                <a:ln>
                  <a:noFill/>
                </a:ln>
                <a:solidFill>
                  <a:srgbClr val="1557AE"/>
                </a:solidFill>
                <a:effectLst/>
                <a:uLnTx/>
                <a:uFillTx/>
                <a:latin typeface="方正兰亭中黑_GBK" panose="02000000000000000000" pitchFamily="2" charset="-122"/>
                <a:ea typeface="方正兰亭中黑_GBK" panose="02000000000000000000" pitchFamily="2" charset="-122"/>
                <a:cs typeface="Times New Roman" panose="02020603050405020304" pitchFamily="18" charset="0"/>
              </a:rPr>
              <a:t>刘均</a:t>
            </a:r>
            <a:endParaRPr kumimoji="0" lang="en-US" altLang="zh-CN" sz="3600" b="0" i="0" u="none" strike="noStrike" kern="0" cap="none" spc="0" normalizeH="0" baseline="0" noProof="0" dirty="0">
              <a:ln>
                <a:noFill/>
              </a:ln>
              <a:solidFill>
                <a:srgbClr val="1557AE"/>
              </a:solidFill>
              <a:effectLst/>
              <a:uLnTx/>
              <a:uFillTx/>
              <a:latin typeface="方正兰亭中黑_GBK" panose="02000000000000000000" pitchFamily="2" charset="-122"/>
              <a:ea typeface="方正兰亭中黑_GBK" panose="02000000000000000000" pitchFamily="2" charset="-122"/>
              <a:cs typeface="Times New Roman" panose="02020603050405020304" pitchFamily="18" charset="0"/>
            </a:endParaRPr>
          </a:p>
          <a:p>
            <a:pPr marL="0" marR="0" lvl="0" indent="0" algn="ctr" defTabSz="914400" rtl="0" eaLnBrk="1" fontAlgn="base" latinLnBrk="0" hangingPunct="1">
              <a:lnSpc>
                <a:spcPct val="120000"/>
              </a:lnSpc>
              <a:spcBef>
                <a:spcPts val="600"/>
              </a:spcBef>
              <a:spcAft>
                <a:spcPct val="0"/>
              </a:spcAft>
              <a:buClrTx/>
              <a:buSzTx/>
              <a:buFontTx/>
              <a:buNone/>
              <a:defRPr/>
            </a:pPr>
            <a:endParaRPr kumimoji="0" lang="en-US" altLang="zh-CN" sz="1800" b="0" i="0" u="none" strike="noStrike" kern="0" cap="none" spc="0" normalizeH="0" baseline="0" noProof="0" dirty="0">
              <a:ln>
                <a:noFill/>
              </a:ln>
              <a:solidFill>
                <a:srgbClr val="1557AE"/>
              </a:solidFill>
              <a:effectLst/>
              <a:uLnTx/>
              <a:uFillTx/>
              <a:latin typeface="方正兰亭中黑_GBK" panose="02000000000000000000" pitchFamily="2" charset="-122"/>
              <a:ea typeface="方正兰亭中黑_GBK" panose="02000000000000000000" pitchFamily="2" charset="-122"/>
              <a:cs typeface="Times New Roman" panose="02020603050405020304" pitchFamily="18" charset="0"/>
            </a:endParaRPr>
          </a:p>
          <a:p>
            <a:pPr marL="0" marR="0" lvl="0" indent="0" algn="ctr" defTabSz="914400" rtl="0" eaLnBrk="1" fontAlgn="base" latinLnBrk="0" hangingPunct="1">
              <a:lnSpc>
                <a:spcPct val="120000"/>
              </a:lnSpc>
              <a:spcBef>
                <a:spcPts val="600"/>
              </a:spcBef>
              <a:spcAft>
                <a:spcPct val="0"/>
              </a:spcAft>
              <a:buClrTx/>
              <a:buSzTx/>
              <a:buFontTx/>
              <a:buNone/>
              <a:defRPr/>
            </a:pPr>
            <a:r>
              <a:rPr kumimoji="0" lang="zh-CN" altLang="en-US" sz="2800" b="0"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陕西省天地网技术重点实验室</a:t>
            </a:r>
            <a:endParaRPr kumimoji="0" lang="en-US" altLang="zh-CN" sz="2800" b="0"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endParaRPr>
          </a:p>
          <a:p>
            <a:pPr marL="0" marR="0" lvl="0" indent="0" algn="ctr" defTabSz="914400" rtl="0" eaLnBrk="1" fontAlgn="base" latinLnBrk="0" hangingPunct="1">
              <a:lnSpc>
                <a:spcPct val="120000"/>
              </a:lnSpc>
              <a:spcBef>
                <a:spcPts val="600"/>
              </a:spcBef>
              <a:spcAft>
                <a:spcPct val="0"/>
              </a:spcAft>
              <a:buClrTx/>
              <a:buSzTx/>
              <a:buFontTx/>
              <a:buNone/>
              <a:defRPr/>
            </a:pPr>
            <a:r>
              <a:rPr kumimoji="0" lang="zh-CN" altLang="en-US" sz="2800" b="0"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西安交通大学计算机学院</a:t>
            </a:r>
            <a:endParaRPr kumimoji="0" lang="zh-CN" altLang="en-US" sz="2800" b="0" i="0" u="none" strike="noStrike" kern="1200" cap="none" spc="0" normalizeH="0" baseline="0" noProof="0" dirty="0">
              <a:ln>
                <a:noFill/>
              </a:ln>
              <a:solidFill>
                <a:srgbClr val="C00000"/>
              </a:solidFill>
              <a:effectLst/>
              <a:uLnTx/>
              <a:uFillTx/>
              <a:latin typeface="+mj-ea"/>
              <a:ea typeface="+mj-ea"/>
              <a:cs typeface="Times New Roman" panose="02020603050405020304" pitchFamily="18" charset="0"/>
              <a:sym typeface="Arial" panose="020B0604020202020204" pitchFamily="34" charset="0"/>
            </a:endParaRPr>
          </a:p>
        </p:txBody>
      </p:sp>
      <p:sp>
        <p:nvSpPr>
          <p:cNvPr id="5123" name="TextBox 5"/>
          <p:cNvSpPr txBox="1">
            <a:spLocks noChangeArrowheads="1"/>
          </p:cNvSpPr>
          <p:nvPr/>
        </p:nvSpPr>
        <p:spPr bwMode="auto">
          <a:xfrm>
            <a:off x="-9484" y="1412776"/>
            <a:ext cx="9123574" cy="2160240"/>
          </a:xfrm>
          <a:prstGeom prst="rect">
            <a:avLst/>
          </a:prstGeom>
          <a:solidFill>
            <a:srgbClr val="325AA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4800" b="1" i="0" u="none" strike="noStrike" kern="1200" cap="none" spc="0" normalizeH="0" baseline="0" noProof="0" dirty="0">
                <a:ln>
                  <a:noFill/>
                </a:ln>
                <a:solidFill>
                  <a:prstClr val="white"/>
                </a:solidFill>
                <a:effectLst/>
                <a:uLnTx/>
                <a:uFillTx/>
                <a:latin typeface="方正兰亭中黑_GBK" panose="02000000000000000000" pitchFamily="2" charset="-122"/>
                <a:ea typeface="方正兰亭中黑_GBK" panose="02000000000000000000" pitchFamily="2" charset="-122"/>
                <a:cs typeface="+mn-cs"/>
              </a:rPr>
              <a:t>数据挖掘    </a:t>
            </a:r>
            <a:endParaRPr kumimoji="0" lang="en-US" altLang="zh-CN" sz="4800" b="1" i="0" u="none" strike="noStrike" kern="1200" cap="none" spc="0" normalizeH="0" baseline="0" noProof="0" dirty="0">
              <a:ln>
                <a:noFill/>
              </a:ln>
              <a:solidFill>
                <a:prstClr val="white"/>
              </a:solidFill>
              <a:effectLst/>
              <a:uLnTx/>
              <a:uFillTx/>
              <a:latin typeface="方正兰亭中黑_GBK" panose="02000000000000000000" pitchFamily="2" charset="-122"/>
              <a:ea typeface="方正兰亭中黑_GBK" panose="02000000000000000000" pitchFamily="2" charset="-122"/>
              <a:cs typeface="+mn-cs"/>
            </a:endParaRPr>
          </a:p>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4800" b="1" i="0" u="none" strike="noStrike" kern="1200" cap="none" spc="0" normalizeH="0" baseline="0" noProof="0" dirty="0">
                <a:ln>
                  <a:noFill/>
                </a:ln>
                <a:solidFill>
                  <a:prstClr val="white"/>
                </a:solidFill>
                <a:effectLst/>
                <a:uLnTx/>
                <a:uFillTx/>
                <a:latin typeface="方正兰亭中黑_GBK" panose="02000000000000000000" pitchFamily="2" charset="-122"/>
                <a:ea typeface="方正兰亭中黑_GBK" panose="02000000000000000000" pitchFamily="2" charset="-122"/>
                <a:cs typeface="+mn-cs"/>
              </a:rPr>
              <a:t>第五章：</a:t>
            </a:r>
            <a:r>
              <a:rPr lang="zh-CN" altLang="en-US" sz="4800" dirty="0">
                <a:solidFill>
                  <a:prstClr val="white"/>
                </a:solidFill>
                <a:latin typeface="方正兰亭中黑_GBK" panose="02000000000000000000" pitchFamily="2" charset="-122"/>
                <a:ea typeface="方正兰亭中黑_GBK" panose="02000000000000000000" pitchFamily="2" charset="-122"/>
              </a:rPr>
              <a:t>分类</a:t>
            </a:r>
            <a:endParaRPr kumimoji="0" lang="zh-CN" altLang="en-US" sz="4800" b="1" i="0" u="none" strike="noStrike" kern="1200" cap="none" spc="0" normalizeH="0" baseline="0" noProof="0" dirty="0">
              <a:ln>
                <a:noFill/>
              </a:ln>
              <a:solidFill>
                <a:prstClr val="white"/>
              </a:solidFill>
              <a:effectLst/>
              <a:uLnTx/>
              <a:uFillTx/>
              <a:latin typeface="方正兰亭中黑_GBK" panose="02000000000000000000" pitchFamily="2" charset="-122"/>
              <a:ea typeface="方正兰亭中黑_GBK" panose="02000000000000000000" pitchFamily="2" charset="-122"/>
              <a:cs typeface="+mn-cs"/>
            </a:endParaRPr>
          </a:p>
        </p:txBody>
      </p:sp>
      <p:pic>
        <p:nvPicPr>
          <p:cNvPr id="6" name="图片 5"/>
          <p:cNvPicPr>
            <a:picLocks noChangeAspect="1"/>
          </p:cNvPicPr>
          <p:nvPr/>
        </p:nvPicPr>
        <p:blipFill>
          <a:blip r:embed="rId2" cstate="print">
            <a:duotone>
              <a:schemeClr val="accent5">
                <a:shade val="45000"/>
                <a:satMod val="135000"/>
              </a:schemeClr>
              <a:prstClr val="white"/>
            </a:duotone>
          </a:blip>
          <a:stretch>
            <a:fillRect/>
          </a:stretch>
        </p:blipFill>
        <p:spPr>
          <a:xfrm>
            <a:off x="179512" y="-24773"/>
            <a:ext cx="3724832" cy="13084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250"/>
    </mc:Choice>
    <mc:Fallback xmlns="">
      <p:transition spd="slow" advTm="122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5.1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分类的定义与基本问题</a:t>
            </a:r>
          </a:p>
        </p:txBody>
      </p:sp>
      <p:sp>
        <p:nvSpPr>
          <p:cNvPr id="7" name="Text Box 37">
            <a:extLst>
              <a:ext uri="{FF2B5EF4-FFF2-40B4-BE49-F238E27FC236}">
                <a16:creationId xmlns:a16="http://schemas.microsoft.com/office/drawing/2014/main" id="{15A39142-F235-473D-8972-88130F52C3F6}"/>
              </a:ext>
            </a:extLst>
          </p:cNvPr>
          <p:cNvSpPr txBox="1">
            <a:spLocks noChangeArrowheads="1"/>
          </p:cNvSpPr>
          <p:nvPr/>
        </p:nvSpPr>
        <p:spPr bwMode="auto">
          <a:xfrm>
            <a:off x="107504" y="1484784"/>
            <a:ext cx="5264150" cy="43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marL="457200" indent="-457200" algn="ctr">
              <a:lnSpc>
                <a:spcPct val="80000"/>
              </a:lnSpc>
              <a:spcBef>
                <a:spcPct val="20000"/>
              </a:spcBef>
              <a:buSzPct val="100000"/>
              <a:buFont typeface="Wingdings" panose="05000000000000000000" pitchFamily="2" charset="2"/>
              <a:buChar char="n"/>
              <a:defRPr/>
            </a:pPr>
            <a:r>
              <a:rPr lang="zh-CN" altLang="en-US" sz="2800" dirty="0">
                <a:solidFill>
                  <a:srgbClr val="0070C0"/>
                </a:solidFill>
                <a:latin typeface="+mn-ea"/>
                <a:ea typeface="+mn-ea"/>
              </a:rPr>
              <a:t>应用举例</a:t>
            </a:r>
            <a:r>
              <a:rPr lang="en-US" altLang="zh-CN" sz="2800" dirty="0">
                <a:solidFill>
                  <a:srgbClr val="0070C0"/>
                </a:solidFill>
                <a:latin typeface="+mn-ea"/>
                <a:ea typeface="+mn-ea"/>
              </a:rPr>
              <a:t>3</a:t>
            </a:r>
            <a:r>
              <a:rPr lang="zh-CN" altLang="en-US" sz="2800" dirty="0">
                <a:solidFill>
                  <a:srgbClr val="0070C0"/>
                </a:solidFill>
                <a:latin typeface="+mn-ea"/>
                <a:ea typeface="+mn-ea"/>
              </a:rPr>
              <a:t>：语义关系识别</a:t>
            </a:r>
          </a:p>
        </p:txBody>
      </p:sp>
      <p:pic>
        <p:nvPicPr>
          <p:cNvPr id="8" name="图片 7">
            <a:extLst>
              <a:ext uri="{FF2B5EF4-FFF2-40B4-BE49-F238E27FC236}">
                <a16:creationId xmlns:a16="http://schemas.microsoft.com/office/drawing/2014/main" id="{4CFCD855-E1A7-4364-ACFE-76A75805BE32}"/>
              </a:ext>
            </a:extLst>
          </p:cNvPr>
          <p:cNvPicPr>
            <a:picLocks noChangeAspect="1"/>
          </p:cNvPicPr>
          <p:nvPr/>
        </p:nvPicPr>
        <p:blipFill>
          <a:blip r:embed="rId2"/>
          <a:stretch>
            <a:fillRect/>
          </a:stretch>
        </p:blipFill>
        <p:spPr>
          <a:xfrm>
            <a:off x="1255971" y="2223746"/>
            <a:ext cx="6238005" cy="3653526"/>
          </a:xfrm>
          <a:prstGeom prst="rect">
            <a:avLst/>
          </a:prstGeom>
        </p:spPr>
      </p:pic>
    </p:spTree>
  </p:cSld>
  <p:clrMapOvr>
    <a:masterClrMapping/>
  </p:clrMapOvr>
  <p:transition>
    <p:blinds dir="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342900" y="1010445"/>
            <a:ext cx="84582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1"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偏置</a:t>
            </a:r>
            <a:r>
              <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a:t>
            </a:r>
            <a:r>
              <a:rPr kumimoji="1"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方差分解</a:t>
            </a:r>
            <a:r>
              <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(Bias-Variance Decomposition)</a:t>
            </a:r>
          </a:p>
        </p:txBody>
      </p:sp>
      <p:pic>
        <p:nvPicPr>
          <p:cNvPr id="19251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772816"/>
            <a:ext cx="33115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86057" y="1601700"/>
            <a:ext cx="511504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8"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55309" y="2363701"/>
            <a:ext cx="2776537"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9"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08352" y="3120603"/>
            <a:ext cx="4870450"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0" name="图片 9"/>
          <p:cNvPicPr>
            <a:picLocks noChangeAspect="1"/>
          </p:cNvPicPr>
          <p:nvPr/>
        </p:nvPicPr>
        <p:blipFill>
          <a:blip r:embed="rId7">
            <a:extLst>
              <a:ext uri="{28A0092B-C50C-407E-A947-70E740481C1C}">
                <a14:useLocalDpi xmlns:a14="http://schemas.microsoft.com/office/drawing/2010/main" val="0"/>
              </a:ext>
            </a:extLst>
          </a:blip>
          <a:srcRect l="6972" t="3336" r="11330" b="14395"/>
          <a:stretch>
            <a:fillRect/>
          </a:stretch>
        </p:blipFill>
        <p:spPr bwMode="auto">
          <a:xfrm>
            <a:off x="659419" y="2679137"/>
            <a:ext cx="3311525" cy="326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22" name="矩形 11"/>
          <p:cNvSpPr>
            <a:spLocks noChangeArrowheads="1"/>
          </p:cNvSpPr>
          <p:nvPr/>
        </p:nvSpPr>
        <p:spPr bwMode="auto">
          <a:xfrm>
            <a:off x="339725" y="6089229"/>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http://scott.fortmann-roe.com/docs/BiasVariance.html</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
        <p:nvSpPr>
          <p:cNvPr id="2" name="矩形 1">
            <a:extLst>
              <a:ext uri="{FF2B5EF4-FFF2-40B4-BE49-F238E27FC236}">
                <a16:creationId xmlns:a16="http://schemas.microsoft.com/office/drawing/2014/main" id="{975904AC-96FB-430D-8255-E7DE4C3648EA}"/>
              </a:ext>
            </a:extLst>
          </p:cNvPr>
          <p:cNvSpPr/>
          <p:nvPr/>
        </p:nvSpPr>
        <p:spPr>
          <a:xfrm>
            <a:off x="265331" y="2143776"/>
            <a:ext cx="1107996" cy="369332"/>
          </a:xfrm>
          <a:prstGeom prst="rect">
            <a:avLst/>
          </a:prstGeom>
        </p:spPr>
        <p:txBody>
          <a:bodyPr wrap="none">
            <a:spAutoFit/>
          </a:bodyPr>
          <a:lstStyle/>
          <a:p>
            <a:r>
              <a:rPr lang="zh-CN" altLang="en-US" b="0" dirty="0">
                <a:solidFill>
                  <a:srgbClr val="0070C0"/>
                </a:solidFill>
                <a:ea typeface="黑体" panose="02010609060101010101" pitchFamily="49" charset="-122"/>
              </a:rPr>
              <a:t>均方误差</a:t>
            </a:r>
            <a:endParaRPr lang="zh-CN" altLang="en-US" dirty="0">
              <a:solidFill>
                <a:srgbClr val="0070C0"/>
              </a:solidFill>
              <a:ea typeface="黑体" panose="02010609060101010101" pitchFamily="49" charset="-122"/>
            </a:endParaRPr>
          </a:p>
        </p:txBody>
      </p:sp>
      <p:sp>
        <p:nvSpPr>
          <p:cNvPr id="13" name="矩形 12">
            <a:extLst>
              <a:ext uri="{FF2B5EF4-FFF2-40B4-BE49-F238E27FC236}">
                <a16:creationId xmlns:a16="http://schemas.microsoft.com/office/drawing/2014/main" id="{70B51AA7-CA45-4966-9966-01D76D2E1FEB}"/>
              </a:ext>
            </a:extLst>
          </p:cNvPr>
          <p:cNvSpPr/>
          <p:nvPr/>
        </p:nvSpPr>
        <p:spPr>
          <a:xfrm>
            <a:off x="5148064" y="2679137"/>
            <a:ext cx="646331" cy="369332"/>
          </a:xfrm>
          <a:prstGeom prst="rect">
            <a:avLst/>
          </a:prstGeom>
        </p:spPr>
        <p:txBody>
          <a:bodyPr wrap="none">
            <a:spAutoFit/>
          </a:bodyPr>
          <a:lstStyle/>
          <a:p>
            <a:r>
              <a:rPr lang="zh-CN" altLang="en-US" b="0" dirty="0">
                <a:solidFill>
                  <a:srgbClr val="0070C0"/>
                </a:solidFill>
                <a:ea typeface="黑体" panose="02010609060101010101" pitchFamily="49" charset="-122"/>
              </a:rPr>
              <a:t>偏置</a:t>
            </a:r>
            <a:endParaRPr lang="zh-CN" altLang="en-US" dirty="0">
              <a:solidFill>
                <a:srgbClr val="0070C0"/>
              </a:solidFill>
              <a:ea typeface="黑体" panose="02010609060101010101" pitchFamily="49" charset="-122"/>
            </a:endParaRPr>
          </a:p>
        </p:txBody>
      </p:sp>
      <p:sp>
        <p:nvSpPr>
          <p:cNvPr id="14" name="矩形 13">
            <a:extLst>
              <a:ext uri="{FF2B5EF4-FFF2-40B4-BE49-F238E27FC236}">
                <a16:creationId xmlns:a16="http://schemas.microsoft.com/office/drawing/2014/main" id="{0D52F159-71B5-4AAE-94CC-727F79B55273}"/>
              </a:ext>
            </a:extLst>
          </p:cNvPr>
          <p:cNvSpPr/>
          <p:nvPr/>
        </p:nvSpPr>
        <p:spPr>
          <a:xfrm>
            <a:off x="6518186" y="2679137"/>
            <a:ext cx="646331" cy="369332"/>
          </a:xfrm>
          <a:prstGeom prst="rect">
            <a:avLst/>
          </a:prstGeom>
        </p:spPr>
        <p:txBody>
          <a:bodyPr wrap="none">
            <a:spAutoFit/>
          </a:bodyPr>
          <a:lstStyle/>
          <a:p>
            <a:r>
              <a:rPr lang="zh-CN" altLang="en-US" b="0" dirty="0">
                <a:solidFill>
                  <a:srgbClr val="0070C0"/>
                </a:solidFill>
                <a:ea typeface="黑体" panose="02010609060101010101" pitchFamily="49" charset="-122"/>
              </a:rPr>
              <a:t>方差</a:t>
            </a:r>
            <a:endParaRPr lang="zh-CN" altLang="en-US" dirty="0">
              <a:solidFill>
                <a:srgbClr val="0070C0"/>
              </a:solidFill>
              <a:ea typeface="黑体" panose="02010609060101010101" pitchFamily="49" charset="-122"/>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txBox="1">
            <a:spLocks noChangeArrowheads="1"/>
          </p:cNvSpPr>
          <p:nvPr/>
        </p:nvSpPr>
        <p:spPr bwMode="auto">
          <a:xfrm>
            <a:off x="467544" y="1124744"/>
            <a:ext cx="4719637"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342900" marR="0" lvl="0" indent="-342900" defTabSz="914400" rtl="0" eaLnBrk="1" fontAlgn="base" latinLnBrk="0" hangingPunct="1">
              <a:lnSpc>
                <a:spcPct val="130000"/>
              </a:lnSpc>
              <a:spcBef>
                <a:spcPct val="20000"/>
              </a:spcBef>
              <a:spcAft>
                <a:spcPct val="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多样性预测定理（</a:t>
            </a:r>
            <a:r>
              <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Diversity Prediction Theorem</a:t>
            </a: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：使用不同的模型对某一事物进行预测，加权平均的结果会更加接近真实值。（ 多样性优于能力 ）</a:t>
            </a:r>
            <a:b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b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41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06" y="4072731"/>
            <a:ext cx="78073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70756" y="5079206"/>
            <a:ext cx="1979613" cy="706438"/>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均值与真实值的</a:t>
            </a:r>
            <a:endParaRPr kumimoji="0" lang="en-US" altLang="zh-CN"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平方离差</a:t>
            </a:r>
            <a:endPar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endParaRPr>
          </a:p>
        </p:txBody>
      </p:sp>
      <p:sp>
        <p:nvSpPr>
          <p:cNvPr id="5" name="矩形 4"/>
          <p:cNvSpPr/>
          <p:nvPr/>
        </p:nvSpPr>
        <p:spPr>
          <a:xfrm>
            <a:off x="3463156" y="5079206"/>
            <a:ext cx="2376488" cy="706438"/>
          </a:xfrm>
          <a:prstGeom prst="rect">
            <a:avLst/>
          </a:prstGeom>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个体估值与真实值平方离差的均值</a:t>
            </a:r>
            <a:endPar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endParaRPr>
          </a:p>
        </p:txBody>
      </p:sp>
      <p:sp>
        <p:nvSpPr>
          <p:cNvPr id="6" name="矩形 5"/>
          <p:cNvSpPr/>
          <p:nvPr/>
        </p:nvSpPr>
        <p:spPr>
          <a:xfrm>
            <a:off x="6811194" y="5231606"/>
            <a:ext cx="1466850" cy="40005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群体多样性</a:t>
            </a:r>
            <a:endPar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endParaRPr>
          </a:p>
        </p:txBody>
      </p:sp>
      <p:pic>
        <p:nvPicPr>
          <p:cNvPr id="17416" name="图片 9"/>
          <p:cNvPicPr>
            <a:picLocks noChangeAspect="1" noChangeArrowheads="1"/>
          </p:cNvPicPr>
          <p:nvPr/>
        </p:nvPicPr>
        <p:blipFill>
          <a:blip r:embed="rId4">
            <a:extLst>
              <a:ext uri="{28A0092B-C50C-407E-A947-70E740481C1C}">
                <a14:useLocalDpi xmlns:a14="http://schemas.microsoft.com/office/drawing/2010/main" val="0"/>
              </a:ext>
            </a:extLst>
          </a:blip>
          <a:srcRect l="15324" t="26575" r="13043"/>
          <a:stretch>
            <a:fillRect/>
          </a:stretch>
        </p:blipFill>
        <p:spPr bwMode="auto">
          <a:xfrm>
            <a:off x="5201469" y="1199356"/>
            <a:ext cx="3268662"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5DF4034-2B5A-44BE-AAB0-DA6DB49F4899}"/>
              </a:ext>
            </a:extLst>
          </p:cNvPr>
          <p:cNvSpPr/>
          <p:nvPr/>
        </p:nvSpPr>
        <p:spPr>
          <a:xfrm>
            <a:off x="3262074" y="6099743"/>
            <a:ext cx="2811988" cy="369332"/>
          </a:xfrm>
          <a:prstGeom prst="rect">
            <a:avLst/>
          </a:prstGeom>
        </p:spPr>
        <p:txBody>
          <a:bodyPr wrap="none">
            <a:spAutoFit/>
          </a:bodyPr>
          <a:lstStyle/>
          <a:p>
            <a:r>
              <a:rPr kumimoji="1" lang="zh-CN" altLang="en-US" dirty="0">
                <a:solidFill>
                  <a:srgbClr val="C00000"/>
                </a:solidFill>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Calibri" panose="020F0502020204030204" pitchFamily="34" charset="0"/>
              </a:rPr>
              <a:t>与偏置</a:t>
            </a:r>
            <a:r>
              <a:rPr kumimoji="1" lang="en-US" altLang="zh-CN" dirty="0">
                <a:solidFill>
                  <a:srgbClr val="C00000"/>
                </a:solidFill>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Calibri" panose="020F0502020204030204" pitchFamily="34" charset="0"/>
              </a:rPr>
              <a:t>-</a:t>
            </a:r>
            <a:r>
              <a:rPr kumimoji="1" lang="zh-CN" altLang="en-US" dirty="0">
                <a:solidFill>
                  <a:srgbClr val="C00000"/>
                </a:solidFill>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Calibri" panose="020F0502020204030204" pitchFamily="34" charset="0"/>
              </a:rPr>
              <a:t>方差分解的关系？</a:t>
            </a:r>
            <a:endParaRPr lang="zh-CN" altLang="en-US" dirty="0"/>
          </a:p>
        </p:txBody>
      </p:sp>
      <p:sp>
        <p:nvSpPr>
          <p:cNvPr id="10" name="矩形 9">
            <a:extLst>
              <a:ext uri="{FF2B5EF4-FFF2-40B4-BE49-F238E27FC236}">
                <a16:creationId xmlns:a16="http://schemas.microsoft.com/office/drawing/2014/main" id="{B6C8E57E-DD18-48EC-9FD9-713E507FF472}"/>
              </a:ext>
            </a:extLst>
          </p:cNvPr>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Tree>
    <p:extLst>
      <p:ext uri="{BB962C8B-B14F-4D97-AF65-F5344CB8AC3E}">
        <p14:creationId xmlns:p14="http://schemas.microsoft.com/office/powerpoint/2010/main" val="186115871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343693" y="1340768"/>
            <a:ext cx="8456613"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1"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过拟合</a:t>
            </a:r>
            <a:endPar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endParaRP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过拟合给决策树带来不必要的复杂性</a:t>
            </a:r>
            <a:endPar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根据训练数据很难评测决策树对于未知数据的分类能力</a:t>
            </a:r>
            <a:endPar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457200" marR="0" lvl="1"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裁剪：</a:t>
            </a:r>
            <a:endPar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endParaRP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预裁剪（</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Pre-Pruning</a:t>
            </a: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1" lang="zh-CN" altLang="en-US" sz="22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在建树过程中裁剪</a:t>
            </a:r>
            <a:endParaRPr kumimoji="1" lang="en-US" altLang="zh-CN" sz="22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后裁剪（</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Post-Pruning</a:t>
            </a: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1" lang="zh-CN" altLang="en-US" sz="22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在建树完成后裁剪</a:t>
            </a:r>
            <a:endParaRPr kumimoji="1" lang="en-US" altLang="zh-CN" sz="22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11" name="Group 3"/>
          <p:cNvGrpSpPr/>
          <p:nvPr/>
        </p:nvGrpSpPr>
        <p:grpSpPr bwMode="auto">
          <a:xfrm>
            <a:off x="1979712" y="1772816"/>
            <a:ext cx="5318125" cy="3478213"/>
            <a:chOff x="745" y="1248"/>
            <a:chExt cx="3911" cy="2713"/>
          </a:xfrm>
        </p:grpSpPr>
        <p:sp>
          <p:nvSpPr>
            <p:cNvPr id="6" name="Line 4"/>
            <p:cNvSpPr>
              <a:spLocks noChangeShapeType="1"/>
            </p:cNvSpPr>
            <p:nvPr/>
          </p:nvSpPr>
          <p:spPr bwMode="auto">
            <a:xfrm>
              <a:off x="1105" y="1345"/>
              <a:ext cx="0" cy="225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sp>
          <p:nvSpPr>
            <p:cNvPr id="7" name="Line 5"/>
            <p:cNvSpPr>
              <a:spLocks noChangeShapeType="1"/>
            </p:cNvSpPr>
            <p:nvPr/>
          </p:nvSpPr>
          <p:spPr bwMode="auto">
            <a:xfrm>
              <a:off x="1105" y="3599"/>
              <a:ext cx="3551"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sp>
          <p:nvSpPr>
            <p:cNvPr id="8" name="Freeform 6"/>
            <p:cNvSpPr/>
            <p:nvPr/>
          </p:nvSpPr>
          <p:spPr bwMode="auto">
            <a:xfrm>
              <a:off x="1105" y="2112"/>
              <a:ext cx="3327" cy="1399"/>
            </a:xfrm>
            <a:custGeom>
              <a:avLst/>
              <a:gdLst>
                <a:gd name="T0" fmla="*/ 0 w 3328"/>
                <a:gd name="T1" fmla="*/ 0 h 1400"/>
                <a:gd name="T2" fmla="*/ 144 w 3328"/>
                <a:gd name="T3" fmla="*/ 480 h 1400"/>
                <a:gd name="T4" fmla="*/ 432 w 3328"/>
                <a:gd name="T5" fmla="*/ 816 h 1400"/>
                <a:gd name="T6" fmla="*/ 1056 w 3328"/>
                <a:gd name="T7" fmla="*/ 1152 h 1400"/>
                <a:gd name="T8" fmla="*/ 1968 w 3328"/>
                <a:gd name="T9" fmla="*/ 1344 h 1400"/>
                <a:gd name="T10" fmla="*/ 3120 w 3328"/>
                <a:gd name="T11" fmla="*/ 1392 h 1400"/>
                <a:gd name="T12" fmla="*/ 3216 w 3328"/>
                <a:gd name="T13" fmla="*/ 1392 h 1400"/>
                <a:gd name="T14" fmla="*/ 0 60000 65536"/>
                <a:gd name="T15" fmla="*/ 0 60000 65536"/>
                <a:gd name="T16" fmla="*/ 0 60000 65536"/>
                <a:gd name="T17" fmla="*/ 0 60000 65536"/>
                <a:gd name="T18" fmla="*/ 0 60000 65536"/>
                <a:gd name="T19" fmla="*/ 0 60000 65536"/>
                <a:gd name="T20" fmla="*/ 0 60000 65536"/>
                <a:gd name="T21" fmla="*/ 0 w 3328"/>
                <a:gd name="T22" fmla="*/ 0 h 1400"/>
                <a:gd name="T23" fmla="*/ 3328 w 3328"/>
                <a:gd name="T24" fmla="*/ 1400 h 14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8" h="1400">
                  <a:moveTo>
                    <a:pt x="0" y="0"/>
                  </a:moveTo>
                  <a:cubicBezTo>
                    <a:pt x="36" y="172"/>
                    <a:pt x="72" y="344"/>
                    <a:pt x="144" y="480"/>
                  </a:cubicBezTo>
                  <a:cubicBezTo>
                    <a:pt x="216" y="616"/>
                    <a:pt x="280" y="704"/>
                    <a:pt x="432" y="816"/>
                  </a:cubicBezTo>
                  <a:cubicBezTo>
                    <a:pt x="584" y="928"/>
                    <a:pt x="800" y="1064"/>
                    <a:pt x="1056" y="1152"/>
                  </a:cubicBezTo>
                  <a:cubicBezTo>
                    <a:pt x="1312" y="1240"/>
                    <a:pt x="1624" y="1304"/>
                    <a:pt x="1968" y="1344"/>
                  </a:cubicBezTo>
                  <a:cubicBezTo>
                    <a:pt x="2312" y="1384"/>
                    <a:pt x="2912" y="1384"/>
                    <a:pt x="3120" y="1392"/>
                  </a:cubicBezTo>
                  <a:cubicBezTo>
                    <a:pt x="3328" y="1400"/>
                    <a:pt x="3200" y="1392"/>
                    <a:pt x="3216" y="1392"/>
                  </a:cubicBezTo>
                </a:path>
              </a:pathLst>
            </a:custGeom>
            <a:noFill/>
            <a:ln w="127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sp>
          <p:nvSpPr>
            <p:cNvPr id="9" name="Freeform 7"/>
            <p:cNvSpPr/>
            <p:nvPr/>
          </p:nvSpPr>
          <p:spPr bwMode="auto">
            <a:xfrm>
              <a:off x="1105" y="2016"/>
              <a:ext cx="3263" cy="976"/>
            </a:xfrm>
            <a:custGeom>
              <a:avLst/>
              <a:gdLst>
                <a:gd name="T0" fmla="*/ 0 w 3264"/>
                <a:gd name="T1" fmla="*/ 0 h 976"/>
                <a:gd name="T2" fmla="*/ 144 w 3264"/>
                <a:gd name="T3" fmla="*/ 480 h 976"/>
                <a:gd name="T4" fmla="*/ 336 w 3264"/>
                <a:gd name="T5" fmla="*/ 720 h 976"/>
                <a:gd name="T6" fmla="*/ 528 w 3264"/>
                <a:gd name="T7" fmla="*/ 864 h 976"/>
                <a:gd name="T8" fmla="*/ 912 w 3264"/>
                <a:gd name="T9" fmla="*/ 960 h 976"/>
                <a:gd name="T10" fmla="*/ 1296 w 3264"/>
                <a:gd name="T11" fmla="*/ 960 h 976"/>
                <a:gd name="T12" fmla="*/ 2016 w 3264"/>
                <a:gd name="T13" fmla="*/ 864 h 976"/>
                <a:gd name="T14" fmla="*/ 3264 w 3264"/>
                <a:gd name="T15" fmla="*/ 480 h 976"/>
                <a:gd name="T16" fmla="*/ 0 60000 65536"/>
                <a:gd name="T17" fmla="*/ 0 60000 65536"/>
                <a:gd name="T18" fmla="*/ 0 60000 65536"/>
                <a:gd name="T19" fmla="*/ 0 60000 65536"/>
                <a:gd name="T20" fmla="*/ 0 60000 65536"/>
                <a:gd name="T21" fmla="*/ 0 60000 65536"/>
                <a:gd name="T22" fmla="*/ 0 60000 65536"/>
                <a:gd name="T23" fmla="*/ 0 60000 65536"/>
                <a:gd name="T24" fmla="*/ 0 w 3264"/>
                <a:gd name="T25" fmla="*/ 0 h 976"/>
                <a:gd name="T26" fmla="*/ 3264 w 3264"/>
                <a:gd name="T27" fmla="*/ 976 h 9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4" h="976">
                  <a:moveTo>
                    <a:pt x="0" y="0"/>
                  </a:moveTo>
                  <a:cubicBezTo>
                    <a:pt x="44" y="180"/>
                    <a:pt x="88" y="360"/>
                    <a:pt x="144" y="480"/>
                  </a:cubicBezTo>
                  <a:cubicBezTo>
                    <a:pt x="200" y="600"/>
                    <a:pt x="272" y="656"/>
                    <a:pt x="336" y="720"/>
                  </a:cubicBezTo>
                  <a:cubicBezTo>
                    <a:pt x="400" y="784"/>
                    <a:pt x="432" y="824"/>
                    <a:pt x="528" y="864"/>
                  </a:cubicBezTo>
                  <a:cubicBezTo>
                    <a:pt x="624" y="904"/>
                    <a:pt x="784" y="944"/>
                    <a:pt x="912" y="960"/>
                  </a:cubicBezTo>
                  <a:cubicBezTo>
                    <a:pt x="1040" y="976"/>
                    <a:pt x="1112" y="976"/>
                    <a:pt x="1296" y="960"/>
                  </a:cubicBezTo>
                  <a:cubicBezTo>
                    <a:pt x="1480" y="944"/>
                    <a:pt x="1688" y="944"/>
                    <a:pt x="2016" y="864"/>
                  </a:cubicBezTo>
                  <a:cubicBezTo>
                    <a:pt x="2344" y="784"/>
                    <a:pt x="2804" y="632"/>
                    <a:pt x="3264" y="480"/>
                  </a:cubicBezTo>
                </a:path>
              </a:pathLst>
            </a:custGeom>
            <a:noFill/>
            <a:ln w="127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sp>
          <p:nvSpPr>
            <p:cNvPr id="10" name="AutoShape 8"/>
            <p:cNvSpPr>
              <a:spLocks noChangeArrowheads="1"/>
            </p:cNvSpPr>
            <p:nvPr/>
          </p:nvSpPr>
          <p:spPr bwMode="auto">
            <a:xfrm>
              <a:off x="3217" y="3024"/>
              <a:ext cx="1103" cy="337"/>
            </a:xfrm>
            <a:prstGeom prst="wedgeRectCallout">
              <a:avLst>
                <a:gd name="adj1" fmla="val -51630"/>
                <a:gd name="adj2" fmla="val 84227"/>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592FE8"/>
                  </a:solidFill>
                  <a:effectLst/>
                  <a:uLnTx/>
                  <a:uFillTx/>
                  <a:latin typeface="Calibri" panose="020F0502020204030204" pitchFamily="34" charset="0"/>
                  <a:ea typeface="黑体" panose="02010609060101010101" pitchFamily="49" charset="-122"/>
                  <a:cs typeface="Calibri" panose="020F0502020204030204" pitchFamily="34" charset="0"/>
                </a:rPr>
                <a:t>训练数据</a:t>
              </a:r>
            </a:p>
          </p:txBody>
        </p:sp>
        <p:sp>
          <p:nvSpPr>
            <p:cNvPr id="11" name="AutoShape 9"/>
            <p:cNvSpPr>
              <a:spLocks noChangeArrowheads="1"/>
            </p:cNvSpPr>
            <p:nvPr/>
          </p:nvSpPr>
          <p:spPr bwMode="auto">
            <a:xfrm>
              <a:off x="3360" y="2064"/>
              <a:ext cx="1296" cy="336"/>
            </a:xfrm>
            <a:prstGeom prst="wedgeRectCallout">
              <a:avLst>
                <a:gd name="adj1" fmla="val 1811"/>
                <a:gd name="adj2" fmla="val 104860"/>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592FE8"/>
                  </a:solidFill>
                  <a:effectLst/>
                  <a:uLnTx/>
                  <a:uFillTx/>
                  <a:latin typeface="Calibri" panose="020F0502020204030204" pitchFamily="34" charset="0"/>
                  <a:ea typeface="黑体" panose="02010609060101010101" pitchFamily="49" charset="-122"/>
                  <a:cs typeface="Calibri" panose="020F0502020204030204" pitchFamily="34" charset="0"/>
                </a:rPr>
                <a:t>测试数据</a:t>
              </a:r>
            </a:p>
          </p:txBody>
        </p:sp>
        <p:sp>
          <p:nvSpPr>
            <p:cNvPr id="12" name="Line 10"/>
            <p:cNvSpPr>
              <a:spLocks noChangeShapeType="1"/>
            </p:cNvSpPr>
            <p:nvPr/>
          </p:nvSpPr>
          <p:spPr bwMode="auto">
            <a:xfrm>
              <a:off x="2064" y="2400"/>
              <a:ext cx="0" cy="1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sp>
          <p:nvSpPr>
            <p:cNvPr id="13" name="AutoShape 11"/>
            <p:cNvSpPr>
              <a:spLocks noChangeArrowheads="1"/>
            </p:cNvSpPr>
            <p:nvPr/>
          </p:nvSpPr>
          <p:spPr bwMode="auto">
            <a:xfrm>
              <a:off x="2112" y="1920"/>
              <a:ext cx="912" cy="336"/>
            </a:xfrm>
            <a:prstGeom prst="wedgeRectCallout">
              <a:avLst>
                <a:gd name="adj1" fmla="val -56468"/>
                <a:gd name="adj2" fmla="val 135713"/>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592FE8"/>
                  </a:solidFill>
                  <a:effectLst/>
                  <a:uLnTx/>
                  <a:uFillTx/>
                  <a:latin typeface="Calibri" panose="020F0502020204030204" pitchFamily="34" charset="0"/>
                  <a:ea typeface="黑体" panose="02010609060101010101" pitchFamily="49" charset="-122"/>
                  <a:cs typeface="Calibri" panose="020F0502020204030204" pitchFamily="34" charset="0"/>
                </a:rPr>
                <a:t>此处剪枝</a:t>
              </a:r>
            </a:p>
          </p:txBody>
        </p:sp>
        <p:sp>
          <p:nvSpPr>
            <p:cNvPr id="14" name="Text Box 12"/>
            <p:cNvSpPr txBox="1">
              <a:spLocks noChangeArrowheads="1"/>
            </p:cNvSpPr>
            <p:nvPr/>
          </p:nvSpPr>
          <p:spPr bwMode="auto">
            <a:xfrm>
              <a:off x="3408" y="3649"/>
              <a:ext cx="124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决策树深度</a:t>
              </a:r>
            </a:p>
          </p:txBody>
        </p:sp>
        <p:sp>
          <p:nvSpPr>
            <p:cNvPr id="15" name="Text Box 13"/>
            <p:cNvSpPr txBox="1">
              <a:spLocks noChangeArrowheads="1"/>
            </p:cNvSpPr>
            <p:nvPr/>
          </p:nvSpPr>
          <p:spPr bwMode="auto">
            <a:xfrm rot="16198762">
              <a:off x="316" y="1677"/>
              <a:ext cx="115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错误率</a:t>
              </a:r>
            </a:p>
          </p:txBody>
        </p:sp>
      </p:grpSp>
      <p:sp>
        <p:nvSpPr>
          <p:cNvPr id="16" name="Rectangle 14"/>
          <p:cNvSpPr>
            <a:spLocks noChangeArrowheads="1"/>
          </p:cNvSpPr>
          <p:nvPr/>
        </p:nvSpPr>
        <p:spPr bwMode="auto">
          <a:xfrm>
            <a:off x="3406875" y="4658891"/>
            <a:ext cx="8636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剪枝</a:t>
            </a:r>
            <a:endParaRPr kumimoji="0" lang="zh-CN" altLang="en-AU" sz="20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sp>
        <p:nvSpPr>
          <p:cNvPr id="17" name="矩形 16"/>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51520" y="1124744"/>
            <a:ext cx="845502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Pre-Pruning (Early Stopping Rule)</a:t>
            </a: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Stop the algorithm before it becomes a fully-grown tree</a:t>
            </a: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More restrictive stopping conditions:</a:t>
            </a:r>
          </a:p>
          <a:p>
            <a:pPr marL="1341755" marR="0" lvl="2" indent="-427355" algn="l" defTabSz="914400" rtl="0" eaLnBrk="1" fontAlgn="base" latinLnBrk="0" hangingPunct="1">
              <a:lnSpc>
                <a:spcPct val="100000"/>
              </a:lnSpc>
              <a:spcBef>
                <a:spcPct val="20000"/>
              </a:spcBef>
              <a:spcAft>
                <a:spcPct val="0"/>
              </a:spcAft>
              <a:buClrTx/>
              <a:buSzTx/>
              <a:buFontTx/>
              <a:buChar char="•"/>
              <a:defRPr/>
            </a:pP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宋体" panose="02010600030101010101" pitchFamily="2" charset="-122"/>
                <a:cs typeface="Calibri" panose="020F0502020204030204" pitchFamily="34" charset="0"/>
              </a:rPr>
              <a:t>Stop if number of instances is less than some user-specified threshold</a:t>
            </a:r>
          </a:p>
          <a:p>
            <a:pPr marL="1341755" marR="0" lvl="2" indent="-427355" algn="l" defTabSz="914400" rtl="0" eaLnBrk="1" fontAlgn="base" latinLnBrk="0" hangingPunct="1">
              <a:lnSpc>
                <a:spcPct val="100000"/>
              </a:lnSpc>
              <a:spcBef>
                <a:spcPct val="20000"/>
              </a:spcBef>
              <a:spcAft>
                <a:spcPct val="0"/>
              </a:spcAft>
              <a:buClrTx/>
              <a:buSzTx/>
              <a:buFontTx/>
              <a:buChar char="•"/>
              <a:defRPr/>
            </a:pP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宋体" panose="02010600030101010101" pitchFamily="2" charset="-122"/>
                <a:cs typeface="Calibri" panose="020F0502020204030204" pitchFamily="34" charset="0"/>
              </a:rPr>
              <a:t>Stop if expanding the current node does not improve impurity measures (e.g., information gain).</a:t>
            </a:r>
          </a:p>
        </p:txBody>
      </p:sp>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44487" y="1196752"/>
            <a:ext cx="845502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Post-pruning</a:t>
            </a: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Grow decision tree to its entirety</a:t>
            </a: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Trim the nodes of the decision tree in a bottom-up fashion</a:t>
            </a: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If generalization error improves after trimming, replace sub-tree by a leaf node.</a:t>
            </a: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Class label of leaf node is determined from majority class of instances in the sub-tree</a:t>
            </a: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endParaRPr kumimoji="1" lang="en-US" altLang="zh-CN" sz="2400" b="1" i="0" u="none" strike="noStrike" kern="1200" cap="none" spc="0" normalizeH="0" baseline="0" noProof="0" dirty="0">
              <a:ln>
                <a:noFill/>
              </a:ln>
              <a:solidFill>
                <a:srgbClr val="0000FF"/>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内容占位符 2"/>
          <p:cNvSpPr>
            <a:spLocks noGrp="1" noChangeArrowheads="1"/>
          </p:cNvSpPr>
          <p:nvPr>
            <p:ph idx="1"/>
          </p:nvPr>
        </p:nvSpPr>
        <p:spPr/>
        <p:txBody>
          <a:bodyPr/>
          <a:lstStyle/>
          <a:p>
            <a:endParaRPr lang="zh-CN" altLang="en-US"/>
          </a:p>
        </p:txBody>
      </p:sp>
      <p:pic>
        <p:nvPicPr>
          <p:cNvPr id="2027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5344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9228138"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1"/>
          </p:nvPr>
        </p:nvSpPr>
        <p:spPr>
          <a:xfrm>
            <a:off x="467544" y="1124744"/>
            <a:ext cx="8353425" cy="3240087"/>
          </a:xfrm>
        </p:spPr>
        <p:txBody>
          <a:bodyPr/>
          <a:lstStyle/>
          <a:p>
            <a:pPr marL="450850" lvl="1" indent="-450850">
              <a:lnSpc>
                <a:spcPct val="140000"/>
              </a:lnSpc>
              <a:spcBef>
                <a:spcPts val="1200"/>
              </a:spcBef>
              <a:defRPr/>
            </a:pPr>
            <a:r>
              <a:rPr lang="zh-CN" altLang="en-US" sz="24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集成学习</a:t>
            </a:r>
            <a:r>
              <a:rPr lang="en-US" altLang="zh-CN" sz="24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(Ensemble Learning)</a:t>
            </a:r>
            <a:r>
              <a:rPr lang="zh-CN" altLang="en-US" sz="2400" dirty="0">
                <a:solidFill>
                  <a:srgbClr val="0070C0"/>
                </a:solidFill>
                <a:latin typeface="Times New Roman" panose="02020603050405020304" pitchFamily="18" charset="0"/>
                <a:cs typeface="Times New Roman" panose="02020603050405020304" pitchFamily="18" charset="0"/>
              </a:rPr>
              <a:t>是使用一系列学习器进行学习，并使用某种规则把各个学习结果进行整合，从而获得比单个学习器更好的学习效果的一种机器学习方法</a:t>
            </a:r>
            <a:r>
              <a:rPr lang="zh-CN" altLang="en-US" sz="24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450850" lvl="1" indent="-450850">
              <a:lnSpc>
                <a:spcPct val="120000"/>
              </a:lnSpc>
              <a:spcBef>
                <a:spcPts val="1200"/>
              </a:spcBef>
              <a:defRPr/>
            </a:pPr>
            <a:r>
              <a:rPr lang="zh-CN" altLang="en-US" sz="24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理论依据：</a:t>
            </a:r>
            <a:r>
              <a:rPr lang="zh-CN" altLang="en-US" sz="2400" dirty="0">
                <a:solidFill>
                  <a:srgbClr val="0070C0"/>
                </a:solidFill>
                <a:latin typeface="Times New Roman" panose="02020603050405020304" pitchFamily="18" charset="0"/>
                <a:cs typeface="Times New Roman" panose="02020603050405020304" pitchFamily="18" charset="0"/>
              </a:rPr>
              <a:t>多个弱学习器通过一定的集成方法可以集成为一个强学习器</a:t>
            </a:r>
            <a:endParaRPr lang="en-US" altLang="zh-CN" sz="2400" dirty="0">
              <a:solidFill>
                <a:srgbClr val="0070C0"/>
              </a:solidFill>
              <a:latin typeface="Times New Roman" panose="02020603050405020304" pitchFamily="18" charset="0"/>
              <a:cs typeface="Times New Roman" panose="02020603050405020304" pitchFamily="18" charset="0"/>
            </a:endParaRPr>
          </a:p>
          <a:p>
            <a:pPr lvl="1">
              <a:lnSpc>
                <a:spcPct val="130000"/>
              </a:lnSpc>
              <a:spcBef>
                <a:spcPts val="1200"/>
              </a:spcBef>
              <a:buClr>
                <a:srgbClr val="1557AE"/>
              </a:buClr>
              <a:buFont typeface="Wingdings" panose="05000000000000000000" pitchFamily="2" charset="2"/>
              <a:buChar char="ü"/>
              <a:defRPr/>
            </a:pPr>
            <a:r>
              <a:rPr lang="zh-CN" altLang="en-US" sz="2000" dirty="0">
                <a:solidFill>
                  <a:srgbClr val="C00000"/>
                </a:solidFill>
                <a:latin typeface="Calibri" panose="020F0502020204030204" pitchFamily="34" charset="0"/>
                <a:cs typeface="Calibri" panose="020F0502020204030204" pitchFamily="34" charset="0"/>
              </a:rPr>
              <a:t>强学习算法</a:t>
            </a:r>
            <a:r>
              <a:rPr lang="en-US" altLang="zh-CN" sz="2000" dirty="0">
                <a:solidFill>
                  <a:srgbClr val="C00000"/>
                </a:solidFill>
                <a:latin typeface="Calibri" panose="020F0502020204030204" pitchFamily="34" charset="0"/>
                <a:cs typeface="Calibri" panose="020F0502020204030204" pitchFamily="34" charset="0"/>
              </a:rPr>
              <a:t>: </a:t>
            </a:r>
            <a:r>
              <a:rPr lang="zh-CN" altLang="en-US" sz="2000" dirty="0">
                <a:solidFill>
                  <a:srgbClr val="0070C0"/>
                </a:solidFill>
                <a:latin typeface="Calibri" panose="020F0502020204030204" pitchFamily="34" charset="0"/>
                <a:cs typeface="Calibri" panose="020F0502020204030204" pitchFamily="34" charset="0"/>
              </a:rPr>
              <a:t>准确率很高的学习算法</a:t>
            </a:r>
          </a:p>
          <a:p>
            <a:pPr lvl="1">
              <a:lnSpc>
                <a:spcPct val="130000"/>
              </a:lnSpc>
              <a:spcBef>
                <a:spcPts val="1200"/>
              </a:spcBef>
              <a:buClr>
                <a:srgbClr val="1557AE"/>
              </a:buClr>
              <a:buFont typeface="Wingdings" panose="05000000000000000000" pitchFamily="2" charset="2"/>
              <a:buChar char="ü"/>
              <a:defRPr/>
            </a:pPr>
            <a:r>
              <a:rPr lang="zh-CN" altLang="en-US" sz="2000" dirty="0">
                <a:solidFill>
                  <a:srgbClr val="C00000"/>
                </a:solidFill>
                <a:latin typeface="Calibri" panose="020F0502020204030204" pitchFamily="34" charset="0"/>
                <a:cs typeface="Calibri" panose="020F0502020204030204" pitchFamily="34" charset="0"/>
              </a:rPr>
              <a:t>弱学习算法</a:t>
            </a:r>
            <a:r>
              <a:rPr lang="en-US" altLang="zh-CN" sz="2000" dirty="0">
                <a:solidFill>
                  <a:srgbClr val="C00000"/>
                </a:solidFill>
                <a:latin typeface="Calibri" panose="020F0502020204030204" pitchFamily="34" charset="0"/>
                <a:cs typeface="Calibri" panose="020F0502020204030204" pitchFamily="34" charset="0"/>
              </a:rPr>
              <a:t>: </a:t>
            </a:r>
            <a:r>
              <a:rPr lang="zh-CN" altLang="en-US" sz="2000" dirty="0">
                <a:solidFill>
                  <a:srgbClr val="0070C0"/>
                </a:solidFill>
                <a:latin typeface="Calibri" panose="020F0502020204030204" pitchFamily="34" charset="0"/>
                <a:cs typeface="Calibri" panose="020F0502020204030204" pitchFamily="34" charset="0"/>
              </a:rPr>
              <a:t>准确率不高</a:t>
            </a:r>
            <a:r>
              <a:rPr lang="en-US" altLang="zh-CN" sz="2000" dirty="0">
                <a:solidFill>
                  <a:srgbClr val="0070C0"/>
                </a:solidFill>
                <a:latin typeface="Calibri" panose="020F0502020204030204" pitchFamily="34" charset="0"/>
                <a:cs typeface="Calibri" panose="020F0502020204030204" pitchFamily="34" charset="0"/>
              </a:rPr>
              <a:t>,</a:t>
            </a:r>
            <a:r>
              <a:rPr lang="zh-CN" altLang="en-US" sz="2000" dirty="0">
                <a:solidFill>
                  <a:srgbClr val="0070C0"/>
                </a:solidFill>
                <a:latin typeface="Calibri" panose="020F0502020204030204" pitchFamily="34" charset="0"/>
                <a:cs typeface="Calibri" panose="020F0502020204030204" pitchFamily="34" charset="0"/>
              </a:rPr>
              <a:t>仅比随机猜测略好</a:t>
            </a:r>
            <a:endParaRPr lang="en-US" altLang="zh-CN" sz="2400" dirty="0">
              <a:latin typeface="Times New Roman" panose="02020603050405020304" pitchFamily="18" charset="0"/>
              <a:cs typeface="Times New Roman" panose="02020603050405020304" pitchFamily="18" charset="0"/>
            </a:endParaRPr>
          </a:p>
        </p:txBody>
      </p:sp>
      <p:sp>
        <p:nvSpPr>
          <p:cNvPr id="6" name="矩形 5"/>
          <p:cNvSpPr/>
          <p:nvPr/>
        </p:nvSpPr>
        <p:spPr>
          <a:xfrm>
            <a:off x="819329" y="90874"/>
            <a:ext cx="7344816" cy="523220"/>
          </a:xfrm>
          <a:prstGeom prst="rect">
            <a:avLst/>
          </a:prstGeom>
        </p:spPr>
        <p:txBody>
          <a:bodyPr wrap="square">
            <a:spAutoFit/>
          </a:bodyPr>
          <a:lstStyle/>
          <a:p>
            <a:pPr lvl="0" algn="ctr">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集成学习</a:t>
            </a:r>
            <a:endPar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creenHunter_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3600450"/>
            <a:ext cx="4654550"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456332" y="1196752"/>
            <a:ext cx="8207375" cy="3744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00000"/>
              </a:lnSpc>
              <a:spcBef>
                <a:spcPct val="50000"/>
              </a:spcBef>
              <a:spcAft>
                <a:spcPct val="0"/>
              </a:spcAft>
              <a:buClrTx/>
              <a:buSzTx/>
              <a:buFont typeface="Wingdings" panose="05000000000000000000" pitchFamily="2" charset="2"/>
              <a:buChar char="n"/>
              <a:defRPr/>
            </a:pPr>
            <a:r>
              <a:rPr kumimoji="0" lang="zh-CN" altLang="en-US" sz="24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算法描述：</a:t>
            </a:r>
            <a:endParaRPr kumimoji="0" lang="en-US"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a:p>
            <a:pPr marL="895350" marR="0" lvl="1" indent="-457200" algn="l" defTabSz="914400" rtl="0" eaLnBrk="1" fontAlgn="base" latinLnBrk="0" hangingPunct="1">
              <a:lnSpc>
                <a:spcPct val="100000"/>
              </a:lnSpc>
              <a:spcBef>
                <a:spcPct val="50000"/>
              </a:spcBef>
              <a:spcAft>
                <a:spcPct val="0"/>
              </a:spcAft>
              <a:buClrTx/>
              <a:buSzTx/>
              <a:buFont typeface="Arial" panose="020B0604020202020204" pitchFamily="34" charset="0"/>
              <a:buAutoNum type="arabicPeriod"/>
              <a:defRPr/>
            </a:pPr>
            <a:r>
              <a:rPr kumimoji="0" lang="zh-CN" altLang="en-US"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给出一个训练数据集</a:t>
            </a:r>
            <a:r>
              <a:rPr kumimoji="0" lang="en-US" altLang="zh-CN"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D</a:t>
            </a:r>
          </a:p>
          <a:p>
            <a:pPr marL="895350" lvl="1" indent="-457200" eaLnBrk="1" hangingPunct="1">
              <a:spcBef>
                <a:spcPct val="50000"/>
              </a:spcBef>
              <a:buClrTx/>
              <a:buFont typeface="Arial" panose="020B0604020202020204" pitchFamily="34" charset="0"/>
              <a:buAutoNum type="arabicPeriod"/>
              <a:defRPr/>
            </a:pPr>
            <a:r>
              <a:rPr kumimoji="0" lang="zh-CN" altLang="en-US"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产生多个</a:t>
            </a:r>
            <a:r>
              <a:rPr lang="zh-CN" altLang="en-US" sz="2000" b="0" dirty="0">
                <a:solidFill>
                  <a:srgbClr val="0070C0"/>
                </a:solidFill>
                <a:latin typeface="Calibri" panose="020F0502020204030204" pitchFamily="34" charset="0"/>
                <a:ea typeface="黑体" panose="02010609060101010101" pitchFamily="49" charset="-122"/>
                <a:cs typeface="Calibri" panose="020F0502020204030204" pitchFamily="34" charset="0"/>
              </a:rPr>
              <a:t>分类器，</a:t>
            </a:r>
            <a:r>
              <a:rPr kumimoji="0" lang="en-US" altLang="zh-CN"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h1, h2, …, </a:t>
            </a:r>
            <a:r>
              <a:rPr kumimoji="0" lang="en-US" altLang="zh-CN" sz="2000" b="0" i="0" u="none" strike="noStrike" kern="1200" cap="none" spc="0" normalizeH="0" baseline="0" noProof="0" dirty="0" err="1">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hL</a:t>
            </a:r>
            <a:endParaRPr kumimoji="0" lang="en-US" altLang="zh-CN"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895350" marR="0" lvl="1" indent="-457200" algn="l" defTabSz="914400" rtl="0" eaLnBrk="1" fontAlgn="base" latinLnBrk="0" hangingPunct="1">
              <a:lnSpc>
                <a:spcPct val="100000"/>
              </a:lnSpc>
              <a:spcBef>
                <a:spcPct val="50000"/>
              </a:spcBef>
              <a:spcAft>
                <a:spcPct val="0"/>
              </a:spcAft>
              <a:buClrTx/>
              <a:buSzTx/>
              <a:buFont typeface="Arial" panose="020B0604020202020204" pitchFamily="34" charset="0"/>
              <a:buAutoNum type="arabicPeriod"/>
              <a:defRPr/>
            </a:pPr>
            <a:r>
              <a:rPr kumimoji="0" lang="zh-CN" altLang="en-US"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可选项：决定每个对应的权重</a:t>
            </a:r>
            <a:r>
              <a:rPr kumimoji="0" lang="zh-CN" altLang="zh-CN"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w1, w2, …, wL</a:t>
            </a:r>
            <a:endParaRPr kumimoji="0" lang="zh-CN" altLang="en-US"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895350" marR="0" lvl="1" indent="-457200" algn="l" defTabSz="914400" rtl="0" eaLnBrk="1" fontAlgn="base" latinLnBrk="0" hangingPunct="1">
              <a:lnSpc>
                <a:spcPct val="100000"/>
              </a:lnSpc>
              <a:spcBef>
                <a:spcPct val="50000"/>
              </a:spcBef>
              <a:spcAft>
                <a:spcPct val="0"/>
              </a:spcAft>
              <a:buClrTx/>
              <a:buSzTx/>
              <a:buFont typeface="Arial" panose="020B0604020202020204" pitchFamily="34" charset="0"/>
              <a:buAutoNum type="arabicPeriod"/>
              <a:defRPr/>
            </a:pPr>
            <a:r>
              <a:rPr kumimoji="0" lang="zh-CN" altLang="en-US"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分类预测新的数据，根据</a:t>
            </a:r>
            <a:r>
              <a:rPr kumimoji="0" lang="zh-CN" altLang="zh-CN"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Σi wi×hi &gt; θ</a:t>
            </a:r>
            <a:endParaRPr kumimoji="0" lang="zh-CN" altLang="en-US"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469900" marR="0" lvl="0" indent="-469900" algn="l" defTabSz="914400" rtl="0" eaLnBrk="1" fontAlgn="base" latinLnBrk="0" hangingPunct="1">
              <a:lnSpc>
                <a:spcPct val="100000"/>
              </a:lnSpc>
              <a:spcBef>
                <a:spcPct val="50000"/>
              </a:spcBef>
              <a:spcAft>
                <a:spcPct val="0"/>
              </a:spcAft>
              <a:buClrTx/>
              <a:buSzTx/>
              <a:buFont typeface="Wingdings" panose="05000000000000000000" pitchFamily="2" charset="2"/>
              <a:buChar char="n"/>
              <a:defRPr/>
            </a:pPr>
            <a:r>
              <a:rPr kumimoji="0" lang="zh-CN" altLang="en-US" sz="24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关键问题</a:t>
            </a:r>
            <a:r>
              <a:rPr kumimoji="0" lang="en-US" altLang="zh-CN" sz="24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p>
          <a:p>
            <a:pPr marL="895350" marR="0" lvl="1" indent="-457200" algn="l" defTabSz="914400" rtl="0" eaLnBrk="0" fontAlgn="base" latinLnBrk="0" hangingPunct="0">
              <a:lnSpc>
                <a:spcPct val="100000"/>
              </a:lnSpc>
              <a:spcBef>
                <a:spcPct val="50000"/>
              </a:spcBef>
              <a:spcAft>
                <a:spcPct val="0"/>
              </a:spcAft>
              <a:buClrTx/>
              <a:buSzTx/>
              <a:buFont typeface="Arial" panose="020B0604020202020204" pitchFamily="34" charset="0"/>
              <a:buAutoNum type="arabicPeriod"/>
              <a:defRPr/>
            </a:pPr>
            <a:r>
              <a:rPr kumimoji="0"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如何产生不同分类器</a:t>
            </a: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h1,h2,…</a:t>
            </a:r>
          </a:p>
          <a:p>
            <a:pPr marL="895350" marR="0" lvl="1" indent="-457200" algn="l" defTabSz="914400" rtl="0" eaLnBrk="0" fontAlgn="base" latinLnBrk="0" hangingPunct="0">
              <a:lnSpc>
                <a:spcPct val="100000"/>
              </a:lnSpc>
              <a:spcBef>
                <a:spcPct val="50000"/>
              </a:spcBef>
              <a:spcAft>
                <a:spcPct val="0"/>
              </a:spcAft>
              <a:buClrTx/>
              <a:buSzTx/>
              <a:buFont typeface="Arial" panose="020B0604020202020204" pitchFamily="34" charset="0"/>
              <a:buAutoNum type="arabicPeriod"/>
              <a:defRPr/>
            </a:pPr>
            <a:r>
              <a:rPr kumimoji="0"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如何集成各个分类器</a:t>
            </a: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f(h1(x),h2(x),…)</a:t>
            </a:r>
          </a:p>
          <a:p>
            <a:pPr marL="457200" marR="0" lvl="0" indent="-457200" algn="just" defTabSz="914400" rtl="0" eaLnBrk="1" fontAlgn="base" latinLnBrk="0" hangingPunct="1">
              <a:lnSpc>
                <a:spcPct val="150000"/>
              </a:lnSpc>
              <a:spcBef>
                <a:spcPct val="20000"/>
              </a:spcBef>
              <a:spcAft>
                <a:spcPct val="0"/>
              </a:spcAft>
              <a:buClr>
                <a:srgbClr val="CC0000"/>
              </a:buClr>
              <a:buSzTx/>
              <a:buFont typeface="Wingdings" panose="05000000000000000000" pitchFamily="2" charset="2"/>
              <a:buNone/>
              <a:defRPr/>
            </a:pPr>
            <a:endParaRPr kumimoji="0" lang="zh-CN" altLang="zh-CN" sz="3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D9969389-5A2A-4586-8EBC-365715DADF59}"/>
              </a:ext>
            </a:extLst>
          </p:cNvPr>
          <p:cNvSpPr/>
          <p:nvPr/>
        </p:nvSpPr>
        <p:spPr>
          <a:xfrm>
            <a:off x="819329" y="90874"/>
            <a:ext cx="7344816" cy="523220"/>
          </a:xfrm>
          <a:prstGeom prst="rect">
            <a:avLst/>
          </a:prstGeom>
        </p:spPr>
        <p:txBody>
          <a:bodyPr wrap="square">
            <a:spAutoFit/>
          </a:bodyPr>
          <a:lstStyle/>
          <a:p>
            <a:pPr lvl="0" algn="ctr">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集成学习</a:t>
            </a:r>
            <a:endPar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5.1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分类的定义与基本问题</a:t>
            </a:r>
          </a:p>
        </p:txBody>
      </p:sp>
      <p:sp>
        <p:nvSpPr>
          <p:cNvPr id="4" name="Text Box 37"/>
          <p:cNvSpPr txBox="1">
            <a:spLocks noChangeArrowheads="1"/>
          </p:cNvSpPr>
          <p:nvPr/>
        </p:nvSpPr>
        <p:spPr bwMode="auto">
          <a:xfrm>
            <a:off x="181610" y="934085"/>
            <a:ext cx="5264150" cy="43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marL="457200" indent="-457200" algn="ctr">
              <a:lnSpc>
                <a:spcPct val="80000"/>
              </a:lnSpc>
              <a:spcBef>
                <a:spcPct val="20000"/>
              </a:spcBef>
              <a:buSzPct val="100000"/>
              <a:buFont typeface="Wingdings" panose="05000000000000000000" pitchFamily="2" charset="2"/>
              <a:buChar char="n"/>
              <a:defRPr/>
            </a:pPr>
            <a:r>
              <a:rPr lang="zh-CN" altLang="en-US" sz="2800" dirty="0">
                <a:solidFill>
                  <a:srgbClr val="0070C0"/>
                </a:solidFill>
                <a:latin typeface="+mn-ea"/>
                <a:ea typeface="+mn-ea"/>
              </a:rPr>
              <a:t>应用举例</a:t>
            </a:r>
            <a:r>
              <a:rPr lang="en-US" altLang="zh-CN" sz="2800" dirty="0">
                <a:solidFill>
                  <a:srgbClr val="0070C0"/>
                </a:solidFill>
                <a:latin typeface="+mn-ea"/>
                <a:ea typeface="+mn-ea"/>
              </a:rPr>
              <a:t>4</a:t>
            </a:r>
            <a:r>
              <a:rPr lang="zh-CN" altLang="en-US" sz="2800" dirty="0">
                <a:solidFill>
                  <a:srgbClr val="0070C0"/>
                </a:solidFill>
                <a:latin typeface="+mn-ea"/>
                <a:ea typeface="+mn-ea"/>
              </a:rPr>
              <a:t>：学习依赖关系</a:t>
            </a:r>
          </a:p>
        </p:txBody>
      </p:sp>
      <p:grpSp>
        <p:nvGrpSpPr>
          <p:cNvPr id="30724" name="组合 4"/>
          <p:cNvGrpSpPr/>
          <p:nvPr/>
        </p:nvGrpSpPr>
        <p:grpSpPr bwMode="auto">
          <a:xfrm>
            <a:off x="1041400" y="1620203"/>
            <a:ext cx="6715125" cy="2763837"/>
            <a:chOff x="-1579722" y="3216872"/>
            <a:chExt cx="7835891" cy="3409243"/>
          </a:xfrm>
        </p:grpSpPr>
        <p:sp>
          <p:nvSpPr>
            <p:cNvPr id="7" name="线形标注 1 6"/>
            <p:cNvSpPr/>
            <p:nvPr/>
          </p:nvSpPr>
          <p:spPr bwMode="auto">
            <a:xfrm>
              <a:off x="3497862" y="3661385"/>
              <a:ext cx="2758307" cy="1253254"/>
            </a:xfrm>
            <a:prstGeom prst="borderCallout1">
              <a:avLst>
                <a:gd name="adj1" fmla="val 56863"/>
                <a:gd name="adj2" fmla="val -7008"/>
                <a:gd name="adj3" fmla="val 95471"/>
                <a:gd name="adj4" fmla="val -17852"/>
              </a:avLst>
            </a:prstGeom>
            <a:solidFill>
              <a:schemeClr val="bg2"/>
            </a:solidFill>
            <a:ln>
              <a:solidFill>
                <a:schemeClr val="accent1">
                  <a:lumMod val="20000"/>
                  <a:lumOff val="80000"/>
                </a:schemeClr>
              </a:solidFill>
              <a:headEnd type="none" w="med" len="med"/>
              <a:tailEnd type="triangle" w="lg" len="lg"/>
            </a:ln>
          </p:spPr>
          <p:style>
            <a:lnRef idx="1">
              <a:schemeClr val="accent5"/>
            </a:lnRef>
            <a:fillRef idx="2">
              <a:schemeClr val="accent5"/>
            </a:fillRef>
            <a:effectRef idx="1">
              <a:schemeClr val="accent5"/>
            </a:effectRef>
            <a:fontRef idx="minor">
              <a:schemeClr val="dk1"/>
            </a:fontRef>
          </p:style>
          <p:txBody>
            <a:bodyPr>
              <a:spAutoFit/>
            </a:bodyPr>
            <a:lstStyle/>
            <a:p>
              <a:pPr eaLnBrk="1" hangingPunct="1">
                <a:spcBef>
                  <a:spcPct val="20000"/>
                </a:spcBef>
                <a:buClr>
                  <a:srgbClr val="3366FF"/>
                </a:buClr>
                <a:defRPr/>
              </a:pPr>
              <a:r>
                <a:rPr lang="zh-CN" altLang="en-US" sz="2000" dirty="0">
                  <a:solidFill>
                    <a:srgbClr val="FF0000"/>
                  </a:solidFill>
                  <a:effectLst>
                    <a:outerShdw blurRad="38100" dist="38100" dir="2700000" algn="tl">
                      <a:srgbClr val="000000">
                        <a:alpha val="43137"/>
                      </a:srgbClr>
                    </a:outerShdw>
                  </a:effectLst>
                  <a:latin typeface="黑体" panose="02010609060101010101" pitchFamily="49" charset="-122"/>
                </a:rPr>
                <a:t>知识单元：</a:t>
              </a:r>
              <a:r>
                <a:rPr lang="zh-CN" altLang="en-US" sz="2000" dirty="0">
                  <a:solidFill>
                    <a:srgbClr val="0070C0"/>
                  </a:solidFill>
                  <a:latin typeface="黑体" panose="02010609060101010101" pitchFamily="49" charset="-122"/>
                </a:rPr>
                <a:t>具有独立知识表达的最小知识对象</a:t>
              </a:r>
            </a:p>
          </p:txBody>
        </p:sp>
      </p:grpSp>
      <p:sp>
        <p:nvSpPr>
          <p:cNvPr id="44" name="圆角矩形 43"/>
          <p:cNvSpPr/>
          <p:nvPr/>
        </p:nvSpPr>
        <p:spPr bwMode="auto">
          <a:xfrm>
            <a:off x="732155" y="4784725"/>
            <a:ext cx="7791450" cy="1030605"/>
          </a:xfrm>
          <a:prstGeom prst="roundRect">
            <a:avLst/>
          </a:prstGeom>
          <a:solidFill>
            <a:srgbClr val="E5F3F9"/>
          </a:solidFill>
          <a:ln w="25400" cap="flat" cmpd="sng" algn="ctr">
            <a:solidFill>
              <a:schemeClr val="accent1">
                <a:lumMod val="20000"/>
                <a:lumOff val="80000"/>
              </a:schemeClr>
            </a:solidFill>
            <a:prstDash val="solid"/>
            <a:round/>
            <a:headEnd type="none" w="med" len="med"/>
            <a:tailEnd type="triangle" w="lg" len="lg"/>
          </a:ln>
          <a:effectLst>
            <a:outerShdw blurRad="50800" dist="38100" dir="2700000" algn="tl" rotWithShape="0">
              <a:prstClr val="black">
                <a:alpha val="40000"/>
              </a:prstClr>
            </a:outerShdw>
          </a:effectLst>
        </p:spPr>
        <p:txBody>
          <a:bodyPr tIns="72000" bIns="108000"/>
          <a:lstStyle/>
          <a:p>
            <a:pPr marL="268605" lvl="1" algn="l" eaLnBrk="1" hangingPunct="1">
              <a:lnSpc>
                <a:spcPct val="110000"/>
              </a:lnSpc>
              <a:spcBef>
                <a:spcPts val="1200"/>
              </a:spcBef>
              <a:buClr>
                <a:schemeClr val="tx1"/>
              </a:buClr>
              <a:defRPr/>
            </a:pPr>
            <a:r>
              <a:rPr lang="zh-CN" altLang="en-US" sz="2400" b="0" dirty="0">
                <a:solidFill>
                  <a:srgbClr val="C00000"/>
                </a:solidFill>
                <a:effectLst>
                  <a:outerShdw blurRad="38100" dist="38100" dir="2700000" algn="tl">
                    <a:srgbClr val="000000">
                      <a:alpha val="43137"/>
                    </a:srgbClr>
                  </a:outerShdw>
                </a:effectLst>
                <a:latin typeface="+mj-ea"/>
                <a:ea typeface="+mj-ea"/>
                <a:sym typeface="+mn-ea"/>
              </a:rPr>
              <a:t>需要研究如何从文本中自动挖掘出知识单元之间的学习依赖关系。</a:t>
            </a:r>
            <a:endParaRPr lang="zh-CN" altLang="zh-CN" sz="2400" b="0">
              <a:solidFill>
                <a:schemeClr val="tx1"/>
              </a:solidFill>
              <a:latin typeface="黑体" panose="02010609060101010101" pitchFamily="49" charset="-122"/>
              <a:ea typeface="黑体" panose="02010609060101010101" pitchFamily="49" charset="-122"/>
            </a:endParaRPr>
          </a:p>
        </p:txBody>
      </p:sp>
      <p:pic>
        <p:nvPicPr>
          <p:cNvPr id="5"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1980565"/>
            <a:ext cx="4014470" cy="24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251619" y="1196752"/>
            <a:ext cx="8640762" cy="5183187"/>
          </a:xfrm>
        </p:spPr>
        <p:txBody>
          <a:bodyPr/>
          <a:lstStyle/>
          <a:p>
            <a:pPr marL="0" indent="0" algn="just">
              <a:lnSpc>
                <a:spcPct val="150000"/>
              </a:lnSpc>
              <a:spcBef>
                <a:spcPts val="475"/>
              </a:spcBef>
              <a:buFont typeface="Arial" panose="020B0604020202020204" pitchFamily="34" charset="0"/>
              <a:buNone/>
              <a:defRPr/>
            </a:pPr>
            <a:r>
              <a:rPr lang="en-US" altLang="zh-CN" sz="2200" b="0" dirty="0">
                <a:latin typeface="微软雅黑" panose="020B0503020204020204" pitchFamily="34" charset="-122"/>
                <a:ea typeface="微软雅黑" panose="020B0503020204020204" pitchFamily="34" charset="-122"/>
              </a:rPr>
              <a:t>       </a:t>
            </a:r>
            <a:r>
              <a:rPr lang="zh-CN" altLang="zh-CN" sz="2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BAGGING </a:t>
            </a:r>
            <a:r>
              <a:rPr lang="zh-CN" altLang="en-US" sz="2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en-US" altLang="zh-CN" sz="2200" dirty="0" err="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ootstrap</a:t>
            </a:r>
            <a:r>
              <a:rPr lang="en-US" altLang="zh-CN" sz="2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200" dirty="0" err="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AGGregatING</a:t>
            </a:r>
            <a:r>
              <a:rPr lang="en-US" altLang="zh-CN" sz="2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zh-CN" sz="2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(Breiman, 1996)</a:t>
            </a:r>
            <a:endParaRPr lang="zh-CN" altLang="en-US" sz="2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indent="0" algn="just">
              <a:lnSpc>
                <a:spcPct val="150000"/>
              </a:lnSpc>
              <a:spcBef>
                <a:spcPts val="475"/>
              </a:spcBef>
              <a:buFont typeface="Arial" panose="020B0604020202020204" pitchFamily="34" charset="0"/>
              <a:buNone/>
              <a:defRPr/>
            </a:pPr>
            <a:r>
              <a:rPr lang="en-US" altLang="zh-CN" sz="2200" b="0" dirty="0">
                <a:solidFill>
                  <a:srgbClr val="1557AE"/>
                </a:solidFill>
                <a:latin typeface="微软雅黑" panose="020B0503020204020204" pitchFamily="34" charset="-122"/>
                <a:ea typeface="微软雅黑" panose="020B0503020204020204" pitchFamily="34" charset="-122"/>
              </a:rPr>
              <a:t>   </a:t>
            </a:r>
            <a:r>
              <a:rPr lang="en-US" altLang="zh-CN" sz="2200" b="0" dirty="0">
                <a:solidFill>
                  <a:srgbClr val="0070C0"/>
                </a:solidFill>
                <a:latin typeface="微软雅黑" panose="020B0503020204020204" pitchFamily="34" charset="-122"/>
                <a:ea typeface="微软雅黑" panose="020B0503020204020204" pitchFamily="34" charset="-122"/>
              </a:rPr>
              <a:t>    Bagging</a:t>
            </a:r>
            <a:r>
              <a:rPr lang="zh-CN" altLang="en-US" sz="2200" b="0" dirty="0">
                <a:solidFill>
                  <a:srgbClr val="0070C0"/>
                </a:solidFill>
                <a:latin typeface="微软雅黑" panose="020B0503020204020204" pitchFamily="34" charset="-122"/>
                <a:ea typeface="微软雅黑" panose="020B0503020204020204" pitchFamily="34" charset="-122"/>
              </a:rPr>
              <a:t>算法是最早，也是最具有指导意义和实施最简单，而且效果惊人的好的集成学习算法。</a:t>
            </a:r>
            <a:r>
              <a:rPr lang="en-US" altLang="zh-CN" sz="2200" b="0" dirty="0">
                <a:solidFill>
                  <a:srgbClr val="0070C0"/>
                </a:solidFill>
                <a:latin typeface="微软雅黑" panose="020B0503020204020204" pitchFamily="34" charset="-122"/>
                <a:ea typeface="微软雅黑" panose="020B0503020204020204" pitchFamily="34" charset="-122"/>
              </a:rPr>
              <a:t>Bagging </a:t>
            </a:r>
            <a:r>
              <a:rPr lang="zh-CN" altLang="en-US" sz="2200" b="0" dirty="0">
                <a:solidFill>
                  <a:srgbClr val="0070C0"/>
                </a:solidFill>
                <a:latin typeface="微软雅黑" panose="020B0503020204020204" pitchFamily="34" charset="-122"/>
                <a:ea typeface="微软雅黑" panose="020B0503020204020204" pitchFamily="34" charset="-122"/>
              </a:rPr>
              <a:t>算法的多样性是通过由有放回抽取训练样本来实现的，用这种方式随机产生多个训练数据的子集，在每一个训练集的子集上训练一个分类器，最终分类结果是由多个分类器的分类结果多数投票而产生的。</a:t>
            </a:r>
            <a:endParaRPr lang="en-US" altLang="zh-CN" sz="2200" b="0" dirty="0">
              <a:solidFill>
                <a:srgbClr val="0070C0"/>
              </a:solidFill>
              <a:latin typeface="微软雅黑" panose="020B0503020204020204" pitchFamily="34" charset="-122"/>
              <a:ea typeface="微软雅黑" panose="020B0503020204020204" pitchFamily="34" charset="-122"/>
            </a:endParaRPr>
          </a:p>
          <a:p>
            <a:pPr marL="0" indent="0" algn="just">
              <a:lnSpc>
                <a:spcPct val="150000"/>
              </a:lnSpc>
              <a:spcBef>
                <a:spcPts val="475"/>
              </a:spcBef>
              <a:buFont typeface="Arial" panose="020B0604020202020204" pitchFamily="34" charset="0"/>
              <a:buNone/>
              <a:defRPr/>
            </a:pPr>
            <a:r>
              <a:rPr lang="zh-CN" altLang="en-US" sz="2200" b="0" dirty="0">
                <a:solidFill>
                  <a:srgbClr val="0070C0"/>
                </a:solidFill>
                <a:latin typeface="微软雅黑" panose="020B0503020204020204" pitchFamily="34" charset="-122"/>
                <a:ea typeface="微软雅黑" panose="020B0503020204020204" pitchFamily="34" charset="-122"/>
              </a:rPr>
              <a:t>       方法：产生</a:t>
            </a:r>
            <a:r>
              <a:rPr lang="en-US" altLang="zh-CN" sz="2200" b="0" dirty="0">
                <a:solidFill>
                  <a:srgbClr val="0070C0"/>
                </a:solidFill>
                <a:latin typeface="微软雅黑" panose="020B0503020204020204" pitchFamily="34" charset="-122"/>
                <a:ea typeface="微软雅黑" panose="020B0503020204020204" pitchFamily="34" charset="-122"/>
              </a:rPr>
              <a:t>N</a:t>
            </a:r>
            <a:r>
              <a:rPr lang="zh-CN" altLang="en-US" sz="2200" b="0" dirty="0">
                <a:solidFill>
                  <a:srgbClr val="0070C0"/>
                </a:solidFill>
                <a:latin typeface="微软雅黑" panose="020B0503020204020204" pitchFamily="34" charset="-122"/>
                <a:ea typeface="微软雅黑" panose="020B0503020204020204" pitchFamily="34" charset="-122"/>
              </a:rPr>
              <a:t>个训练集，然后训练</a:t>
            </a:r>
            <a:r>
              <a:rPr lang="en-US" altLang="zh-CN" sz="2200" b="0" dirty="0">
                <a:solidFill>
                  <a:srgbClr val="0070C0"/>
                </a:solidFill>
                <a:latin typeface="微软雅黑" panose="020B0503020204020204" pitchFamily="34" charset="-122"/>
                <a:ea typeface="微软雅黑" panose="020B0503020204020204" pitchFamily="34" charset="-122"/>
              </a:rPr>
              <a:t>N</a:t>
            </a:r>
            <a:r>
              <a:rPr lang="zh-CN" altLang="en-US" sz="2200" b="0" dirty="0">
                <a:solidFill>
                  <a:srgbClr val="0070C0"/>
                </a:solidFill>
                <a:latin typeface="微软雅黑" panose="020B0503020204020204" pitchFamily="34" charset="-122"/>
                <a:ea typeface="微软雅黑" panose="020B0503020204020204" pitchFamily="34" charset="-122"/>
              </a:rPr>
              <a:t>个基分类器，再对</a:t>
            </a:r>
            <a:r>
              <a:rPr lang="en-US" altLang="zh-CN" sz="2200" b="0" dirty="0">
                <a:solidFill>
                  <a:srgbClr val="0070C0"/>
                </a:solidFill>
                <a:latin typeface="微软雅黑" panose="020B0503020204020204" pitchFamily="34" charset="-122"/>
                <a:ea typeface="微软雅黑" panose="020B0503020204020204" pitchFamily="34" charset="-122"/>
              </a:rPr>
              <a:t>N</a:t>
            </a:r>
            <a:r>
              <a:rPr lang="zh-CN" altLang="en-US" sz="2200" b="0" dirty="0">
                <a:solidFill>
                  <a:srgbClr val="0070C0"/>
                </a:solidFill>
                <a:latin typeface="微软雅黑" panose="020B0503020204020204" pitchFamily="34" charset="-122"/>
                <a:ea typeface="微软雅黑" panose="020B0503020204020204" pitchFamily="34" charset="-122"/>
              </a:rPr>
              <a:t>个基分类器进行投票。适用于不稳定的学习过程，即数据集的一个小变动会产生大的差别，例如决策树、多层感知器。</a:t>
            </a:r>
          </a:p>
        </p:txBody>
      </p:sp>
      <p:sp>
        <p:nvSpPr>
          <p:cNvPr id="4" name="矩形 3">
            <a:extLst>
              <a:ext uri="{FF2B5EF4-FFF2-40B4-BE49-F238E27FC236}">
                <a16:creationId xmlns:a16="http://schemas.microsoft.com/office/drawing/2014/main" id="{4C905ABF-EA29-4E53-BCCC-522B64C061FB}"/>
              </a:ext>
            </a:extLst>
          </p:cNvPr>
          <p:cNvSpPr/>
          <p:nvPr/>
        </p:nvSpPr>
        <p:spPr>
          <a:xfrm>
            <a:off x="819329" y="90874"/>
            <a:ext cx="7344816" cy="523220"/>
          </a:xfrm>
          <a:prstGeom prst="rect">
            <a:avLst/>
          </a:prstGeom>
        </p:spPr>
        <p:txBody>
          <a:bodyPr wrap="square">
            <a:spAutoFit/>
          </a:bodyPr>
          <a:lstStyle/>
          <a:p>
            <a:pPr lvl="0" algn="ctr">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集成学习</a:t>
            </a:r>
            <a:endPar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p:cNvSpPr>
            <a:spLocks noGrp="1" noChangeArrowheads="1"/>
          </p:cNvSpPr>
          <p:nvPr>
            <p:ph idx="1"/>
          </p:nvPr>
        </p:nvSpPr>
        <p:spPr>
          <a:xfrm>
            <a:off x="179710" y="1124744"/>
            <a:ext cx="8640762" cy="5183187"/>
          </a:xfrm>
        </p:spPr>
        <p:txBody>
          <a:bodyPr/>
          <a:lstStyle/>
          <a:p>
            <a:pPr marL="0" indent="0" algn="just">
              <a:lnSpc>
                <a:spcPct val="150000"/>
              </a:lnSpc>
              <a:spcBef>
                <a:spcPts val="475"/>
              </a:spcBef>
              <a:buFont typeface="Wingdings" panose="05000000000000000000" pitchFamily="2" charset="2"/>
              <a:buNone/>
            </a:pPr>
            <a:r>
              <a:rPr lang="en-US" altLang="zh-CN" sz="2000" b="0" dirty="0">
                <a:solidFill>
                  <a:srgbClr val="0070C0"/>
                </a:solidFill>
                <a:latin typeface="微软雅黑" panose="020B0503020204020204" pitchFamily="34" charset="-122"/>
                <a:ea typeface="微软雅黑" panose="020B0503020204020204" pitchFamily="34" charset="-122"/>
              </a:rPr>
              <a:t>       Boosting </a:t>
            </a:r>
            <a:r>
              <a:rPr lang="zh-CN" altLang="en-US" sz="2000" b="0" dirty="0">
                <a:solidFill>
                  <a:srgbClr val="0070C0"/>
                </a:solidFill>
                <a:latin typeface="微软雅黑" panose="020B0503020204020204" pitchFamily="34" charset="-122"/>
                <a:ea typeface="微软雅黑" panose="020B0503020204020204" pitchFamily="34" charset="-122"/>
              </a:rPr>
              <a:t>算法通过顺序给训练集中的数据项</a:t>
            </a:r>
            <a:r>
              <a:rPr lang="zh-CN" altLang="en-US" sz="2000" b="0" dirty="0">
                <a:solidFill>
                  <a:srgbClr val="C00000"/>
                </a:solidFill>
                <a:latin typeface="微软雅黑" panose="020B0503020204020204" pitchFamily="34" charset="-122"/>
                <a:ea typeface="微软雅黑" panose="020B0503020204020204" pitchFamily="34" charset="-122"/>
              </a:rPr>
              <a:t>重新加权</a:t>
            </a:r>
            <a:r>
              <a:rPr lang="zh-CN" altLang="en-US" sz="2000" b="0" dirty="0">
                <a:solidFill>
                  <a:srgbClr val="0070C0"/>
                </a:solidFill>
                <a:latin typeface="微软雅黑" panose="020B0503020204020204" pitchFamily="34" charset="-122"/>
                <a:ea typeface="微软雅黑" panose="020B0503020204020204" pitchFamily="34" charset="-122"/>
              </a:rPr>
              <a:t>创造不同的基础学习器。</a:t>
            </a:r>
            <a:r>
              <a:rPr lang="en-US" altLang="zh-CN" sz="2000" b="0" dirty="0">
                <a:solidFill>
                  <a:srgbClr val="0070C0"/>
                </a:solidFill>
                <a:latin typeface="微软雅黑" panose="020B0503020204020204" pitchFamily="34" charset="-122"/>
                <a:ea typeface="微软雅黑" panose="020B0503020204020204" pitchFamily="34" charset="-122"/>
              </a:rPr>
              <a:t>Boosting </a:t>
            </a:r>
            <a:r>
              <a:rPr lang="zh-CN" altLang="en-US" sz="2000" b="0" dirty="0">
                <a:solidFill>
                  <a:srgbClr val="0070C0"/>
                </a:solidFill>
                <a:latin typeface="微软雅黑" panose="020B0503020204020204" pitchFamily="34" charset="-122"/>
                <a:ea typeface="微软雅黑" panose="020B0503020204020204" pitchFamily="34" charset="-122"/>
              </a:rPr>
              <a:t>算法的最终模型是一系列基础学习器的线性组合而且系数依赖于各个基础学习器的表现。虽然</a:t>
            </a:r>
            <a:r>
              <a:rPr lang="en-US" altLang="zh-CN" sz="2000" b="0" dirty="0">
                <a:solidFill>
                  <a:srgbClr val="0070C0"/>
                </a:solidFill>
                <a:latin typeface="微软雅黑" panose="020B0503020204020204" pitchFamily="34" charset="-122"/>
                <a:ea typeface="微软雅黑" panose="020B0503020204020204" pitchFamily="34" charset="-122"/>
              </a:rPr>
              <a:t> Boosting </a:t>
            </a:r>
            <a:r>
              <a:rPr lang="zh-CN" altLang="en-US" sz="2000" b="0" dirty="0">
                <a:solidFill>
                  <a:srgbClr val="0070C0"/>
                </a:solidFill>
                <a:latin typeface="微软雅黑" panose="020B0503020204020204" pitchFamily="34" charset="-122"/>
                <a:ea typeface="微软雅黑" panose="020B0503020204020204" pitchFamily="34" charset="-122"/>
              </a:rPr>
              <a:t>算法有很多的版本，但是使用目前最广泛的是</a:t>
            </a:r>
            <a:r>
              <a:rPr lang="en-US" altLang="zh-CN" sz="2000" b="0" dirty="0">
                <a:solidFill>
                  <a:srgbClr val="0070C0"/>
                </a:solidFill>
                <a:latin typeface="微软雅黑" panose="020B0503020204020204" pitchFamily="34" charset="-122"/>
                <a:ea typeface="微软雅黑" panose="020B0503020204020204" pitchFamily="34" charset="-122"/>
              </a:rPr>
              <a:t> AdaBoost </a:t>
            </a:r>
            <a:r>
              <a:rPr lang="zh-CN" altLang="en-US" sz="2000" b="0" dirty="0">
                <a:solidFill>
                  <a:srgbClr val="0070C0"/>
                </a:solidFill>
                <a:latin typeface="微软雅黑" panose="020B0503020204020204" pitchFamily="34" charset="-122"/>
                <a:ea typeface="微软雅黑" panose="020B0503020204020204" pitchFamily="34" charset="-122"/>
              </a:rPr>
              <a:t>算法。</a:t>
            </a:r>
            <a:endParaRPr lang="en-US" altLang="zh-CN" sz="2000" b="0" dirty="0">
              <a:solidFill>
                <a:srgbClr val="0070C0"/>
              </a:solidFill>
              <a:latin typeface="微软雅黑" panose="020B0503020204020204" pitchFamily="34" charset="-122"/>
              <a:ea typeface="微软雅黑" panose="020B0503020204020204" pitchFamily="34" charset="-122"/>
            </a:endParaRPr>
          </a:p>
          <a:p>
            <a:pPr marL="0" indent="0" algn="just">
              <a:lnSpc>
                <a:spcPct val="150000"/>
              </a:lnSpc>
              <a:spcBef>
                <a:spcPts val="475"/>
              </a:spcBef>
              <a:buFont typeface="Wingdings" panose="05000000000000000000" pitchFamily="2" charset="2"/>
              <a:buNone/>
            </a:pPr>
            <a:r>
              <a:rPr lang="zh-CN" altLang="en-US" sz="2000" b="0" dirty="0">
                <a:solidFill>
                  <a:srgbClr val="0070C0"/>
                </a:solidFill>
                <a:latin typeface="微软雅黑" panose="020B0503020204020204" pitchFamily="34" charset="-122"/>
                <a:ea typeface="微软雅黑" panose="020B0503020204020204" pitchFamily="34" charset="-122"/>
              </a:rPr>
              <a:t>       方法：重复应用一个基学习器来修改训练数据集，这样在预定数量的迭代下可以产生一系列的基学习器。在训练开始，所有的数据项都被初始化为同一个权重，在这次初始化之后，每次增强的迭代都会生成一个适应加权之后的训练数据集的基础学习器。每一次迭代的错误率都会计算出来，而且正确划分的数据项的权重会被降低，然后错误划分的数据项权重将会增大。权重小的样本被再次抽到的概率降低。</a:t>
            </a:r>
            <a:endParaRPr lang="en-US" altLang="zh-CN" sz="2000" b="0" dirty="0">
              <a:solidFill>
                <a:srgbClr val="0070C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1737" y="4005064"/>
            <a:ext cx="4256087"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98D4E2D5-0852-4563-8872-A11FC4A127DA}"/>
              </a:ext>
            </a:extLst>
          </p:cNvPr>
          <p:cNvSpPr/>
          <p:nvPr/>
        </p:nvSpPr>
        <p:spPr>
          <a:xfrm>
            <a:off x="819329" y="90874"/>
            <a:ext cx="7344816" cy="523220"/>
          </a:xfrm>
          <a:prstGeom prst="rect">
            <a:avLst/>
          </a:prstGeom>
        </p:spPr>
        <p:txBody>
          <a:bodyPr wrap="square">
            <a:spAutoFit/>
          </a:bodyPr>
          <a:lstStyle/>
          <a:p>
            <a:pPr lvl="0" algn="ctr">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集成学习</a:t>
            </a:r>
            <a:endPar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25" y="1268760"/>
            <a:ext cx="7440401" cy="426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矩形 4"/>
          <p:cNvSpPr>
            <a:spLocks noChangeArrowheads="1"/>
          </p:cNvSpPr>
          <p:nvPr/>
        </p:nvSpPr>
        <p:spPr bwMode="auto">
          <a:xfrm>
            <a:off x="532828" y="6098282"/>
            <a:ext cx="6264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https://medium.com/swlh/gradient-boosting-trees-for-classification-a-beginners-guide-596b594a14ea</a:t>
            </a:r>
            <a:endPar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66F957DD-9E40-4403-BA43-0EA88726B53B}"/>
              </a:ext>
            </a:extLst>
          </p:cNvPr>
          <p:cNvSpPr/>
          <p:nvPr/>
        </p:nvSpPr>
        <p:spPr>
          <a:xfrm>
            <a:off x="819329" y="90874"/>
            <a:ext cx="7344816" cy="523220"/>
          </a:xfrm>
          <a:prstGeom prst="rect">
            <a:avLst/>
          </a:prstGeom>
        </p:spPr>
        <p:txBody>
          <a:bodyPr wrap="square">
            <a:spAutoFit/>
          </a:bodyPr>
          <a:lstStyle/>
          <a:p>
            <a:pPr lvl="0" algn="ctr">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集成学习</a:t>
            </a:r>
            <a:endPar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ChangeArrowheads="1"/>
          </p:cNvSpPr>
          <p:nvPr/>
        </p:nvSpPr>
        <p:spPr bwMode="auto">
          <a:xfrm>
            <a:off x="611560" y="1060613"/>
            <a:ext cx="8352730"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en-US" altLang="zh-CN" sz="24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GBDT</a:t>
            </a:r>
            <a:r>
              <a:rPr kumimoji="0" lang="zh-CN" altLang="en-US" sz="24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广泛应用于工业界，特别在金融领域的风险控制</a:t>
            </a:r>
            <a:endParaRPr kumimoji="0" lang="en-US" altLang="zh-CN" sz="24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梯度提升（</a:t>
            </a:r>
            <a:r>
              <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Gradient Boosting</a:t>
            </a:r>
            <a:r>
              <a:rPr kumimoji="0" lang="zh-CN" altLang="en-US" sz="2400" b="0" i="0" u="none" strike="noStrike" kern="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a:t>
            </a:r>
            <a:r>
              <a:rPr kumimoji="0" lang="zh-CN" altLang="en-US"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是一类由</a:t>
            </a:r>
            <a:r>
              <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Gradient descent</a:t>
            </a:r>
            <a:r>
              <a:rPr kumimoji="0" lang="en-US" altLang="zh-CN"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 </a:t>
            </a:r>
            <a:r>
              <a:rPr kumimoji="0" lang="zh-CN" altLang="en-US"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和</a:t>
            </a:r>
            <a:r>
              <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Boosting</a:t>
            </a:r>
            <a:r>
              <a:rPr kumimoji="0" lang="zh-CN" altLang="en-US"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组成的机器学习模型，包含三个部分：加性模型、损失函数和弱学习器。</a:t>
            </a:r>
            <a:endParaRPr kumimoji="0" lang="en-US" altLang="zh-CN"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endParaRPr>
          </a:p>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基本思想：</a:t>
            </a:r>
            <a:endParaRPr kumimoji="0" lang="en-US" altLang="zh-CN" sz="24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a:p>
            <a:pPr marL="469900" marR="0" lvl="0" indent="-469900" algn="l" defTabSz="914400" rtl="0" eaLnBrk="1" fontAlgn="base" latinLnBrk="0" hangingPunct="1">
              <a:lnSpc>
                <a:spcPct val="130000"/>
              </a:lnSpc>
              <a:spcBef>
                <a:spcPts val="600"/>
              </a:spcBef>
              <a:spcAft>
                <a:spcPct val="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以</a:t>
            </a:r>
            <a:r>
              <a:rPr kumimoji="0" lang="zh-CN" altLang="en-US" sz="2000" b="0" i="0" u="none" strike="noStrike" kern="0" cap="none" spc="0" normalizeH="0" baseline="0" noProof="0" dirty="0">
                <a:ln>
                  <a:noFill/>
                </a:ln>
                <a:solidFill>
                  <a:srgbClr val="C00000"/>
                </a:solidFill>
                <a:effectLst/>
                <a:uLnTx/>
                <a:uFillTx/>
                <a:latin typeface="Verdana" panose="020B0604030504040204"/>
                <a:ea typeface="黑体" panose="02010609060101010101" pitchFamily="49" charset="-122"/>
                <a:cs typeface="+mn-cs"/>
              </a:rPr>
              <a:t>分步逼近</a:t>
            </a: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方式拟合一个</a:t>
            </a:r>
            <a:r>
              <a:rPr kumimoji="0" lang="zh-CN" altLang="en-US" sz="2000" b="0" i="0" u="none" strike="noStrike" kern="0" cap="none" spc="0" normalizeH="0" baseline="0" noProof="0" dirty="0">
                <a:ln>
                  <a:noFill/>
                </a:ln>
                <a:solidFill>
                  <a:srgbClr val="C00000"/>
                </a:solidFill>
                <a:effectLst/>
                <a:uLnTx/>
                <a:uFillTx/>
                <a:latin typeface="Verdana" panose="020B0604030504040204"/>
                <a:ea typeface="黑体" panose="02010609060101010101" pitchFamily="49" charset="-122"/>
                <a:cs typeface="+mn-cs"/>
              </a:rPr>
              <a:t>加性模型     </a:t>
            </a:r>
            <a:r>
              <a:rPr kumimoji="0" lang="en-US" altLang="zh-CN" sz="2000" b="0" i="0" u="none" strike="noStrike" kern="0" cap="none" spc="0" normalizeH="0" baseline="0" noProof="0" dirty="0">
                <a:ln>
                  <a:noFill/>
                </a:ln>
                <a:solidFill>
                  <a:srgbClr val="C00000"/>
                </a:solidFill>
                <a:effectLst/>
                <a:uLnTx/>
                <a:uFillTx/>
                <a:latin typeface="Verdana" panose="020B0604030504040204"/>
                <a:ea typeface="黑体" panose="02010609060101010101" pitchFamily="49" charset="-122"/>
                <a:cs typeface="+mn-cs"/>
              </a:rPr>
              <a:t>             </a:t>
            </a:r>
            <a:r>
              <a:rPr kumimoji="0" lang="zh-CN" altLang="en-US" sz="20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endParaRPr>
          </a:p>
          <a:p>
            <a:pPr marL="469900" marR="0" lvl="0" indent="-469900" algn="l" defTabSz="914400" rtl="0" eaLnBrk="1" fontAlgn="base" latinLnBrk="0" hangingPunct="1">
              <a:lnSpc>
                <a:spcPct val="130000"/>
              </a:lnSpc>
              <a:spcBef>
                <a:spcPts val="600"/>
              </a:spcBef>
              <a:spcAft>
                <a:spcPct val="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在每个步骤，引入一个弱学习器来弥补现有弱学习器的</a:t>
            </a:r>
            <a:r>
              <a:rPr kumimoji="0" lang="zh-CN" altLang="en-US" sz="2000" b="0" i="0" u="none" strike="noStrike" kern="0" cap="none" spc="0" normalizeH="0" baseline="0" noProof="0" dirty="0">
                <a:ln>
                  <a:noFill/>
                </a:ln>
                <a:solidFill>
                  <a:srgbClr val="C00000"/>
                </a:solidFill>
                <a:effectLst/>
                <a:uLnTx/>
                <a:uFillTx/>
                <a:latin typeface="Verdana" panose="020B0604030504040204"/>
                <a:ea typeface="黑体" panose="02010609060101010101" pitchFamily="49" charset="-122"/>
                <a:cs typeface="+mn-cs"/>
              </a:rPr>
              <a:t>不足</a:t>
            </a:r>
            <a:r>
              <a:rPr kumimoji="0" lang="zh-CN" altLang="en-US" sz="20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endParaRPr>
          </a:p>
          <a:p>
            <a:pPr marL="469900" marR="0" lvl="0" indent="-469900" algn="l" defTabSz="914400" rtl="0" eaLnBrk="1" fontAlgn="base" latinLnBrk="0" hangingPunct="1">
              <a:lnSpc>
                <a:spcPct val="130000"/>
              </a:lnSpc>
              <a:spcBef>
                <a:spcPts val="600"/>
              </a:spcBef>
              <a:spcAft>
                <a:spcPct val="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C00000"/>
                </a:solidFill>
                <a:effectLst/>
                <a:uLnTx/>
                <a:uFillTx/>
                <a:latin typeface="Verdana" panose="020B0604030504040204"/>
                <a:ea typeface="黑体" panose="02010609060101010101" pitchFamily="49" charset="-122"/>
                <a:cs typeface="+mn-cs"/>
              </a:rPr>
              <a:t>不足</a:t>
            </a: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是由</a:t>
            </a:r>
            <a:r>
              <a:rPr kumimoji="0" lang="zh-CN" altLang="en-US" sz="2000" b="0" i="0" u="none" strike="noStrike" kern="0" cap="none" spc="0" normalizeH="0" baseline="0" noProof="0" dirty="0">
                <a:ln>
                  <a:noFill/>
                </a:ln>
                <a:solidFill>
                  <a:srgbClr val="C00000"/>
                </a:solidFill>
                <a:effectLst/>
                <a:uLnTx/>
                <a:uFillTx/>
                <a:latin typeface="Verdana" panose="020B0604030504040204"/>
                <a:ea typeface="黑体" panose="02010609060101010101" pitchFamily="49" charset="-122"/>
                <a:cs typeface="+mn-cs"/>
              </a:rPr>
              <a:t>梯度</a:t>
            </a: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标识的。</a:t>
            </a:r>
            <a:r>
              <a:rPr kumimoji="0" lang="en-US" altLang="zh-CN" sz="2000" b="0" i="0" u="none" strike="noStrike" kern="0" cap="none" spc="0" normalizeH="0" baseline="0" noProof="0" dirty="0" err="1">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Adaboost</a:t>
            </a: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中，</a:t>
            </a:r>
            <a:r>
              <a:rPr kumimoji="0" lang="zh-CN" altLang="en-US" sz="2000" b="0" i="0" u="none" strike="noStrike" kern="0" cap="none" spc="0" normalizeH="0" baseline="0" noProof="0" dirty="0">
                <a:ln>
                  <a:noFill/>
                </a:ln>
                <a:solidFill>
                  <a:srgbClr val="C00000"/>
                </a:solidFill>
                <a:effectLst/>
                <a:uLnTx/>
                <a:uFillTx/>
                <a:latin typeface="Verdana" panose="020B0604030504040204"/>
                <a:ea typeface="黑体" panose="02010609060101010101" pitchFamily="49" charset="-122"/>
                <a:cs typeface="+mn-cs"/>
              </a:rPr>
              <a:t>不足</a:t>
            </a: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是通过高权重样本来标识。</a:t>
            </a:r>
            <a:endParaRPr kumimoji="0" lang="en-US" altLang="zh-CN"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endParaRPr>
          </a:p>
        </p:txBody>
      </p:sp>
      <p:pic>
        <p:nvPicPr>
          <p:cNvPr id="3" name="图片 2"/>
          <p:cNvPicPr>
            <a:picLocks noChangeAspect="1"/>
          </p:cNvPicPr>
          <p:nvPr/>
        </p:nvPicPr>
        <p:blipFill>
          <a:blip r:embed="rId3"/>
          <a:stretch>
            <a:fillRect/>
          </a:stretch>
        </p:blipFill>
        <p:spPr>
          <a:xfrm>
            <a:off x="5076056" y="3834368"/>
            <a:ext cx="1611209" cy="461665"/>
          </a:xfrm>
          <a:prstGeom prst="rect">
            <a:avLst/>
          </a:prstGeom>
        </p:spPr>
      </p:pic>
      <p:sp>
        <p:nvSpPr>
          <p:cNvPr id="7" name="矩形 6"/>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ChangeArrowheads="1"/>
          </p:cNvSpPr>
          <p:nvPr/>
        </p:nvSpPr>
        <p:spPr bwMode="auto">
          <a:xfrm>
            <a:off x="539552" y="1124744"/>
            <a:ext cx="8352730"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342900" marR="0" lvl="0"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通俗解释</a:t>
            </a:r>
            <a:r>
              <a:rPr kumimoji="0" lang="zh-CN" altLang="en-US" sz="24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（以</a:t>
            </a:r>
            <a:r>
              <a:rPr kumimoji="0" lang="en-US" altLang="zh-CN" sz="24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Regression</a:t>
            </a:r>
            <a:r>
              <a:rPr kumimoji="0" lang="zh-CN" altLang="en-US" sz="24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任务为例）：</a:t>
            </a:r>
            <a:endParaRPr kumimoji="0" lang="en-US" altLang="zh-CN" sz="24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给你一组样本数据        </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，任务是拟合一个模型以最小化平方损失。</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你的朋友想帮助你并给你一个模型 </a:t>
            </a:r>
            <a:r>
              <a:rPr kumimoji="0" lang="en-US" altLang="zh-CN" sz="2000" b="0" i="1"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，你发现 </a:t>
            </a:r>
            <a:r>
              <a:rPr kumimoji="0" lang="en-US" altLang="zh-CN" sz="2000" b="0" i="1"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F </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很好但不完美。有一些错误：        </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而      </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F(           </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而     </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改进这个模型要遵循两个规则：</a:t>
            </a: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292225" marR="0" lvl="2" indent="-457200" algn="l" defTabSz="914400" rtl="0" eaLnBrk="1" fontAlgn="base" latinLnBrk="0" hangingPunct="1">
              <a:lnSpc>
                <a:spcPct val="130000"/>
              </a:lnSpc>
              <a:spcBef>
                <a:spcPts val="600"/>
              </a:spcBef>
              <a:spcAft>
                <a:spcPts val="600"/>
              </a:spcAft>
              <a:buClrTx/>
              <a:buSzTx/>
              <a:buFont typeface="+mj-ea"/>
              <a:buAutoNum type="circleNumDbPlain"/>
              <a:defRPr/>
            </a:pPr>
            <a:r>
              <a:rPr kumimoji="0" lang="zh-CN" altLang="en-US" sz="18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不能对</a:t>
            </a:r>
            <a:r>
              <a:rPr kumimoji="0" lang="en-US" altLang="zh-CN" sz="1800" b="0" i="1"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F </a:t>
            </a:r>
            <a:r>
              <a:rPr kumimoji="0" lang="zh-CN" altLang="en-US" sz="18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进行修改，包括结构与参数；</a:t>
            </a:r>
            <a:endParaRPr kumimoji="0" lang="en-US" altLang="zh-CN" sz="18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292225" marR="0" lvl="2" indent="-457200" algn="l" defTabSz="914400" rtl="0" eaLnBrk="1" fontAlgn="base" latinLnBrk="0" hangingPunct="1">
              <a:lnSpc>
                <a:spcPct val="130000"/>
              </a:lnSpc>
              <a:spcBef>
                <a:spcPts val="600"/>
              </a:spcBef>
              <a:spcAft>
                <a:spcPts val="600"/>
              </a:spcAft>
              <a:buClrTx/>
              <a:buSzTx/>
              <a:buFont typeface="+mj-ea"/>
              <a:buAutoNum type="circleNumDbPlain"/>
              <a:defRPr/>
            </a:pPr>
            <a:r>
              <a:rPr kumimoji="0" lang="zh-CN" altLang="en-US" sz="18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可以增加一个辅助模型 </a:t>
            </a:r>
            <a:r>
              <a:rPr kumimoji="0" lang="en-US" altLang="zh-CN" sz="1800" b="0" i="1"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r>
              <a:rPr kumimoji="0" lang="zh-CN" altLang="en-US" sz="18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（回归树），改进后模型就成为</a:t>
            </a:r>
            <a:endParaRPr kumimoji="0" lang="en-US" altLang="zh-CN" sz="18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r>
              <a:rPr kumimoji="0" lang="en-US" altLang="zh-CN"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18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3513350" y="1878947"/>
            <a:ext cx="2681685" cy="293153"/>
          </a:xfrm>
          <a:prstGeom prst="rect">
            <a:avLst/>
          </a:prstGeom>
        </p:spPr>
      </p:pic>
      <p:pic>
        <p:nvPicPr>
          <p:cNvPr id="8" name="图片 7"/>
          <p:cNvPicPr>
            <a:picLocks noChangeAspect="1"/>
          </p:cNvPicPr>
          <p:nvPr/>
        </p:nvPicPr>
        <p:blipFill>
          <a:blip r:embed="rId4"/>
          <a:stretch>
            <a:fillRect/>
          </a:stretch>
        </p:blipFill>
        <p:spPr>
          <a:xfrm>
            <a:off x="2627586" y="3198395"/>
            <a:ext cx="1263402" cy="319399"/>
          </a:xfrm>
          <a:prstGeom prst="rect">
            <a:avLst/>
          </a:prstGeom>
        </p:spPr>
      </p:pic>
      <p:pic>
        <p:nvPicPr>
          <p:cNvPr id="9" name="图片 8"/>
          <p:cNvPicPr>
            <a:picLocks noChangeAspect="1"/>
          </p:cNvPicPr>
          <p:nvPr/>
        </p:nvPicPr>
        <p:blipFill>
          <a:blip r:embed="rId5"/>
          <a:stretch>
            <a:fillRect/>
          </a:stretch>
        </p:blipFill>
        <p:spPr>
          <a:xfrm>
            <a:off x="4247865" y="3196510"/>
            <a:ext cx="936104" cy="285179"/>
          </a:xfrm>
          <a:prstGeom prst="rect">
            <a:avLst/>
          </a:prstGeom>
        </p:spPr>
      </p:pic>
      <p:pic>
        <p:nvPicPr>
          <p:cNvPr id="10" name="图片 9"/>
          <p:cNvPicPr>
            <a:picLocks noChangeAspect="1"/>
          </p:cNvPicPr>
          <p:nvPr/>
        </p:nvPicPr>
        <p:blipFill>
          <a:blip r:embed="rId6"/>
          <a:stretch>
            <a:fillRect/>
          </a:stretch>
        </p:blipFill>
        <p:spPr>
          <a:xfrm>
            <a:off x="5348053" y="3183817"/>
            <a:ext cx="1261937" cy="297872"/>
          </a:xfrm>
          <a:prstGeom prst="rect">
            <a:avLst/>
          </a:prstGeom>
        </p:spPr>
      </p:pic>
      <p:pic>
        <p:nvPicPr>
          <p:cNvPr id="11" name="图片 10"/>
          <p:cNvPicPr>
            <a:picLocks noChangeAspect="1"/>
          </p:cNvPicPr>
          <p:nvPr/>
        </p:nvPicPr>
        <p:blipFill>
          <a:blip r:embed="rId7"/>
          <a:stretch>
            <a:fillRect/>
          </a:stretch>
        </p:blipFill>
        <p:spPr>
          <a:xfrm>
            <a:off x="6948066" y="3175673"/>
            <a:ext cx="991648" cy="306016"/>
          </a:xfrm>
          <a:prstGeom prst="rect">
            <a:avLst/>
          </a:prstGeom>
        </p:spPr>
      </p:pic>
      <p:pic>
        <p:nvPicPr>
          <p:cNvPr id="12" name="图片 11"/>
          <p:cNvPicPr>
            <a:picLocks noChangeAspect="1"/>
          </p:cNvPicPr>
          <p:nvPr/>
        </p:nvPicPr>
        <p:blipFill>
          <a:blip r:embed="rId8"/>
          <a:stretch>
            <a:fillRect/>
          </a:stretch>
        </p:blipFill>
        <p:spPr>
          <a:xfrm>
            <a:off x="1907506" y="5175226"/>
            <a:ext cx="1224136" cy="306034"/>
          </a:xfrm>
          <a:prstGeom prst="rect">
            <a:avLst/>
          </a:prstGeom>
        </p:spPr>
      </p:pic>
      <p:sp>
        <p:nvSpPr>
          <p:cNvPr id="14" name="矩形 13"/>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
        <p:nvSpPr>
          <p:cNvPr id="13" name="矩形 12">
            <a:extLst>
              <a:ext uri="{FF2B5EF4-FFF2-40B4-BE49-F238E27FC236}">
                <a16:creationId xmlns:a16="http://schemas.microsoft.com/office/drawing/2014/main" id="{67801563-461F-4B8B-909B-6CF53D0E791C}"/>
              </a:ext>
            </a:extLst>
          </p:cNvPr>
          <p:cNvSpPr/>
          <p:nvPr/>
        </p:nvSpPr>
        <p:spPr>
          <a:xfrm>
            <a:off x="89756" y="6381328"/>
            <a:ext cx="896448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 ccs. neu.edu/home/</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vip</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/teach/</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MLcourse</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/4_ boosting/slides/ </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gradient_boosting</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pdf (2016).</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ChangeArrowheads="1"/>
          </p:cNvSpPr>
          <p:nvPr/>
        </p:nvSpPr>
        <p:spPr bwMode="auto">
          <a:xfrm>
            <a:off x="629407" y="1064714"/>
            <a:ext cx="8352730" cy="4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我们希望：</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059832" y="1055762"/>
            <a:ext cx="2395736" cy="1723855"/>
          </a:xfrm>
          <a:prstGeom prst="rect">
            <a:avLst/>
          </a:prstGeom>
        </p:spPr>
      </p:pic>
      <p:sp>
        <p:nvSpPr>
          <p:cNvPr id="13" name="Rectangle 7"/>
          <p:cNvSpPr txBox="1">
            <a:spLocks noChangeArrowheads="1"/>
          </p:cNvSpPr>
          <p:nvPr/>
        </p:nvSpPr>
        <p:spPr bwMode="auto">
          <a:xfrm>
            <a:off x="718691" y="3202925"/>
            <a:ext cx="8352730" cy="4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或者说：</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4"/>
          <a:stretch>
            <a:fillRect/>
          </a:stretch>
        </p:blipFill>
        <p:spPr>
          <a:xfrm>
            <a:off x="3059832" y="2950046"/>
            <a:ext cx="2378718" cy="1804279"/>
          </a:xfrm>
          <a:prstGeom prst="rect">
            <a:avLst/>
          </a:prstGeom>
        </p:spPr>
      </p:pic>
      <p:sp>
        <p:nvSpPr>
          <p:cNvPr id="14" name="Rectangle 7"/>
          <p:cNvSpPr txBox="1">
            <a:spLocks noChangeArrowheads="1"/>
          </p:cNvSpPr>
          <p:nvPr/>
        </p:nvSpPr>
        <p:spPr bwMode="auto">
          <a:xfrm>
            <a:off x="724929" y="4949826"/>
            <a:ext cx="8352730" cy="4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即使找不到完美的</a:t>
            </a:r>
            <a:r>
              <a:rPr kumimoji="0" lang="en-US" altLang="zh-CN" sz="2000" b="0" i="1"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，但是可能会找到一个</a:t>
            </a: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近似的</a:t>
            </a:r>
            <a:r>
              <a:rPr kumimoji="0" lang="en-US" altLang="zh-CN" sz="2000" b="0" i="1"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r>
              <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
        <p:nvSpPr>
          <p:cNvPr id="9" name="矩形 8">
            <a:extLst>
              <a:ext uri="{FF2B5EF4-FFF2-40B4-BE49-F238E27FC236}">
                <a16:creationId xmlns:a16="http://schemas.microsoft.com/office/drawing/2014/main" id="{D1922B8E-FB44-46B2-AF7D-07C5629EC063}"/>
              </a:ext>
            </a:extLst>
          </p:cNvPr>
          <p:cNvSpPr/>
          <p:nvPr/>
        </p:nvSpPr>
        <p:spPr>
          <a:xfrm>
            <a:off x="89756" y="6381328"/>
            <a:ext cx="896448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 ccs. neu.edu/home/</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vip</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/teach/</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MLcourse</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/4_ boosting/slides/ </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gradient_boosting</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pdf (2016).</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756" y="6381328"/>
            <a:ext cx="896448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 ccs. neu.edu/home/</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vip</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/teach/</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MLcourse</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/4_ boosting/slides/ </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gradient_boosting</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pdf (2016).</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Rectangle 7"/>
          <p:cNvSpPr txBox="1">
            <a:spLocks noChangeArrowheads="1"/>
          </p:cNvSpPr>
          <p:nvPr/>
        </p:nvSpPr>
        <p:spPr bwMode="auto">
          <a:xfrm>
            <a:off x="485391" y="1640778"/>
            <a:ext cx="8352730" cy="4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怎么找 </a:t>
            </a:r>
            <a:r>
              <a:rPr kumimoji="0" lang="en-US" altLang="zh-CN" sz="2000" b="0" i="1"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 </a:t>
            </a: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只需要从下面数据中拟合。                    比          更好。</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称为残差（</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residuals</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403648" y="2204864"/>
            <a:ext cx="5868144" cy="413191"/>
          </a:xfrm>
          <a:prstGeom prst="rect">
            <a:avLst/>
          </a:prstGeom>
        </p:spPr>
      </p:pic>
      <p:pic>
        <p:nvPicPr>
          <p:cNvPr id="12" name="图片 11"/>
          <p:cNvPicPr>
            <a:picLocks noChangeAspect="1"/>
          </p:cNvPicPr>
          <p:nvPr/>
        </p:nvPicPr>
        <p:blipFill>
          <a:blip r:embed="rId4"/>
          <a:stretch>
            <a:fillRect/>
          </a:stretch>
        </p:blipFill>
        <p:spPr>
          <a:xfrm>
            <a:off x="5652120" y="1724988"/>
            <a:ext cx="1224136" cy="306034"/>
          </a:xfrm>
          <a:prstGeom prst="rect">
            <a:avLst/>
          </a:prstGeom>
        </p:spPr>
      </p:pic>
      <p:pic>
        <p:nvPicPr>
          <p:cNvPr id="15" name="图片 14"/>
          <p:cNvPicPr>
            <a:picLocks noChangeAspect="1"/>
          </p:cNvPicPr>
          <p:nvPr/>
        </p:nvPicPr>
        <p:blipFill rotWithShape="1">
          <a:blip r:embed="rId4"/>
          <a:srcRect r="58824"/>
          <a:stretch>
            <a:fillRect/>
          </a:stretch>
        </p:blipFill>
        <p:spPr>
          <a:xfrm>
            <a:off x="7236296" y="1724988"/>
            <a:ext cx="504056" cy="306034"/>
          </a:xfrm>
          <a:prstGeom prst="rect">
            <a:avLst/>
          </a:prstGeom>
        </p:spPr>
      </p:pic>
      <p:pic>
        <p:nvPicPr>
          <p:cNvPr id="8" name="图片 7"/>
          <p:cNvPicPr>
            <a:picLocks noChangeAspect="1"/>
          </p:cNvPicPr>
          <p:nvPr/>
        </p:nvPicPr>
        <p:blipFill>
          <a:blip r:embed="rId5"/>
          <a:stretch>
            <a:fillRect/>
          </a:stretch>
        </p:blipFill>
        <p:spPr>
          <a:xfrm>
            <a:off x="1403648" y="2720475"/>
            <a:ext cx="1332930" cy="429249"/>
          </a:xfrm>
          <a:prstGeom prst="rect">
            <a:avLst/>
          </a:prstGeom>
        </p:spPr>
      </p:pic>
      <p:sp>
        <p:nvSpPr>
          <p:cNvPr id="17" name="Rectangle 7"/>
          <p:cNvSpPr txBox="1">
            <a:spLocks noChangeArrowheads="1"/>
          </p:cNvSpPr>
          <p:nvPr/>
        </p:nvSpPr>
        <p:spPr bwMode="auto">
          <a:xfrm>
            <a:off x="505420" y="3375812"/>
            <a:ext cx="8352730" cy="4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如果                     不够好，可以迭代上述过程</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r>
              <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pic>
        <p:nvPicPr>
          <p:cNvPr id="18" name="图片 17"/>
          <p:cNvPicPr>
            <a:picLocks noChangeAspect="1"/>
          </p:cNvPicPr>
          <p:nvPr/>
        </p:nvPicPr>
        <p:blipFill>
          <a:blip r:embed="rId4"/>
          <a:stretch>
            <a:fillRect/>
          </a:stretch>
        </p:blipFill>
        <p:spPr>
          <a:xfrm>
            <a:off x="1979712" y="3453628"/>
            <a:ext cx="1224136" cy="306034"/>
          </a:xfrm>
          <a:prstGeom prst="rect">
            <a:avLst/>
          </a:prstGeom>
        </p:spPr>
      </p:pic>
      <p:sp>
        <p:nvSpPr>
          <p:cNvPr id="19" name="Rectangle 7"/>
          <p:cNvSpPr txBox="1">
            <a:spLocks noChangeArrowheads="1"/>
          </p:cNvSpPr>
          <p:nvPr/>
        </p:nvSpPr>
        <p:spPr bwMode="auto">
          <a:xfrm>
            <a:off x="563068" y="3961426"/>
            <a:ext cx="8352730" cy="4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这个过程和梯度下降有什么关系？</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r>
              <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14" name="矩形 13"/>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6199315"/>
            <a:ext cx="7056784" cy="461665"/>
          </a:xfrm>
          <a:prstGeom prst="rect">
            <a:avLst/>
          </a:prstGeom>
        </p:spPr>
        <p:txBody>
          <a:bodyPr wrap="square">
            <a:spAutoFit/>
          </a:bodyPr>
          <a:lstStyle/>
          <a:p>
            <a:pPr marL="228600" marR="0" lvl="0" indent="-228600" algn="l" defTabSz="914400" rtl="0" eaLnBrk="0" fontAlgn="base" latinLnBrk="0" hangingPunct="0">
              <a:lnSpc>
                <a:spcPct val="100000"/>
              </a:lnSpc>
              <a:spcBef>
                <a:spcPct val="0"/>
              </a:spcBef>
              <a:spcAft>
                <a:spcPct val="0"/>
              </a:spcAft>
              <a:buClrTx/>
              <a:buSzTx/>
              <a:buFont typeface="+mj-lt"/>
              <a:buAutoNum type="arabicPeriod"/>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 ccs. neu.edu/home/</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vip</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/teach/</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MLcourse</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/4_ boosting/slides/ </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gradient_boosting</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pdf (2016).</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http://en.wikipedia.org/wiki/Gradient_descent</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Rectangle 7"/>
          <p:cNvSpPr txBox="1">
            <a:spLocks noChangeArrowheads="1"/>
          </p:cNvSpPr>
          <p:nvPr/>
        </p:nvSpPr>
        <p:spPr bwMode="auto">
          <a:xfrm>
            <a:off x="179512" y="1011130"/>
            <a:ext cx="8352730" cy="4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梯度下降是一种一阶迭代优化算法，用于寻找一个可微函数的局部最小值。其原理是在当前点上沿函数梯度的反方向多步移动，因为这是最陡峭的下降方向。</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r>
              <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pic>
        <p:nvPicPr>
          <p:cNvPr id="3" name="图片 2"/>
          <p:cNvPicPr>
            <a:picLocks noChangeAspect="1"/>
          </p:cNvPicPr>
          <p:nvPr/>
        </p:nvPicPr>
        <p:blipFill>
          <a:blip r:embed="rId5"/>
          <a:stretch>
            <a:fillRect/>
          </a:stretch>
        </p:blipFill>
        <p:spPr>
          <a:xfrm>
            <a:off x="1403648" y="3503945"/>
            <a:ext cx="1889584" cy="670371"/>
          </a:xfrm>
          <a:prstGeom prst="rect">
            <a:avLst/>
          </a:prstGeom>
        </p:spPr>
      </p:pic>
      <p:pic>
        <p:nvPicPr>
          <p:cNvPr id="6" name="Gradient_Descent_in_2D.webm.480p.vp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39952" y="2050257"/>
            <a:ext cx="3365746" cy="3365746"/>
          </a:xfrm>
          <a:prstGeom prst="rect">
            <a:avLst/>
          </a:prstGeom>
        </p:spPr>
      </p:pic>
      <p:sp>
        <p:nvSpPr>
          <p:cNvPr id="7" name="矩形 6"/>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7"/>
          <p:cNvSpPr txBox="1">
            <a:spLocks noChangeArrowheads="1"/>
          </p:cNvSpPr>
          <p:nvPr/>
        </p:nvSpPr>
        <p:spPr bwMode="auto">
          <a:xfrm>
            <a:off x="595711" y="1340768"/>
            <a:ext cx="8352730" cy="4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平方损失函数</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需要调整                                         来最小化</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可以将      </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视为变量，并对其导数</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残差可以看作负梯度</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 typeface="Wingdings" panose="05000000000000000000" pitchFamily="2" charset="2"/>
              <a:buNone/>
              <a:defRPr/>
            </a:pP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026136" y="1392011"/>
            <a:ext cx="2947615" cy="359180"/>
          </a:xfrm>
          <a:prstGeom prst="rect">
            <a:avLst/>
          </a:prstGeom>
        </p:spPr>
      </p:pic>
      <p:pic>
        <p:nvPicPr>
          <p:cNvPr id="4" name="图片 3"/>
          <p:cNvPicPr>
            <a:picLocks noChangeAspect="1"/>
          </p:cNvPicPr>
          <p:nvPr/>
        </p:nvPicPr>
        <p:blipFill>
          <a:blip r:embed="rId4"/>
          <a:stretch>
            <a:fillRect/>
          </a:stretch>
        </p:blipFill>
        <p:spPr>
          <a:xfrm>
            <a:off x="6194488" y="1983684"/>
            <a:ext cx="2352681" cy="338029"/>
          </a:xfrm>
          <a:prstGeom prst="rect">
            <a:avLst/>
          </a:prstGeom>
        </p:spPr>
      </p:pic>
      <p:pic>
        <p:nvPicPr>
          <p:cNvPr id="6" name="图片 5"/>
          <p:cNvPicPr>
            <a:picLocks noChangeAspect="1"/>
          </p:cNvPicPr>
          <p:nvPr/>
        </p:nvPicPr>
        <p:blipFill>
          <a:blip r:embed="rId5"/>
          <a:stretch>
            <a:fillRect/>
          </a:stretch>
        </p:blipFill>
        <p:spPr>
          <a:xfrm>
            <a:off x="2594088" y="1946104"/>
            <a:ext cx="2395009" cy="375609"/>
          </a:xfrm>
          <a:prstGeom prst="rect">
            <a:avLst/>
          </a:prstGeom>
        </p:spPr>
      </p:pic>
      <p:pic>
        <p:nvPicPr>
          <p:cNvPr id="10" name="图片 9"/>
          <p:cNvPicPr>
            <a:picLocks noChangeAspect="1"/>
          </p:cNvPicPr>
          <p:nvPr/>
        </p:nvPicPr>
        <p:blipFill>
          <a:blip r:embed="rId6"/>
          <a:stretch>
            <a:fillRect/>
          </a:stretch>
        </p:blipFill>
        <p:spPr>
          <a:xfrm>
            <a:off x="2295910" y="2532301"/>
            <a:ext cx="587643" cy="323401"/>
          </a:xfrm>
          <a:prstGeom prst="rect">
            <a:avLst/>
          </a:prstGeom>
        </p:spPr>
      </p:pic>
      <p:pic>
        <p:nvPicPr>
          <p:cNvPr id="11" name="图片 10"/>
          <p:cNvPicPr>
            <a:picLocks noChangeAspect="1"/>
          </p:cNvPicPr>
          <p:nvPr/>
        </p:nvPicPr>
        <p:blipFill>
          <a:blip r:embed="rId7"/>
          <a:stretch>
            <a:fillRect/>
          </a:stretch>
        </p:blipFill>
        <p:spPr>
          <a:xfrm>
            <a:off x="1513968" y="2981346"/>
            <a:ext cx="6839763" cy="825184"/>
          </a:xfrm>
          <a:prstGeom prst="rect">
            <a:avLst/>
          </a:prstGeom>
        </p:spPr>
      </p:pic>
      <p:pic>
        <p:nvPicPr>
          <p:cNvPr id="14" name="图片 13"/>
          <p:cNvPicPr>
            <a:picLocks noChangeAspect="1"/>
          </p:cNvPicPr>
          <p:nvPr/>
        </p:nvPicPr>
        <p:blipFill>
          <a:blip r:embed="rId8"/>
          <a:stretch>
            <a:fillRect/>
          </a:stretch>
        </p:blipFill>
        <p:spPr>
          <a:xfrm>
            <a:off x="3890232" y="3950355"/>
            <a:ext cx="2951609" cy="812828"/>
          </a:xfrm>
          <a:prstGeom prst="rect">
            <a:avLst/>
          </a:prstGeom>
        </p:spPr>
      </p:pic>
      <p:sp>
        <p:nvSpPr>
          <p:cNvPr id="15" name="矩形 14"/>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
        <p:nvSpPr>
          <p:cNvPr id="12" name="矩形 11">
            <a:extLst>
              <a:ext uri="{FF2B5EF4-FFF2-40B4-BE49-F238E27FC236}">
                <a16:creationId xmlns:a16="http://schemas.microsoft.com/office/drawing/2014/main" id="{3F44C51E-C8EA-4021-9780-34B27812B432}"/>
              </a:ext>
            </a:extLst>
          </p:cNvPr>
          <p:cNvSpPr/>
          <p:nvPr/>
        </p:nvSpPr>
        <p:spPr>
          <a:xfrm>
            <a:off x="89756" y="6381328"/>
            <a:ext cx="896448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 ccs. neu.edu/home/</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vip</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/teach/</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MLcourse</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/4_ boosting/slides/ </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gradient_boosting</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pdf (2016).</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srcRect b="3642"/>
          <a:stretch>
            <a:fillRect/>
          </a:stretch>
        </p:blipFill>
        <p:spPr>
          <a:xfrm>
            <a:off x="4139951" y="1010953"/>
            <a:ext cx="2880321" cy="1385913"/>
          </a:xfrm>
          <a:prstGeom prst="rect">
            <a:avLst/>
          </a:prstGeom>
        </p:spPr>
      </p:pic>
      <p:sp>
        <p:nvSpPr>
          <p:cNvPr id="8" name="矩形 7"/>
          <p:cNvSpPr/>
          <p:nvPr/>
        </p:nvSpPr>
        <p:spPr>
          <a:xfrm>
            <a:off x="179512" y="1340768"/>
            <a:ext cx="8064896" cy="44941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可用梯度下降法更新算法</a:t>
            </a:r>
          </a:p>
        </p:txBody>
      </p:sp>
      <p:sp>
        <p:nvSpPr>
          <p:cNvPr id="15" name="矩形 14"/>
          <p:cNvSpPr/>
          <p:nvPr/>
        </p:nvSpPr>
        <p:spPr>
          <a:xfrm>
            <a:off x="203383" y="2357342"/>
            <a:ext cx="8064896" cy="44941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用 </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梯度 </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的概念来总结刚才的算法</a:t>
            </a:r>
          </a:p>
        </p:txBody>
      </p:sp>
      <p:pic>
        <p:nvPicPr>
          <p:cNvPr id="9" name="图片 8"/>
          <p:cNvPicPr>
            <a:picLocks noChangeAspect="1"/>
          </p:cNvPicPr>
          <p:nvPr/>
        </p:nvPicPr>
        <p:blipFill>
          <a:blip r:embed="rId4"/>
          <a:stretch>
            <a:fillRect/>
          </a:stretch>
        </p:blipFill>
        <p:spPr>
          <a:xfrm>
            <a:off x="1090987" y="2833518"/>
            <a:ext cx="3959424" cy="609437"/>
          </a:xfrm>
          <a:prstGeom prst="rect">
            <a:avLst/>
          </a:prstGeom>
        </p:spPr>
      </p:pic>
      <p:sp>
        <p:nvSpPr>
          <p:cNvPr id="16" name="矩形 15"/>
          <p:cNvSpPr/>
          <p:nvPr/>
        </p:nvSpPr>
        <p:spPr>
          <a:xfrm>
            <a:off x="154883" y="3526124"/>
            <a:ext cx="8064896" cy="1006494"/>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从一个初始模型开始，例如，                           ，迭代直到收敛：</a:t>
            </a: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5"/>
          <a:stretch>
            <a:fillRect/>
          </a:stretch>
        </p:blipFill>
        <p:spPr>
          <a:xfrm>
            <a:off x="4331347" y="3505681"/>
            <a:ext cx="1656184" cy="540347"/>
          </a:xfrm>
          <a:prstGeom prst="rect">
            <a:avLst/>
          </a:prstGeom>
        </p:spPr>
      </p:pic>
      <p:sp>
        <p:nvSpPr>
          <p:cNvPr id="17" name="矩形 16"/>
          <p:cNvSpPr/>
          <p:nvPr/>
        </p:nvSpPr>
        <p:spPr>
          <a:xfrm>
            <a:off x="514922" y="4071536"/>
            <a:ext cx="7682799" cy="1326582"/>
          </a:xfrm>
          <a:prstGeom prst="rect">
            <a:avLst/>
          </a:prstGeom>
        </p:spPr>
        <p:txBody>
          <a:bodyPr wrap="square">
            <a:spAutoFit/>
          </a:bodyPr>
          <a:lstStyle/>
          <a:p>
            <a:pPr marL="438150" marR="0" lvl="1" indent="0" algn="l" defTabSz="914400" rtl="0" eaLnBrk="1" fontAlgn="base" latinLnBrk="0" hangingPunct="1">
              <a:lnSpc>
                <a:spcPct val="130000"/>
              </a:lnSpc>
              <a:spcBef>
                <a:spcPts val="300"/>
              </a:spcBef>
              <a:spcAft>
                <a:spcPts val="0"/>
              </a:spcAft>
              <a:buClrTx/>
              <a:buSzTx/>
              <a:buFontTx/>
              <a:buNone/>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计算负梯度              ；</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300"/>
              </a:spcBef>
              <a:spcAft>
                <a:spcPts val="0"/>
              </a:spcAft>
              <a:buClrTx/>
              <a:buSzTx/>
              <a:buFontTx/>
              <a:buNone/>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拟合              的回归树   </a:t>
            </a:r>
            <a:r>
              <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300"/>
              </a:spcBef>
              <a:spcAft>
                <a:spcPts val="0"/>
              </a:spcAft>
              <a:buClrTx/>
              <a:buSzTx/>
              <a:buFontTx/>
              <a:buNone/>
              <a:defRPr/>
            </a:pPr>
            <a:r>
              <a:rPr kumimoji="0" lang="en-US" altLang="zh-CN"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2000" b="0" i="0" u="none" strike="noStrike" kern="0" cap="none" spc="0" normalizeH="0" baseline="0" noProof="0" dirty="0">
              <a:ln>
                <a:noFill/>
              </a:ln>
              <a:solidFill>
                <a:srgbClr val="1557A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8" name="图片 17"/>
          <p:cNvPicPr>
            <a:picLocks noChangeAspect="1"/>
          </p:cNvPicPr>
          <p:nvPr/>
        </p:nvPicPr>
        <p:blipFill>
          <a:blip r:embed="rId6"/>
          <a:stretch>
            <a:fillRect/>
          </a:stretch>
        </p:blipFill>
        <p:spPr>
          <a:xfrm>
            <a:off x="2387131" y="4166675"/>
            <a:ext cx="792088" cy="311178"/>
          </a:xfrm>
          <a:prstGeom prst="rect">
            <a:avLst/>
          </a:prstGeom>
        </p:spPr>
      </p:pic>
      <p:pic>
        <p:nvPicPr>
          <p:cNvPr id="19" name="图片 18"/>
          <p:cNvPicPr>
            <a:picLocks noChangeAspect="1"/>
          </p:cNvPicPr>
          <p:nvPr/>
        </p:nvPicPr>
        <p:blipFill>
          <a:blip r:embed="rId6"/>
          <a:stretch>
            <a:fillRect/>
          </a:stretch>
        </p:blipFill>
        <p:spPr>
          <a:xfrm>
            <a:off x="1595518" y="4595930"/>
            <a:ext cx="792088" cy="311178"/>
          </a:xfrm>
          <a:prstGeom prst="rect">
            <a:avLst/>
          </a:prstGeom>
        </p:spPr>
      </p:pic>
      <p:pic>
        <p:nvPicPr>
          <p:cNvPr id="21" name="图片 20"/>
          <p:cNvPicPr>
            <a:picLocks noChangeAspect="1"/>
          </p:cNvPicPr>
          <p:nvPr/>
        </p:nvPicPr>
        <p:blipFill>
          <a:blip r:embed="rId7"/>
          <a:stretch>
            <a:fillRect/>
          </a:stretch>
        </p:blipFill>
        <p:spPr>
          <a:xfrm>
            <a:off x="1055923" y="4997087"/>
            <a:ext cx="1427846" cy="317743"/>
          </a:xfrm>
          <a:prstGeom prst="rect">
            <a:avLst/>
          </a:prstGeom>
        </p:spPr>
      </p:pic>
      <p:pic>
        <p:nvPicPr>
          <p:cNvPr id="23" name="图片 22"/>
          <p:cNvPicPr>
            <a:picLocks noChangeAspect="1"/>
          </p:cNvPicPr>
          <p:nvPr/>
        </p:nvPicPr>
        <p:blipFill>
          <a:blip r:embed="rId8"/>
          <a:stretch>
            <a:fillRect/>
          </a:stretch>
        </p:blipFill>
        <p:spPr>
          <a:xfrm>
            <a:off x="3468202" y="4625821"/>
            <a:ext cx="192063" cy="283730"/>
          </a:xfrm>
          <a:prstGeom prst="rect">
            <a:avLst/>
          </a:prstGeom>
        </p:spPr>
      </p:pic>
      <p:sp>
        <p:nvSpPr>
          <p:cNvPr id="24" name="矩形 23"/>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
        <p:nvSpPr>
          <p:cNvPr id="20" name="矩形 19">
            <a:extLst>
              <a:ext uri="{FF2B5EF4-FFF2-40B4-BE49-F238E27FC236}">
                <a16:creationId xmlns:a16="http://schemas.microsoft.com/office/drawing/2014/main" id="{D26FE310-8341-47A6-BAB9-31AA1FE49B3D}"/>
              </a:ext>
            </a:extLst>
          </p:cNvPr>
          <p:cNvSpPr/>
          <p:nvPr/>
        </p:nvSpPr>
        <p:spPr>
          <a:xfrm>
            <a:off x="89756" y="6381328"/>
            <a:ext cx="896448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 ccs. neu.edu/home/</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vip</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/teach/</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MLcourse</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/4_ boosting/slides/ </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gradient_boosting</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pdf (2016).</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C07DC64A-76BC-4C74-84C2-C6B04659D1AB}"/>
              </a:ext>
            </a:extLst>
          </p:cNvPr>
          <p:cNvPicPr>
            <a:picLocks noChangeAspect="1"/>
          </p:cNvPicPr>
          <p:nvPr/>
        </p:nvPicPr>
        <p:blipFill>
          <a:blip r:embed="rId9"/>
          <a:stretch>
            <a:fillRect/>
          </a:stretch>
        </p:blipFill>
        <p:spPr>
          <a:xfrm>
            <a:off x="5089200" y="4076650"/>
            <a:ext cx="3862144" cy="2350663"/>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5.1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分类的定义与基本问题</a:t>
            </a:r>
          </a:p>
        </p:txBody>
      </p:sp>
      <p:sp>
        <p:nvSpPr>
          <p:cNvPr id="4" name="Text Box 37"/>
          <p:cNvSpPr txBox="1">
            <a:spLocks noChangeArrowheads="1"/>
          </p:cNvSpPr>
          <p:nvPr/>
        </p:nvSpPr>
        <p:spPr bwMode="auto">
          <a:xfrm>
            <a:off x="181610" y="934085"/>
            <a:ext cx="5264150" cy="43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marL="457200" indent="-457200" algn="ctr">
              <a:lnSpc>
                <a:spcPct val="80000"/>
              </a:lnSpc>
              <a:spcBef>
                <a:spcPct val="20000"/>
              </a:spcBef>
              <a:buSzPct val="100000"/>
              <a:buFont typeface="Wingdings" panose="05000000000000000000" pitchFamily="2" charset="2"/>
              <a:buChar char="n"/>
              <a:defRPr/>
            </a:pPr>
            <a:r>
              <a:rPr lang="zh-CN" altLang="en-US" sz="2800" dirty="0">
                <a:solidFill>
                  <a:srgbClr val="0070C0"/>
                </a:solidFill>
                <a:latin typeface="+mn-ea"/>
                <a:ea typeface="+mn-ea"/>
              </a:rPr>
              <a:t>应用举例</a:t>
            </a:r>
            <a:r>
              <a:rPr lang="en-US" altLang="zh-CN" sz="2800" dirty="0">
                <a:solidFill>
                  <a:srgbClr val="0070C0"/>
                </a:solidFill>
                <a:latin typeface="+mn-ea"/>
                <a:ea typeface="+mn-ea"/>
              </a:rPr>
              <a:t>5</a:t>
            </a:r>
            <a:r>
              <a:rPr lang="zh-CN" altLang="en-US" sz="2800" dirty="0">
                <a:solidFill>
                  <a:srgbClr val="0070C0"/>
                </a:solidFill>
                <a:latin typeface="+mn-ea"/>
                <a:ea typeface="+mn-ea"/>
              </a:rPr>
              <a:t>：重打包程序检测</a:t>
            </a:r>
          </a:p>
        </p:txBody>
      </p:sp>
      <p:pic>
        <p:nvPicPr>
          <p:cNvPr id="3174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183" y="1526858"/>
            <a:ext cx="7253287"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9145" y="2922270"/>
            <a:ext cx="38925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98683" y="2961958"/>
            <a:ext cx="2103437"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8235" y="1052736"/>
            <a:ext cx="8064896" cy="4256614"/>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上述算法中，可以使用不同的损失函数。</a:t>
            </a:r>
            <a:endParaRPr kumimoji="0" lang="en-US" altLang="zh-CN"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平方损失</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易于计算，但易受边界点影响；模型更关注边界点，影响整体性能。</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绝对值损失</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对边界点更鲁棒。</a:t>
            </a:r>
          </a:p>
          <a:p>
            <a:pPr marL="438150" marR="0" lvl="1" indent="0" algn="l" defTabSz="914400" rtl="0" eaLnBrk="1" fontAlgn="base" latinLnBrk="0" hangingPunct="1">
              <a:lnSpc>
                <a:spcPct val="130000"/>
              </a:lnSpc>
              <a:spcBef>
                <a:spcPts val="600"/>
              </a:spcBef>
              <a:spcAft>
                <a:spcPts val="600"/>
              </a:spcAft>
              <a:buClrTx/>
              <a:buSzTx/>
              <a:buFontTx/>
              <a:buNone/>
              <a:defRPr/>
            </a:pP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962331" y="2621757"/>
            <a:ext cx="5474045" cy="1053651"/>
          </a:xfrm>
          <a:prstGeom prst="rect">
            <a:avLst/>
          </a:prstGeom>
        </p:spPr>
      </p:pic>
      <p:pic>
        <p:nvPicPr>
          <p:cNvPr id="6" name="图片 5"/>
          <p:cNvPicPr>
            <a:picLocks noChangeAspect="1"/>
          </p:cNvPicPr>
          <p:nvPr/>
        </p:nvPicPr>
        <p:blipFill>
          <a:blip r:embed="rId4"/>
          <a:stretch>
            <a:fillRect/>
          </a:stretch>
        </p:blipFill>
        <p:spPr>
          <a:xfrm>
            <a:off x="962331" y="4193755"/>
            <a:ext cx="2448272" cy="518080"/>
          </a:xfrm>
          <a:prstGeom prst="rect">
            <a:avLst/>
          </a:prstGeom>
        </p:spPr>
      </p:pic>
      <p:pic>
        <p:nvPicPr>
          <p:cNvPr id="4" name="图片 3"/>
          <p:cNvPicPr>
            <a:picLocks noChangeAspect="1"/>
          </p:cNvPicPr>
          <p:nvPr/>
        </p:nvPicPr>
        <p:blipFill>
          <a:blip r:embed="rId5"/>
          <a:stretch>
            <a:fillRect/>
          </a:stretch>
        </p:blipFill>
        <p:spPr>
          <a:xfrm>
            <a:off x="962331" y="4793251"/>
            <a:ext cx="5281736" cy="714994"/>
          </a:xfrm>
          <a:prstGeom prst="rect">
            <a:avLst/>
          </a:prstGeom>
        </p:spPr>
      </p:pic>
      <p:sp>
        <p:nvSpPr>
          <p:cNvPr id="10" name="矩形 9"/>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
        <p:nvSpPr>
          <p:cNvPr id="9" name="矩形 8">
            <a:extLst>
              <a:ext uri="{FF2B5EF4-FFF2-40B4-BE49-F238E27FC236}">
                <a16:creationId xmlns:a16="http://schemas.microsoft.com/office/drawing/2014/main" id="{D2F45AE4-0EB8-46C7-BF4D-9499614D46AD}"/>
              </a:ext>
            </a:extLst>
          </p:cNvPr>
          <p:cNvSpPr/>
          <p:nvPr/>
        </p:nvSpPr>
        <p:spPr>
          <a:xfrm>
            <a:off x="89756" y="6381328"/>
            <a:ext cx="896448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 ccs. neu.edu/home/</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vip</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/teach/</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MLcourse</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/4_ boosting/slides/ </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gradient_boosting</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pdf (2016).</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26DEE3FF-F2E5-4346-BB02-2EB99AA5FEAC}"/>
              </a:ext>
            </a:extLst>
          </p:cNvPr>
          <p:cNvSpPr/>
          <p:nvPr/>
        </p:nvSpPr>
        <p:spPr bwMode="auto">
          <a:xfrm>
            <a:off x="5580112" y="2451302"/>
            <a:ext cx="856264" cy="1394560"/>
          </a:xfrm>
          <a:prstGeom prst="ellipse">
            <a:avLst/>
          </a:prstGeom>
          <a:noFill/>
          <a:ln w="6350">
            <a:prstDash val="dash"/>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8520" y="1124744"/>
            <a:ext cx="6408712" cy="1640514"/>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上述算法中，可以使用不同的损失函数。</a:t>
            </a:r>
            <a:endParaRPr kumimoji="0" lang="en-US" altLang="zh-CN"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38150" marR="0" lvl="1" indent="0" algn="l" defTabSz="914400" rtl="0" eaLnBrk="1" fontAlgn="base" latinLnBrk="0" hangingPunct="1">
              <a:lnSpc>
                <a:spcPct val="130000"/>
              </a:lnSpc>
              <a:spcBef>
                <a:spcPts val="600"/>
              </a:spcBef>
              <a:spcAft>
                <a:spcPts val="600"/>
              </a:spcAft>
              <a:buClrTx/>
              <a:buSzTx/>
              <a:buFontTx/>
              <a:buNone/>
              <a:defRPr/>
            </a:pP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3275856" y="1700863"/>
            <a:ext cx="5148064" cy="2507073"/>
          </a:xfrm>
          <a:prstGeom prst="rect">
            <a:avLst/>
          </a:prstGeom>
        </p:spPr>
      </p:pic>
      <p:pic>
        <p:nvPicPr>
          <p:cNvPr id="9" name="图片 8"/>
          <p:cNvPicPr>
            <a:picLocks noChangeAspect="1"/>
          </p:cNvPicPr>
          <p:nvPr/>
        </p:nvPicPr>
        <p:blipFill>
          <a:blip r:embed="rId4"/>
          <a:stretch>
            <a:fillRect/>
          </a:stretch>
        </p:blipFill>
        <p:spPr>
          <a:xfrm>
            <a:off x="3275856" y="4382182"/>
            <a:ext cx="4139952" cy="1267274"/>
          </a:xfrm>
          <a:prstGeom prst="rect">
            <a:avLst/>
          </a:prstGeom>
        </p:spPr>
      </p:pic>
      <p:sp>
        <p:nvSpPr>
          <p:cNvPr id="10" name="矩形 9"/>
          <p:cNvSpPr/>
          <p:nvPr/>
        </p:nvSpPr>
        <p:spPr>
          <a:xfrm>
            <a:off x="-15573" y="1861902"/>
            <a:ext cx="3198483" cy="1806713"/>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Huber </a:t>
            </a: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损失</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能增强平方误差的鲁棒性。</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通常</a:t>
            </a: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残差</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不等于</a:t>
            </a: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负梯度！</a:t>
            </a:r>
          </a:p>
        </p:txBody>
      </p:sp>
      <p:sp>
        <p:nvSpPr>
          <p:cNvPr id="12" name="矩形 11"/>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
        <p:nvSpPr>
          <p:cNvPr id="11" name="矩形 10">
            <a:extLst>
              <a:ext uri="{FF2B5EF4-FFF2-40B4-BE49-F238E27FC236}">
                <a16:creationId xmlns:a16="http://schemas.microsoft.com/office/drawing/2014/main" id="{63D03C52-D8AB-4EA5-8F84-2692A7E3F0A0}"/>
              </a:ext>
            </a:extLst>
          </p:cNvPr>
          <p:cNvSpPr/>
          <p:nvPr/>
        </p:nvSpPr>
        <p:spPr>
          <a:xfrm>
            <a:off x="89756" y="6381328"/>
            <a:ext cx="896448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 ccs. neu.edu/home/</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vip</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/teach/</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MLcourse</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/4_ boosting/slides/ </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gradient_boosting</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pdf (2016).</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ChangeArrowheads="1"/>
          </p:cNvSpPr>
          <p:nvPr/>
        </p:nvSpPr>
        <p:spPr bwMode="auto">
          <a:xfrm>
            <a:off x="580728" y="980728"/>
            <a:ext cx="8352730"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基本框架：</a:t>
            </a:r>
            <a:endParaRPr kumimoji="0" lang="en-US" altLang="zh-CN" sz="24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a:p>
            <a:pPr marL="469900" marR="0" lvl="0" indent="-469900" algn="l" defTabSz="914400" rtl="0" eaLnBrk="1" fontAlgn="base" latinLnBrk="0" hangingPunct="1">
              <a:lnSpc>
                <a:spcPct val="130000"/>
              </a:lnSpc>
              <a:spcBef>
                <a:spcPts val="0"/>
              </a:spcBef>
              <a:spcAft>
                <a:spcPct val="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以</a:t>
            </a:r>
            <a:r>
              <a:rPr kumimoji="0" lang="zh-CN" altLang="en-US" sz="2000" b="0" i="0" u="none" strike="noStrike" kern="0" cap="none" spc="0" normalizeH="0" baseline="0" noProof="0" dirty="0">
                <a:ln>
                  <a:noFill/>
                </a:ln>
                <a:solidFill>
                  <a:srgbClr val="C00000"/>
                </a:solidFill>
                <a:effectLst/>
                <a:uLnTx/>
                <a:uFillTx/>
                <a:latin typeface="Verdana" panose="020B0604030504040204"/>
                <a:ea typeface="黑体" panose="02010609060101010101" pitchFamily="49" charset="-122"/>
                <a:cs typeface="+mn-cs"/>
              </a:rPr>
              <a:t>分步逼近</a:t>
            </a: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方式拟合一个</a:t>
            </a:r>
            <a:r>
              <a:rPr kumimoji="0" lang="zh-CN" altLang="en-US" sz="2000" b="0" i="0" u="none" strike="noStrike" kern="0" cap="none" spc="0" normalizeH="0" baseline="0" noProof="0" dirty="0">
                <a:ln>
                  <a:noFill/>
                </a:ln>
                <a:solidFill>
                  <a:srgbClr val="C00000"/>
                </a:solidFill>
                <a:effectLst/>
                <a:uLnTx/>
                <a:uFillTx/>
                <a:latin typeface="Verdana" panose="020B0604030504040204"/>
                <a:ea typeface="黑体" panose="02010609060101010101" pitchFamily="49" charset="-122"/>
                <a:cs typeface="+mn-cs"/>
              </a:rPr>
              <a:t>加性模型</a:t>
            </a:r>
            <a:r>
              <a:rPr kumimoji="0" lang="zh-CN" altLang="en-US" sz="20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endParaRPr>
          </a:p>
          <a:p>
            <a:pPr marL="469900" marR="0" lvl="0" indent="-469900" algn="l" defTabSz="914400" rtl="0" eaLnBrk="1" fontAlgn="base" latinLnBrk="0" hangingPunct="1">
              <a:lnSpc>
                <a:spcPct val="130000"/>
              </a:lnSpc>
              <a:spcBef>
                <a:spcPts val="0"/>
              </a:spcBef>
              <a:spcAft>
                <a:spcPct val="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在每个步骤，引入一个新模型来弥补已有模型的不足；</a:t>
            </a:r>
            <a:endParaRPr kumimoji="0" lang="en-US" altLang="zh-CN"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endParaRPr>
          </a:p>
          <a:p>
            <a:pPr marL="469900" marR="0" lvl="0" indent="-469900" algn="l" defTabSz="914400" rtl="0" eaLnBrk="1" fontAlgn="base" latinLnBrk="0" hangingPunct="1">
              <a:lnSpc>
                <a:spcPct val="130000"/>
              </a:lnSpc>
              <a:spcBef>
                <a:spcPts val="0"/>
              </a:spcBef>
              <a:spcAft>
                <a:spcPct val="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C00000"/>
                </a:solidFill>
                <a:effectLst/>
                <a:uLnTx/>
                <a:uFillTx/>
                <a:latin typeface="Verdana" panose="020B0604030504040204"/>
                <a:ea typeface="黑体" panose="02010609060101010101" pitchFamily="49" charset="-122"/>
                <a:cs typeface="+mn-cs"/>
              </a:rPr>
              <a:t>不足</a:t>
            </a: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是由</a:t>
            </a:r>
            <a:r>
              <a:rPr kumimoji="0" lang="zh-CN" altLang="en-US" sz="2000" b="0" i="0" u="none" strike="noStrike" kern="0" cap="none" spc="0" normalizeH="0" baseline="0" noProof="0" dirty="0">
                <a:ln>
                  <a:noFill/>
                </a:ln>
                <a:solidFill>
                  <a:srgbClr val="C00000"/>
                </a:solidFill>
                <a:effectLst/>
                <a:uLnTx/>
                <a:uFillTx/>
                <a:latin typeface="Verdana" panose="020B0604030504040204"/>
                <a:ea typeface="黑体" panose="02010609060101010101" pitchFamily="49" charset="-122"/>
                <a:cs typeface="+mn-cs"/>
              </a:rPr>
              <a:t>负梯度</a:t>
            </a: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标识的；</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marR="0" lvl="0" indent="-469900" algn="l" defTabSz="914400" rtl="0" eaLnBrk="1" fontAlgn="base" latinLnBrk="0" hangingPunct="1">
              <a:lnSpc>
                <a:spcPct val="130000"/>
              </a:lnSpc>
              <a:spcBef>
                <a:spcPts val="0"/>
              </a:spcBef>
              <a:spcAft>
                <a:spcPct val="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对于每类损失函数，设计一个梯度提升算法。</a:t>
            </a:r>
            <a:endParaRPr kumimoji="0" lang="en-US" altLang="zh-CN"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endParaRPr>
          </a:p>
        </p:txBody>
      </p:sp>
      <p:sp>
        <p:nvSpPr>
          <p:cNvPr id="2" name="矩形 1"/>
          <p:cNvSpPr/>
          <p:nvPr/>
        </p:nvSpPr>
        <p:spPr>
          <a:xfrm>
            <a:off x="89756" y="6176188"/>
            <a:ext cx="8964488" cy="276999"/>
          </a:xfrm>
          <a:prstGeom prst="rect">
            <a:avLst/>
          </a:prstGeom>
        </p:spPr>
        <p:txBody>
          <a:bodyPr wrap="square">
            <a:spAutoFit/>
          </a:bodyPr>
          <a:lstStyle/>
          <a:p>
            <a:pPr marR="0" lvl="0" algn="l" defTabSz="914400" rtl="0" eaLnBrk="0" fontAlgn="base" latinLnBrk="0" hangingPunct="0">
              <a:lnSpc>
                <a:spcPct val="100000"/>
              </a:lnSpc>
              <a:spcBef>
                <a:spcPct val="0"/>
              </a:spcBef>
              <a:spcAft>
                <a:spcPct val="0"/>
              </a:spcAft>
              <a:buClrTx/>
              <a:buSzTx/>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https://explained.ai/gradient-boosting/descent.html</a:t>
            </a:r>
          </a:p>
        </p:txBody>
      </p:sp>
      <p:pic>
        <p:nvPicPr>
          <p:cNvPr id="5" name="图片 4"/>
          <p:cNvPicPr>
            <a:picLocks noChangeAspect="1"/>
          </p:cNvPicPr>
          <p:nvPr/>
        </p:nvPicPr>
        <p:blipFill>
          <a:blip r:embed="rId3"/>
          <a:stretch>
            <a:fillRect/>
          </a:stretch>
        </p:blipFill>
        <p:spPr>
          <a:xfrm>
            <a:off x="3821565" y="3356992"/>
            <a:ext cx="4766160" cy="2779751"/>
          </a:xfrm>
          <a:prstGeom prst="rect">
            <a:avLst/>
          </a:prstGeom>
        </p:spPr>
      </p:pic>
      <p:pic>
        <p:nvPicPr>
          <p:cNvPr id="6" name="图片 5"/>
          <p:cNvPicPr>
            <a:picLocks noChangeAspect="1"/>
          </p:cNvPicPr>
          <p:nvPr/>
        </p:nvPicPr>
        <p:blipFill>
          <a:blip r:embed="rId4"/>
          <a:stretch>
            <a:fillRect/>
          </a:stretch>
        </p:blipFill>
        <p:spPr>
          <a:xfrm>
            <a:off x="611560" y="3501008"/>
            <a:ext cx="3548890" cy="330534"/>
          </a:xfrm>
          <a:prstGeom prst="rect">
            <a:avLst/>
          </a:prstGeom>
        </p:spPr>
      </p:pic>
      <p:sp>
        <p:nvSpPr>
          <p:cNvPr id="7" name="矩形 6"/>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
        <p:nvSpPr>
          <p:cNvPr id="8" name="矩形 7">
            <a:extLst>
              <a:ext uri="{FF2B5EF4-FFF2-40B4-BE49-F238E27FC236}">
                <a16:creationId xmlns:a16="http://schemas.microsoft.com/office/drawing/2014/main" id="{82A4C1DB-E719-45F2-8A0E-D5367BA84914}"/>
              </a:ext>
            </a:extLst>
          </p:cNvPr>
          <p:cNvSpPr/>
          <p:nvPr/>
        </p:nvSpPr>
        <p:spPr>
          <a:xfrm>
            <a:off x="89756" y="6381328"/>
            <a:ext cx="896448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 ccs. neu.edu/home/</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vip</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/teach/</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MLcourse</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/4_ boosting/slides/ </a:t>
            </a:r>
            <a:r>
              <a:rPr kumimoji="0" lang="en-US" altLang="zh-CN" sz="1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gradient_boosting</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pdf (2016).</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729" y="1055913"/>
            <a:ext cx="8064896" cy="52084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梯度提升树用于分类</a:t>
            </a: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107504" y="6347333"/>
            <a:ext cx="583264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https://blog.paperspace.com/gradient-boosting-for-classification/</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46880" y="1859731"/>
            <a:ext cx="7490594" cy="1006494"/>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损失函数采用交叉熵损失函数</a:t>
            </a: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rotWithShape="1">
          <a:blip r:embed="rId3"/>
          <a:srcRect l="3592" t="19939" r="5382" b="19676"/>
          <a:stretch>
            <a:fillRect/>
          </a:stretch>
        </p:blipFill>
        <p:spPr>
          <a:xfrm>
            <a:off x="1259632" y="1859731"/>
            <a:ext cx="6383407" cy="449418"/>
          </a:xfrm>
          <a:prstGeom prst="rect">
            <a:avLst/>
          </a:prstGeom>
        </p:spPr>
      </p:pic>
      <p:pic>
        <p:nvPicPr>
          <p:cNvPr id="6" name="图片 5"/>
          <p:cNvPicPr>
            <a:picLocks noChangeAspect="1"/>
          </p:cNvPicPr>
          <p:nvPr/>
        </p:nvPicPr>
        <p:blipFill rotWithShape="1">
          <a:blip r:embed="rId4"/>
          <a:srcRect l="26222" t="81933" r="31480" b="3266"/>
          <a:stretch>
            <a:fillRect/>
          </a:stretch>
        </p:blipFill>
        <p:spPr>
          <a:xfrm>
            <a:off x="2133185" y="3580039"/>
            <a:ext cx="2880320" cy="546473"/>
          </a:xfrm>
          <a:prstGeom prst="rect">
            <a:avLst/>
          </a:prstGeom>
        </p:spPr>
      </p:pic>
      <p:pic>
        <p:nvPicPr>
          <p:cNvPr id="14" name="图片 13"/>
          <p:cNvPicPr>
            <a:picLocks noChangeAspect="1"/>
          </p:cNvPicPr>
          <p:nvPr/>
        </p:nvPicPr>
        <p:blipFill rotWithShape="1">
          <a:blip r:embed="rId4"/>
          <a:srcRect l="21650" r="24801" b="86297"/>
          <a:stretch>
            <a:fillRect/>
          </a:stretch>
        </p:blipFill>
        <p:spPr>
          <a:xfrm>
            <a:off x="1259632" y="2925701"/>
            <a:ext cx="3753873" cy="520848"/>
          </a:xfrm>
          <a:prstGeom prst="rect">
            <a:avLst/>
          </a:prstGeom>
        </p:spPr>
      </p:pic>
      <p:sp>
        <p:nvSpPr>
          <p:cNvPr id="9" name="箭头: 下 8"/>
          <p:cNvSpPr/>
          <p:nvPr/>
        </p:nvSpPr>
        <p:spPr bwMode="auto">
          <a:xfrm rot="18305802">
            <a:off x="1499008" y="3580039"/>
            <a:ext cx="288032" cy="276999"/>
          </a:xfrm>
          <a:prstGeom prst="downArrow">
            <a:avLst/>
          </a:prstGeom>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7" name="箭头: 下 16"/>
          <p:cNvSpPr/>
          <p:nvPr/>
        </p:nvSpPr>
        <p:spPr bwMode="auto">
          <a:xfrm rot="18305802">
            <a:off x="1594723" y="4351351"/>
            <a:ext cx="288032" cy="276999"/>
          </a:xfrm>
          <a:prstGeom prst="downArrow">
            <a:avLst/>
          </a:prstGeom>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pic>
        <p:nvPicPr>
          <p:cNvPr id="15" name="图片 14"/>
          <p:cNvPicPr>
            <a:picLocks noChangeAspect="1"/>
          </p:cNvPicPr>
          <p:nvPr/>
        </p:nvPicPr>
        <p:blipFill rotWithShape="1">
          <a:blip r:embed="rId5"/>
          <a:srcRect l="34250" t="23361" r="35038" b="23421"/>
          <a:stretch>
            <a:fillRect/>
          </a:stretch>
        </p:blipFill>
        <p:spPr>
          <a:xfrm>
            <a:off x="5171416" y="3684143"/>
            <a:ext cx="2160240" cy="463717"/>
          </a:xfrm>
          <a:prstGeom prst="rect">
            <a:avLst/>
          </a:prstGeom>
        </p:spPr>
      </p:pic>
      <p:pic>
        <p:nvPicPr>
          <p:cNvPr id="18" name="图片 17"/>
          <p:cNvPicPr>
            <a:picLocks noChangeAspect="1"/>
          </p:cNvPicPr>
          <p:nvPr/>
        </p:nvPicPr>
        <p:blipFill>
          <a:blip r:embed="rId6"/>
          <a:stretch>
            <a:fillRect/>
          </a:stretch>
        </p:blipFill>
        <p:spPr>
          <a:xfrm>
            <a:off x="2115893" y="4260002"/>
            <a:ext cx="3298222" cy="396274"/>
          </a:xfrm>
          <a:prstGeom prst="rect">
            <a:avLst/>
          </a:prstGeom>
        </p:spPr>
      </p:pic>
      <p:pic>
        <p:nvPicPr>
          <p:cNvPr id="21" name="图片 20"/>
          <p:cNvPicPr>
            <a:picLocks noChangeAspect="1"/>
          </p:cNvPicPr>
          <p:nvPr/>
        </p:nvPicPr>
        <p:blipFill rotWithShape="1">
          <a:blip r:embed="rId7"/>
          <a:srcRect l="7476" t="14311" r="8263" b="27089"/>
          <a:stretch>
            <a:fillRect/>
          </a:stretch>
        </p:blipFill>
        <p:spPr>
          <a:xfrm>
            <a:off x="1787039" y="4803243"/>
            <a:ext cx="6668451" cy="666486"/>
          </a:xfrm>
          <a:prstGeom prst="rect">
            <a:avLst/>
          </a:prstGeom>
        </p:spPr>
      </p:pic>
      <p:sp>
        <p:nvSpPr>
          <p:cNvPr id="22" name="箭头: 下 21"/>
          <p:cNvSpPr/>
          <p:nvPr/>
        </p:nvSpPr>
        <p:spPr bwMode="auto">
          <a:xfrm rot="18305802">
            <a:off x="4831279" y="5643173"/>
            <a:ext cx="288032" cy="276999"/>
          </a:xfrm>
          <a:prstGeom prst="downArrow">
            <a:avLst/>
          </a:prstGeom>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pic>
        <p:nvPicPr>
          <p:cNvPr id="23" name="图片 22"/>
          <p:cNvPicPr>
            <a:picLocks noChangeAspect="1"/>
          </p:cNvPicPr>
          <p:nvPr/>
        </p:nvPicPr>
        <p:blipFill rotWithShape="1">
          <a:blip r:embed="rId8"/>
          <a:srcRect l="34250" t="23480" r="33462" b="27055"/>
          <a:stretch>
            <a:fillRect/>
          </a:stretch>
        </p:blipFill>
        <p:spPr>
          <a:xfrm>
            <a:off x="5315432" y="5689242"/>
            <a:ext cx="2522042" cy="444938"/>
          </a:xfrm>
          <a:prstGeom prst="rect">
            <a:avLst/>
          </a:prstGeom>
        </p:spPr>
      </p:pic>
      <p:sp>
        <p:nvSpPr>
          <p:cNvPr id="19" name="矩形 18"/>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
        <p:nvSpPr>
          <p:cNvPr id="3" name="矩形 2">
            <a:extLst>
              <a:ext uri="{FF2B5EF4-FFF2-40B4-BE49-F238E27FC236}">
                <a16:creationId xmlns:a16="http://schemas.microsoft.com/office/drawing/2014/main" id="{F3852C99-9586-42E9-BA6F-0C24CB4B65E4}"/>
              </a:ext>
            </a:extLst>
          </p:cNvPr>
          <p:cNvSpPr/>
          <p:nvPr/>
        </p:nvSpPr>
        <p:spPr>
          <a:xfrm>
            <a:off x="7352984" y="3650068"/>
            <a:ext cx="1107996" cy="369332"/>
          </a:xfrm>
          <a:prstGeom prst="rect">
            <a:avLst/>
          </a:prstGeom>
        </p:spPr>
        <p:txBody>
          <a:bodyPr wrap="none">
            <a:spAutoFit/>
          </a:bodyPr>
          <a:lstStyle/>
          <a:p>
            <a:r>
              <a:rPr lang="zh-CN" altLang="en-US" b="0" dirty="0">
                <a:solidFill>
                  <a:srgbClr val="0070C0"/>
                </a:solidFill>
                <a:ea typeface="黑体" panose="02010609060101010101" pitchFamily="49" charset="-122"/>
              </a:rPr>
              <a:t>比率对数</a:t>
            </a:r>
            <a:endParaRPr lang="zh-CN" altLang="en-US" dirty="0">
              <a:solidFill>
                <a:srgbClr val="0070C0"/>
              </a:solidFill>
              <a:ea typeface="黑体" panose="02010609060101010101" pitchFamily="49" charset="-122"/>
            </a:endParaRPr>
          </a:p>
        </p:txBody>
      </p:sp>
      <p:sp>
        <p:nvSpPr>
          <p:cNvPr id="4" name="矩形 3">
            <a:extLst>
              <a:ext uri="{FF2B5EF4-FFF2-40B4-BE49-F238E27FC236}">
                <a16:creationId xmlns:a16="http://schemas.microsoft.com/office/drawing/2014/main" id="{35C4E74D-6380-4DBE-81B6-B61AC2027E3C}"/>
              </a:ext>
            </a:extLst>
          </p:cNvPr>
          <p:cNvSpPr/>
          <p:nvPr/>
        </p:nvSpPr>
        <p:spPr>
          <a:xfrm>
            <a:off x="4807359" y="2990574"/>
            <a:ext cx="2973891" cy="369332"/>
          </a:xfrm>
          <a:prstGeom prst="rect">
            <a:avLst/>
          </a:prstGeom>
        </p:spPr>
        <p:txBody>
          <a:bodyPr wrap="none">
            <a:spAutoFit/>
          </a:bodyPr>
          <a:lstStyle/>
          <a:p>
            <a:r>
              <a:rPr lang="en-US" altLang="zh-CN" b="0" i="1" dirty="0">
                <a:solidFill>
                  <a:srgbClr val="121212"/>
                </a:solidFill>
                <a:latin typeface="+mj-lt"/>
              </a:rPr>
              <a:t> </a:t>
            </a:r>
            <a:r>
              <a:rPr lang="en-US" altLang="zh-CN" b="0" i="1" dirty="0">
                <a:solidFill>
                  <a:srgbClr val="0070C0"/>
                </a:solidFill>
                <a:latin typeface="+mj-lt"/>
                <a:ea typeface="黑体" panose="02010609060101010101" pitchFamily="49" charset="-122"/>
              </a:rPr>
              <a:t>p</a:t>
            </a:r>
            <a:r>
              <a:rPr lang="zh-CN" altLang="en-US" b="0" dirty="0">
                <a:solidFill>
                  <a:srgbClr val="0070C0"/>
                </a:solidFill>
                <a:ea typeface="黑体" panose="02010609060101010101" pitchFamily="49" charset="-122"/>
              </a:rPr>
              <a:t>表示预测样本为</a:t>
            </a:r>
            <a:r>
              <a:rPr lang="en-US" altLang="zh-CN" b="0" i="1" dirty="0" err="1">
                <a:solidFill>
                  <a:srgbClr val="0070C0"/>
                </a:solidFill>
                <a:latin typeface="+mj-lt"/>
                <a:ea typeface="黑体" panose="02010609060101010101" pitchFamily="49" charset="-122"/>
              </a:rPr>
              <a:t>y</a:t>
            </a:r>
            <a:r>
              <a:rPr lang="en-US" altLang="zh-CN" b="0" baseline="-25000" dirty="0" err="1">
                <a:solidFill>
                  <a:srgbClr val="0070C0"/>
                </a:solidFill>
                <a:ea typeface="黑体" panose="02010609060101010101" pitchFamily="49" charset="-122"/>
              </a:rPr>
              <a:t>i</a:t>
            </a:r>
            <a:r>
              <a:rPr lang="zh-CN" altLang="en-US" b="0" dirty="0">
                <a:solidFill>
                  <a:srgbClr val="0070C0"/>
                </a:solidFill>
                <a:ea typeface="黑体" panose="02010609060101010101" pitchFamily="49" charset="-122"/>
              </a:rPr>
              <a:t>的概率</a:t>
            </a:r>
            <a:r>
              <a:rPr lang="en-US" altLang="zh-CN" b="0" dirty="0">
                <a:solidFill>
                  <a:srgbClr val="0070C0"/>
                </a:solidFill>
                <a:ea typeface="黑体" panose="02010609060101010101" pitchFamily="49" charset="-122"/>
              </a:rPr>
              <a:t> </a:t>
            </a:r>
            <a:endParaRPr lang="zh-CN" altLang="en-US" b="0" dirty="0">
              <a:solidFill>
                <a:srgbClr val="0070C0"/>
              </a:solidFill>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3BF51E6-8AE0-46F9-BA2D-9E6EE8E75FE8}"/>
              </a:ext>
            </a:extLst>
          </p:cNvPr>
          <p:cNvPicPr>
            <a:picLocks noChangeAspect="1"/>
          </p:cNvPicPr>
          <p:nvPr/>
        </p:nvPicPr>
        <p:blipFill>
          <a:blip r:embed="rId3"/>
          <a:stretch>
            <a:fillRect/>
          </a:stretch>
        </p:blipFill>
        <p:spPr>
          <a:xfrm>
            <a:off x="5982255" y="4578693"/>
            <a:ext cx="3054347" cy="1859004"/>
          </a:xfrm>
          <a:prstGeom prst="rect">
            <a:avLst/>
          </a:prstGeom>
        </p:spPr>
      </p:pic>
      <p:sp>
        <p:nvSpPr>
          <p:cNvPr id="11" name="矩形 10"/>
          <p:cNvSpPr/>
          <p:nvPr/>
        </p:nvSpPr>
        <p:spPr>
          <a:xfrm>
            <a:off x="-187077" y="900836"/>
            <a:ext cx="8064896" cy="52084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梯度提升树用于分类</a:t>
            </a: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107504" y="6437697"/>
            <a:ext cx="583264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https://blog.paperspace.com/gradient-boosting-for-classification/</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251520" y="1484784"/>
            <a:ext cx="6826646" cy="4173515"/>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STEP I</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用一个常量作为初始化模型</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STEP</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2: for m = 1 to M:</a:t>
            </a:r>
          </a:p>
          <a:p>
            <a:pPr marL="781050" marR="0" lvl="1" indent="-342900" algn="l" defTabSz="914400" rtl="0" eaLnBrk="1" fontAlgn="base" latinLnBrk="0" hangingPunct="1">
              <a:lnSpc>
                <a:spcPct val="130000"/>
              </a:lnSpc>
              <a:spcBef>
                <a:spcPts val="600"/>
              </a:spcBef>
              <a:spcAft>
                <a:spcPts val="600"/>
              </a:spcAft>
              <a:buClrTx/>
              <a:buSzTx/>
              <a:buFont typeface="Arial" panose="020B0604020202020204" pitchFamily="34" charset="0"/>
              <a:buChar char="•"/>
              <a:defRPr/>
            </a:pPr>
            <a:r>
              <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781050" marR="0" lvl="1" indent="-342900" algn="l" defTabSz="914400" rtl="0" eaLnBrk="1" fontAlgn="base" latinLnBrk="0" hangingPunct="1">
              <a:lnSpc>
                <a:spcPct val="130000"/>
              </a:lnSpc>
              <a:spcBef>
                <a:spcPts val="1800"/>
              </a:spcBef>
              <a:spcAft>
                <a:spcPts val="600"/>
              </a:spcAft>
              <a:buClrTx/>
              <a:buSzTx/>
              <a:buFont typeface="Arial" panose="020B0604020202020204" pitchFamily="34" charset="0"/>
              <a:buChar char="•"/>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利用       拟合回归树；                                    表示第</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个树的第 </a:t>
            </a:r>
            <a:r>
              <a:rPr kumimoji="0" lang="en-US" altLang="zh-CN" sz="2000" b="0" i="1"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j </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个叶节点。叶节点包含多个样本，可能是多值的，需要确定唯一的数值。</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81050" marR="0" lvl="1" indent="-342900" algn="l" defTabSz="914400" rtl="0" eaLnBrk="1" fontAlgn="base" latinLnBrk="0" hangingPunct="1">
              <a:lnSpc>
                <a:spcPct val="130000"/>
              </a:lnSpc>
              <a:spcBef>
                <a:spcPts val="600"/>
              </a:spcBef>
              <a:spcAft>
                <a:spcPts val="600"/>
              </a:spcAft>
              <a:buClrTx/>
              <a:buSzTx/>
              <a:buFont typeface="Arial" panose="020B0604020202020204" pitchFamily="34" charset="0"/>
              <a:buChar char="•"/>
              <a:defRPr/>
            </a:pP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对于树中的叶节点，我们要计算输出值</a:t>
            </a: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p:cNvPicPr>
            <a:picLocks noChangeAspect="1"/>
          </p:cNvPicPr>
          <p:nvPr/>
        </p:nvPicPr>
        <p:blipFill rotWithShape="1">
          <a:blip r:embed="rId4"/>
          <a:srcRect/>
          <a:stretch>
            <a:fillRect/>
          </a:stretch>
        </p:blipFill>
        <p:spPr>
          <a:xfrm>
            <a:off x="1115616" y="3100008"/>
            <a:ext cx="5279754" cy="693540"/>
          </a:xfrm>
          <a:prstGeom prst="rect">
            <a:avLst/>
          </a:prstGeom>
        </p:spPr>
      </p:pic>
      <p:pic>
        <p:nvPicPr>
          <p:cNvPr id="14" name="图片 13"/>
          <p:cNvPicPr>
            <a:picLocks noChangeAspect="1"/>
          </p:cNvPicPr>
          <p:nvPr/>
        </p:nvPicPr>
        <p:blipFill rotWithShape="1">
          <a:blip r:embed="rId5"/>
          <a:srcRect/>
          <a:stretch>
            <a:fillRect/>
          </a:stretch>
        </p:blipFill>
        <p:spPr>
          <a:xfrm>
            <a:off x="1691680" y="3819255"/>
            <a:ext cx="333068" cy="432048"/>
          </a:xfrm>
          <a:prstGeom prst="rect">
            <a:avLst/>
          </a:prstGeom>
        </p:spPr>
      </p:pic>
      <p:pic>
        <p:nvPicPr>
          <p:cNvPr id="8" name="图片 7"/>
          <p:cNvPicPr>
            <a:picLocks noChangeAspect="1"/>
          </p:cNvPicPr>
          <p:nvPr/>
        </p:nvPicPr>
        <p:blipFill rotWithShape="1">
          <a:blip r:embed="rId6"/>
          <a:srcRect/>
          <a:stretch>
            <a:fillRect/>
          </a:stretch>
        </p:blipFill>
        <p:spPr>
          <a:xfrm>
            <a:off x="3563888" y="3884127"/>
            <a:ext cx="2264247" cy="367176"/>
          </a:xfrm>
          <a:prstGeom prst="rect">
            <a:avLst/>
          </a:prstGeom>
        </p:spPr>
      </p:pic>
      <p:pic>
        <p:nvPicPr>
          <p:cNvPr id="10" name="图片 9"/>
          <p:cNvPicPr>
            <a:picLocks noChangeAspect="1"/>
          </p:cNvPicPr>
          <p:nvPr/>
        </p:nvPicPr>
        <p:blipFill rotWithShape="1">
          <a:blip r:embed="rId7"/>
          <a:srcRect l="39995" t="32161" r="53938" b="40049"/>
          <a:stretch>
            <a:fillRect/>
          </a:stretch>
        </p:blipFill>
        <p:spPr>
          <a:xfrm>
            <a:off x="5490221" y="5305493"/>
            <a:ext cx="467813" cy="309611"/>
          </a:xfrm>
          <a:prstGeom prst="rect">
            <a:avLst/>
          </a:prstGeom>
        </p:spPr>
      </p:pic>
      <p:pic>
        <p:nvPicPr>
          <p:cNvPr id="9" name="图片 8"/>
          <p:cNvPicPr>
            <a:picLocks noChangeAspect="1"/>
          </p:cNvPicPr>
          <p:nvPr/>
        </p:nvPicPr>
        <p:blipFill>
          <a:blip r:embed="rId8"/>
          <a:stretch>
            <a:fillRect/>
          </a:stretch>
        </p:blipFill>
        <p:spPr>
          <a:xfrm>
            <a:off x="5393035" y="1564956"/>
            <a:ext cx="1835055" cy="408467"/>
          </a:xfrm>
          <a:prstGeom prst="rect">
            <a:avLst/>
          </a:prstGeom>
        </p:spPr>
      </p:pic>
      <p:pic>
        <p:nvPicPr>
          <p:cNvPr id="18" name="图片 17"/>
          <p:cNvPicPr>
            <a:picLocks noChangeAspect="1"/>
          </p:cNvPicPr>
          <p:nvPr/>
        </p:nvPicPr>
        <p:blipFill>
          <a:blip r:embed="rId9"/>
          <a:stretch>
            <a:fillRect/>
          </a:stretch>
        </p:blipFill>
        <p:spPr>
          <a:xfrm>
            <a:off x="1115616" y="1931851"/>
            <a:ext cx="2843710" cy="651997"/>
          </a:xfrm>
          <a:prstGeom prst="rect">
            <a:avLst/>
          </a:prstGeom>
        </p:spPr>
      </p:pic>
      <p:sp>
        <p:nvSpPr>
          <p:cNvPr id="16" name="矩形 15"/>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6512" y="980728"/>
            <a:ext cx="8064896" cy="52084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梯度提升树用于分类</a:t>
            </a: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107504" y="6437697"/>
            <a:ext cx="583264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https://blog.paperspace.com/gradient-boosting-for-classification/</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rotWithShape="1">
          <a:blip r:embed="rId3"/>
          <a:srcRect l="6283" t="23550" r="10243" b="23959"/>
          <a:stretch>
            <a:fillRect/>
          </a:stretch>
        </p:blipFill>
        <p:spPr>
          <a:xfrm>
            <a:off x="800586" y="2508535"/>
            <a:ext cx="6339943" cy="576064"/>
          </a:xfrm>
          <a:prstGeom prst="rect">
            <a:avLst/>
          </a:prstGeom>
        </p:spPr>
      </p:pic>
      <p:sp>
        <p:nvSpPr>
          <p:cNvPr id="15" name="矩形 14"/>
          <p:cNvSpPr/>
          <p:nvPr/>
        </p:nvSpPr>
        <p:spPr>
          <a:xfrm>
            <a:off x="690117" y="1472474"/>
            <a:ext cx="7892107" cy="957250"/>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    计算与</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STEP 2.1 </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类似。区别是，</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 STEP 2.1</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针对所有样本；这个步骤只对属于叶节点的样本。</a:t>
            </a:r>
          </a:p>
        </p:txBody>
      </p:sp>
      <p:pic>
        <p:nvPicPr>
          <p:cNvPr id="16" name="图片 15"/>
          <p:cNvPicPr>
            <a:picLocks noChangeAspect="1"/>
          </p:cNvPicPr>
          <p:nvPr/>
        </p:nvPicPr>
        <p:blipFill rotWithShape="1">
          <a:blip r:embed="rId3"/>
          <a:srcRect l="39995" t="32161" r="53938" b="40049"/>
          <a:stretch>
            <a:fillRect/>
          </a:stretch>
        </p:blipFill>
        <p:spPr>
          <a:xfrm>
            <a:off x="800586" y="1638412"/>
            <a:ext cx="467813" cy="309611"/>
          </a:xfrm>
          <a:prstGeom prst="rect">
            <a:avLst/>
          </a:prstGeom>
        </p:spPr>
      </p:pic>
      <p:pic>
        <p:nvPicPr>
          <p:cNvPr id="4" name="图片 3"/>
          <p:cNvPicPr>
            <a:picLocks noChangeAspect="1"/>
          </p:cNvPicPr>
          <p:nvPr/>
        </p:nvPicPr>
        <p:blipFill>
          <a:blip r:embed="rId4"/>
          <a:stretch>
            <a:fillRect/>
          </a:stretch>
        </p:blipFill>
        <p:spPr>
          <a:xfrm>
            <a:off x="3829696" y="3317032"/>
            <a:ext cx="4752528" cy="597209"/>
          </a:xfrm>
          <a:prstGeom prst="rect">
            <a:avLst/>
          </a:prstGeom>
        </p:spPr>
      </p:pic>
      <p:sp>
        <p:nvSpPr>
          <p:cNvPr id="5" name="椭圆 4"/>
          <p:cNvSpPr/>
          <p:nvPr/>
        </p:nvSpPr>
        <p:spPr bwMode="auto">
          <a:xfrm>
            <a:off x="3354413" y="2429724"/>
            <a:ext cx="475283" cy="576064"/>
          </a:xfrm>
          <a:prstGeom prst="ellipse">
            <a:avLst/>
          </a:prstGeom>
          <a:noFill/>
          <a:ln w="6350" cap="flat" cmpd="sng" algn="ctr">
            <a:solidFill>
              <a:srgbClr val="C00000"/>
            </a:solidFill>
            <a:prstDash val="dash"/>
            <a:round/>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cxnSp>
        <p:nvCxnSpPr>
          <p:cNvPr id="8" name="直接箭头连接符 7"/>
          <p:cNvCxnSpPr/>
          <p:nvPr/>
        </p:nvCxnSpPr>
        <p:spPr bwMode="auto">
          <a:xfrm flipH="1">
            <a:off x="3210397" y="3005788"/>
            <a:ext cx="360040" cy="294835"/>
          </a:xfrm>
          <a:prstGeom prst="straightConnector1">
            <a:avLst/>
          </a:prstGeom>
          <a:noFill/>
          <a:ln w="6350" cap="flat" cmpd="sng" algn="ctr">
            <a:solidFill>
              <a:srgbClr val="C00000"/>
            </a:solidFill>
            <a:prstDash val="dash"/>
            <a:round/>
            <a:headEnd type="none" w="med" len="med"/>
            <a:tailEnd type="triangle" w="med" len="me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2">
            <a:schemeClr val="accent2"/>
          </a:lnRef>
          <a:fillRef idx="1">
            <a:schemeClr val="lt1"/>
          </a:fillRef>
          <a:effectRef idx="0">
            <a:schemeClr val="accent2"/>
          </a:effectRef>
          <a:fontRef idx="minor">
            <a:schemeClr val="dk1"/>
          </a:fontRef>
        </p:style>
      </p:cxnSp>
      <p:sp>
        <p:nvSpPr>
          <p:cNvPr id="10" name="文本框 9"/>
          <p:cNvSpPr txBox="1"/>
          <p:nvPr/>
        </p:nvSpPr>
        <p:spPr>
          <a:xfrm>
            <a:off x="1976517" y="3317938"/>
            <a:ext cx="1980029"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很难直接求解！</a:t>
            </a:r>
          </a:p>
        </p:txBody>
      </p:sp>
      <p:sp>
        <p:nvSpPr>
          <p:cNvPr id="17" name="矩形 16"/>
          <p:cNvSpPr/>
          <p:nvPr/>
        </p:nvSpPr>
        <p:spPr>
          <a:xfrm>
            <a:off x="783317" y="4220164"/>
            <a:ext cx="7892107" cy="495585"/>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可以利用泰勒公式近似求解</a:t>
            </a: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13" name="图片 12"/>
          <p:cNvPicPr>
            <a:picLocks noChangeAspect="1"/>
          </p:cNvPicPr>
          <p:nvPr/>
        </p:nvPicPr>
        <p:blipFill rotWithShape="1">
          <a:blip r:embed="rId5"/>
          <a:srcRect l="6844" t="18169" r="10469" b="8656"/>
          <a:stretch>
            <a:fillRect/>
          </a:stretch>
        </p:blipFill>
        <p:spPr>
          <a:xfrm>
            <a:off x="925574" y="4801549"/>
            <a:ext cx="5773706" cy="1023424"/>
          </a:xfrm>
          <a:prstGeom prst="rect">
            <a:avLst/>
          </a:prstGeom>
        </p:spPr>
      </p:pic>
      <p:sp>
        <p:nvSpPr>
          <p:cNvPr id="18" name="矩形 17"/>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
        <p:nvSpPr>
          <p:cNvPr id="2" name="文本框 1">
            <a:extLst>
              <a:ext uri="{FF2B5EF4-FFF2-40B4-BE49-F238E27FC236}">
                <a16:creationId xmlns:a16="http://schemas.microsoft.com/office/drawing/2014/main" id="{908D1316-6E2B-4FCC-ACF3-A07465E062B3}"/>
              </a:ext>
            </a:extLst>
          </p:cNvPr>
          <p:cNvSpPr txBox="1"/>
          <p:nvPr/>
        </p:nvSpPr>
        <p:spPr>
          <a:xfrm>
            <a:off x="5148064" y="3962008"/>
            <a:ext cx="3677995" cy="369332"/>
          </a:xfrm>
          <a:prstGeom prst="rect">
            <a:avLst/>
          </a:prstGeom>
          <a:noFill/>
        </p:spPr>
        <p:txBody>
          <a:bodyPr wrap="none" rtlCol="0">
            <a:spAutoFit/>
          </a:bodyPr>
          <a:lstStyle/>
          <a:p>
            <a:r>
              <a:rPr lang="en-US" altLang="zh-CN" dirty="0">
                <a:solidFill>
                  <a:srgbClr val="0070C0"/>
                </a:solidFill>
                <a:latin typeface="+mj-lt"/>
              </a:rPr>
              <a:t>-Observed*log(odds)+log(1+e</a:t>
            </a:r>
            <a:r>
              <a:rPr lang="en-US" altLang="zh-CN" baseline="30000" dirty="0">
                <a:solidFill>
                  <a:srgbClr val="0070C0"/>
                </a:solidFill>
                <a:latin typeface="+mj-lt"/>
              </a:rPr>
              <a:t>log(odds)</a:t>
            </a:r>
            <a:r>
              <a:rPr lang="en-US" altLang="zh-CN" dirty="0">
                <a:solidFill>
                  <a:srgbClr val="0070C0"/>
                </a:solidFill>
                <a:latin typeface="+mj-lt"/>
              </a:rPr>
              <a:t>)</a:t>
            </a:r>
            <a:endParaRPr lang="zh-CN" altLang="en-US" dirty="0">
              <a:solidFill>
                <a:srgbClr val="0070C0"/>
              </a:solidFill>
              <a:latin typeface="+mj-lt"/>
            </a:endParaRPr>
          </a:p>
        </p:txBody>
      </p:sp>
      <p:sp>
        <p:nvSpPr>
          <p:cNvPr id="3" name="弧形 2">
            <a:extLst>
              <a:ext uri="{FF2B5EF4-FFF2-40B4-BE49-F238E27FC236}">
                <a16:creationId xmlns:a16="http://schemas.microsoft.com/office/drawing/2014/main" id="{5F064119-863E-4C32-9808-4B351E499848}"/>
              </a:ext>
            </a:extLst>
          </p:cNvPr>
          <p:cNvSpPr/>
          <p:nvPr/>
        </p:nvSpPr>
        <p:spPr bwMode="auto">
          <a:xfrm rot="18300893" flipH="1">
            <a:off x="4713314" y="3692841"/>
            <a:ext cx="432048" cy="581385"/>
          </a:xfrm>
          <a:prstGeom prst="arc">
            <a:avLst>
              <a:gd name="adj1" fmla="val 16468431"/>
              <a:gd name="adj2" fmla="val 5314961"/>
            </a:avLst>
          </a:prstGeom>
          <a:ln>
            <a:headEnd type="triangle"/>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9249" y="1042279"/>
            <a:ext cx="8064896" cy="52084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梯度提升树用于分类</a:t>
            </a: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107504" y="6437697"/>
            <a:ext cx="583264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https://blog.paperspace.com/gradient-boosting-for-classification/</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rotWithShape="1">
          <a:blip r:embed="rId3"/>
          <a:srcRect/>
          <a:stretch>
            <a:fillRect/>
          </a:stretch>
        </p:blipFill>
        <p:spPr>
          <a:xfrm>
            <a:off x="819329" y="1685620"/>
            <a:ext cx="6856776" cy="640024"/>
          </a:xfrm>
          <a:prstGeom prst="rect">
            <a:avLst/>
          </a:prstGeom>
        </p:spPr>
      </p:pic>
      <p:grpSp>
        <p:nvGrpSpPr>
          <p:cNvPr id="28" name="组合 27"/>
          <p:cNvGrpSpPr/>
          <p:nvPr/>
        </p:nvGrpSpPr>
        <p:grpSpPr>
          <a:xfrm>
            <a:off x="784943" y="2424011"/>
            <a:ext cx="7706073" cy="1213874"/>
            <a:chOff x="865206" y="2871247"/>
            <a:chExt cx="7706073" cy="1213874"/>
          </a:xfrm>
        </p:grpSpPr>
        <p:pic>
          <p:nvPicPr>
            <p:cNvPr id="2" name="图片 1"/>
            <p:cNvPicPr>
              <a:picLocks noChangeAspect="1"/>
            </p:cNvPicPr>
            <p:nvPr/>
          </p:nvPicPr>
          <p:blipFill rotWithShape="1">
            <a:blip r:embed="rId4"/>
            <a:srcRect/>
            <a:stretch>
              <a:fillRect/>
            </a:stretch>
          </p:blipFill>
          <p:spPr>
            <a:xfrm>
              <a:off x="865206" y="3246614"/>
              <a:ext cx="4032448" cy="591426"/>
            </a:xfrm>
            <a:prstGeom prst="rect">
              <a:avLst/>
            </a:prstGeom>
          </p:spPr>
        </p:pic>
        <p:pic>
          <p:nvPicPr>
            <p:cNvPr id="3" name="图片 2"/>
            <p:cNvPicPr>
              <a:picLocks noChangeAspect="1"/>
            </p:cNvPicPr>
            <p:nvPr/>
          </p:nvPicPr>
          <p:blipFill rotWithShape="1">
            <a:blip r:embed="rId5"/>
            <a:srcRect/>
            <a:stretch>
              <a:fillRect/>
            </a:stretch>
          </p:blipFill>
          <p:spPr>
            <a:xfrm>
              <a:off x="5522796" y="3068960"/>
              <a:ext cx="3048483" cy="1016161"/>
            </a:xfrm>
            <a:prstGeom prst="rect">
              <a:avLst/>
            </a:prstGeom>
          </p:spPr>
        </p:pic>
        <p:sp>
          <p:nvSpPr>
            <p:cNvPr id="18" name="箭头: 下 17"/>
            <p:cNvSpPr/>
            <p:nvPr/>
          </p:nvSpPr>
          <p:spPr bwMode="auto">
            <a:xfrm>
              <a:off x="4012831" y="2871247"/>
              <a:ext cx="288032" cy="276999"/>
            </a:xfrm>
            <a:prstGeom prst="downArrow">
              <a:avLst/>
            </a:prstGeom>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9" name="箭头: 下 18"/>
            <p:cNvSpPr/>
            <p:nvPr/>
          </p:nvSpPr>
          <p:spPr bwMode="auto">
            <a:xfrm rot="16200000">
              <a:off x="5105676" y="3403828"/>
              <a:ext cx="288032" cy="276999"/>
            </a:xfrm>
            <a:prstGeom prst="downArrow">
              <a:avLst/>
            </a:prstGeom>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grpSp>
        <p:nvGrpSpPr>
          <p:cNvPr id="31" name="组合 30"/>
          <p:cNvGrpSpPr/>
          <p:nvPr/>
        </p:nvGrpSpPr>
        <p:grpSpPr>
          <a:xfrm>
            <a:off x="2079469" y="2424011"/>
            <a:ext cx="6411547" cy="1815894"/>
            <a:chOff x="2159732" y="2871247"/>
            <a:chExt cx="6411547" cy="1815894"/>
          </a:xfrm>
        </p:grpSpPr>
        <p:grpSp>
          <p:nvGrpSpPr>
            <p:cNvPr id="27" name="组合 26"/>
            <p:cNvGrpSpPr/>
            <p:nvPr/>
          </p:nvGrpSpPr>
          <p:grpSpPr>
            <a:xfrm>
              <a:off x="3914082" y="2871247"/>
              <a:ext cx="4657197" cy="1527746"/>
              <a:chOff x="3914082" y="2871247"/>
              <a:chExt cx="4657197" cy="1527746"/>
            </a:xfrm>
          </p:grpSpPr>
          <p:sp>
            <p:nvSpPr>
              <p:cNvPr id="20" name="椭圆 19"/>
              <p:cNvSpPr/>
              <p:nvPr/>
            </p:nvSpPr>
            <p:spPr bwMode="auto">
              <a:xfrm>
                <a:off x="6013334" y="2871247"/>
                <a:ext cx="2557945" cy="640024"/>
              </a:xfrm>
              <a:prstGeom prst="ellipse">
                <a:avLst/>
              </a:prstGeom>
              <a:noFill/>
              <a:ln w="9525"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cxnSp>
            <p:nvCxnSpPr>
              <p:cNvPr id="22" name="直接箭头连接符 21"/>
              <p:cNvCxnSpPr/>
              <p:nvPr/>
            </p:nvCxnSpPr>
            <p:spPr bwMode="auto">
              <a:xfrm flipH="1">
                <a:off x="3914082" y="3284984"/>
                <a:ext cx="2099252" cy="1114009"/>
              </a:xfrm>
              <a:prstGeom prst="straightConnector1">
                <a:avLst/>
              </a:prstGeom>
              <a:noFill/>
              <a:ln w="9525" cap="flat" cmpd="sng" algn="ctr">
                <a:solidFill>
                  <a:srgbClr val="FF0000"/>
                </a:solidFill>
                <a:prstDash val="dash"/>
                <a:round/>
                <a:headEnd type="none" w="med" len="med"/>
                <a:tailEnd type="triangle" w="med" len="me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2">
                <a:schemeClr val="accent6"/>
              </a:lnRef>
              <a:fillRef idx="1">
                <a:schemeClr val="lt1"/>
              </a:fillRef>
              <a:effectRef idx="0">
                <a:schemeClr val="accent6"/>
              </a:effectRef>
              <a:fontRef idx="minor">
                <a:schemeClr val="dk1"/>
              </a:fontRef>
            </p:style>
          </p:cxnSp>
        </p:grpSp>
        <p:pic>
          <p:nvPicPr>
            <p:cNvPr id="29" name="图片 28"/>
            <p:cNvPicPr>
              <a:picLocks noChangeAspect="1"/>
            </p:cNvPicPr>
            <p:nvPr/>
          </p:nvPicPr>
          <p:blipFill rotWithShape="1">
            <a:blip r:embed="rId6"/>
            <a:srcRect l="60840" t="18173" r="20260" b="62938"/>
            <a:stretch>
              <a:fillRect/>
            </a:stretch>
          </p:blipFill>
          <p:spPr>
            <a:xfrm>
              <a:off x="2159732" y="4311774"/>
              <a:ext cx="1728192" cy="375367"/>
            </a:xfrm>
            <a:prstGeom prst="rect">
              <a:avLst/>
            </a:prstGeom>
          </p:spPr>
        </p:pic>
      </p:grpSp>
      <p:grpSp>
        <p:nvGrpSpPr>
          <p:cNvPr id="39" name="组合 38"/>
          <p:cNvGrpSpPr/>
          <p:nvPr/>
        </p:nvGrpSpPr>
        <p:grpSpPr>
          <a:xfrm>
            <a:off x="4076584" y="3025227"/>
            <a:ext cx="4680521" cy="1808845"/>
            <a:chOff x="4061395" y="3553876"/>
            <a:chExt cx="4680521" cy="1808845"/>
          </a:xfrm>
        </p:grpSpPr>
        <p:sp>
          <p:nvSpPr>
            <p:cNvPr id="32" name="椭圆 31"/>
            <p:cNvSpPr/>
            <p:nvPr/>
          </p:nvSpPr>
          <p:spPr bwMode="auto">
            <a:xfrm>
              <a:off x="5956294" y="3553876"/>
              <a:ext cx="2557945" cy="581037"/>
            </a:xfrm>
            <a:prstGeom prst="ellipse">
              <a:avLst/>
            </a:prstGeom>
            <a:noFill/>
            <a:ln w="9525"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cxnSp>
          <p:nvCxnSpPr>
            <p:cNvPr id="33" name="直接箭头连接符 32"/>
            <p:cNvCxnSpPr/>
            <p:nvPr/>
          </p:nvCxnSpPr>
          <p:spPr bwMode="auto">
            <a:xfrm flipH="1">
              <a:off x="5652120" y="4054064"/>
              <a:ext cx="603980" cy="527064"/>
            </a:xfrm>
            <a:prstGeom prst="straightConnector1">
              <a:avLst/>
            </a:prstGeom>
            <a:noFill/>
            <a:ln w="9525" cap="flat" cmpd="sng" algn="ctr">
              <a:solidFill>
                <a:srgbClr val="FF0000"/>
              </a:solidFill>
              <a:prstDash val="dash"/>
              <a:round/>
              <a:headEnd type="none" w="med" len="med"/>
              <a:tailEnd type="triangle" w="med" len="me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2">
              <a:schemeClr val="accent6"/>
            </a:lnRef>
            <a:fillRef idx="1">
              <a:schemeClr val="lt1"/>
            </a:fillRef>
            <a:effectRef idx="0">
              <a:schemeClr val="accent6"/>
            </a:effectRef>
            <a:fontRef idx="minor">
              <a:schemeClr val="dk1"/>
            </a:fontRef>
          </p:style>
        </p:cxnSp>
        <p:pic>
          <p:nvPicPr>
            <p:cNvPr id="37" name="图片 36"/>
            <p:cNvPicPr>
              <a:picLocks noChangeAspect="1"/>
            </p:cNvPicPr>
            <p:nvPr/>
          </p:nvPicPr>
          <p:blipFill rotWithShape="1">
            <a:blip r:embed="rId7"/>
            <a:srcRect l="6397" t="21702" r="13631" b="19070"/>
            <a:stretch>
              <a:fillRect/>
            </a:stretch>
          </p:blipFill>
          <p:spPr>
            <a:xfrm>
              <a:off x="4061395" y="4597225"/>
              <a:ext cx="4680521" cy="765496"/>
            </a:xfrm>
            <a:prstGeom prst="rect">
              <a:avLst/>
            </a:prstGeom>
          </p:spPr>
        </p:pic>
      </p:grpSp>
      <p:grpSp>
        <p:nvGrpSpPr>
          <p:cNvPr id="43" name="组合 42"/>
          <p:cNvGrpSpPr/>
          <p:nvPr/>
        </p:nvGrpSpPr>
        <p:grpSpPr>
          <a:xfrm>
            <a:off x="554445" y="4993297"/>
            <a:ext cx="8417804" cy="872420"/>
            <a:chOff x="634708" y="5440533"/>
            <a:chExt cx="8417804" cy="872420"/>
          </a:xfrm>
        </p:grpSpPr>
        <p:pic>
          <p:nvPicPr>
            <p:cNvPr id="40" name="图片 39"/>
            <p:cNvPicPr>
              <a:picLocks noChangeAspect="1"/>
            </p:cNvPicPr>
            <p:nvPr/>
          </p:nvPicPr>
          <p:blipFill rotWithShape="1">
            <a:blip r:embed="rId8"/>
            <a:srcRect l="36618" t="14920" r="41541" b="11085"/>
            <a:stretch>
              <a:fillRect/>
            </a:stretch>
          </p:blipFill>
          <p:spPr>
            <a:xfrm>
              <a:off x="634708" y="5440533"/>
              <a:ext cx="1997115" cy="872420"/>
            </a:xfrm>
            <a:prstGeom prst="rect">
              <a:avLst/>
            </a:prstGeom>
          </p:spPr>
        </p:pic>
        <p:sp>
          <p:nvSpPr>
            <p:cNvPr id="41" name="箭头: 下 40"/>
            <p:cNvSpPr/>
            <p:nvPr/>
          </p:nvSpPr>
          <p:spPr bwMode="auto">
            <a:xfrm rot="16200000">
              <a:off x="2879812" y="5755329"/>
              <a:ext cx="288032" cy="276999"/>
            </a:xfrm>
            <a:prstGeom prst="downArrow">
              <a:avLst/>
            </a:prstGeom>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pic>
          <p:nvPicPr>
            <p:cNvPr id="42" name="图片 41"/>
            <p:cNvPicPr>
              <a:picLocks noChangeAspect="1"/>
            </p:cNvPicPr>
            <p:nvPr/>
          </p:nvPicPr>
          <p:blipFill rotWithShape="1">
            <a:blip r:embed="rId9"/>
            <a:srcRect l="12988" t="16044" r="15176" b="10655"/>
            <a:stretch>
              <a:fillRect/>
            </a:stretch>
          </p:blipFill>
          <p:spPr>
            <a:xfrm>
              <a:off x="3275856" y="5520301"/>
              <a:ext cx="5776656" cy="712884"/>
            </a:xfrm>
            <a:prstGeom prst="rect">
              <a:avLst/>
            </a:prstGeom>
          </p:spPr>
        </p:pic>
      </p:grpSp>
      <p:sp>
        <p:nvSpPr>
          <p:cNvPr id="25" name="矩形 24"/>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302" y="1028518"/>
            <a:ext cx="8064896" cy="52084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梯度提升树用于分类</a:t>
            </a: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107504" y="6437697"/>
            <a:ext cx="583264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https://blog.paperspace.com/gradient-boosting-for-classification/</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26" name="Picture 2" descr="https://blog.paperspace.com/content/images/2019/11/image-43.png"/>
          <p:cNvPicPr>
            <a:picLocks noChangeAspect="1" noChangeArrowheads="1"/>
          </p:cNvPicPr>
          <p:nvPr/>
        </p:nvPicPr>
        <p:blipFill rotWithShape="1">
          <a:blip r:embed="rId3">
            <a:extLst>
              <a:ext uri="{28A0092B-C50C-407E-A947-70E740481C1C}">
                <a14:useLocalDpi xmlns:a14="http://schemas.microsoft.com/office/drawing/2010/main" val="0"/>
              </a:ext>
            </a:extLst>
          </a:blip>
          <a:srcRect l="17325" t="10224" r="21251" b="14535"/>
          <a:stretch>
            <a:fillRect/>
          </a:stretch>
        </p:blipFill>
        <p:spPr bwMode="auto">
          <a:xfrm>
            <a:off x="1763688" y="1705832"/>
            <a:ext cx="5616624" cy="100811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95536" y="2882431"/>
            <a:ext cx="4692310" cy="449418"/>
          </a:xfrm>
          <a:prstGeom prst="rect">
            <a:avLst/>
          </a:prstGeom>
        </p:spPr>
        <p:txBody>
          <a:bodyPr wrap="non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STEP 3: </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输出由</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zh-CN" altLang="en-US"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棵树组成的模型</a:t>
            </a:r>
            <a:endPar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rotWithShape="1">
          <a:blip r:embed="rId4"/>
          <a:srcRect l="43310" t="27705" r="46453" b="22225"/>
          <a:stretch>
            <a:fillRect/>
          </a:stretch>
        </p:blipFill>
        <p:spPr>
          <a:xfrm>
            <a:off x="5004048" y="2894452"/>
            <a:ext cx="936104" cy="458498"/>
          </a:xfrm>
          <a:prstGeom prst="rect">
            <a:avLst/>
          </a:prstGeom>
        </p:spPr>
      </p:pic>
      <p:sp>
        <p:nvSpPr>
          <p:cNvPr id="10" name="矩形 9"/>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520" y="993228"/>
            <a:ext cx="8064896" cy="52084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梯度提升树用于分类</a:t>
            </a: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（以泰坦尼克号幸存者预测为例）</a:t>
            </a: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107504" y="6437697"/>
            <a:ext cx="583264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https://blog.paperspace.com/gradient-boosting-for-classification/</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539552" y="1700808"/>
            <a:ext cx="4824536" cy="2028829"/>
          </a:xfrm>
          <a:prstGeom prst="rect">
            <a:avLst/>
          </a:prstGeom>
        </p:spPr>
      </p:pic>
      <p:pic>
        <p:nvPicPr>
          <p:cNvPr id="5" name="图片 4"/>
          <p:cNvPicPr>
            <a:picLocks noChangeAspect="1"/>
          </p:cNvPicPr>
          <p:nvPr/>
        </p:nvPicPr>
        <p:blipFill>
          <a:blip r:embed="rId4"/>
          <a:stretch>
            <a:fillRect/>
          </a:stretch>
        </p:blipFill>
        <p:spPr>
          <a:xfrm>
            <a:off x="5616997" y="1743114"/>
            <a:ext cx="2592288" cy="1944216"/>
          </a:xfrm>
          <a:prstGeom prst="rect">
            <a:avLst/>
          </a:prstGeom>
        </p:spPr>
      </p:pic>
      <p:sp>
        <p:nvSpPr>
          <p:cNvPr id="13" name="矩形 12"/>
          <p:cNvSpPr/>
          <p:nvPr/>
        </p:nvSpPr>
        <p:spPr>
          <a:xfrm>
            <a:off x="280975" y="3891136"/>
            <a:ext cx="7490594" cy="44941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ü"/>
              <a:defRPr/>
            </a:pP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选择初始分类器：</a:t>
            </a:r>
          </a:p>
        </p:txBody>
      </p:sp>
      <p:pic>
        <p:nvPicPr>
          <p:cNvPr id="8" name="图片 7"/>
          <p:cNvPicPr>
            <a:picLocks noChangeAspect="1"/>
          </p:cNvPicPr>
          <p:nvPr/>
        </p:nvPicPr>
        <p:blipFill rotWithShape="1">
          <a:blip r:embed="rId5"/>
          <a:srcRect l="25176" r="28668"/>
          <a:stretch>
            <a:fillRect/>
          </a:stretch>
        </p:blipFill>
        <p:spPr>
          <a:xfrm>
            <a:off x="3312741" y="3914953"/>
            <a:ext cx="1584176" cy="425601"/>
          </a:xfrm>
          <a:prstGeom prst="rect">
            <a:avLst/>
          </a:prstGeom>
        </p:spPr>
      </p:pic>
      <p:pic>
        <p:nvPicPr>
          <p:cNvPr id="19" name="图片 18"/>
          <p:cNvPicPr>
            <a:picLocks noChangeAspect="1"/>
          </p:cNvPicPr>
          <p:nvPr/>
        </p:nvPicPr>
        <p:blipFill>
          <a:blip r:embed="rId6"/>
          <a:stretch>
            <a:fillRect/>
          </a:stretch>
        </p:blipFill>
        <p:spPr>
          <a:xfrm>
            <a:off x="792461" y="4411047"/>
            <a:ext cx="2401086" cy="1452632"/>
          </a:xfrm>
          <a:prstGeom prst="rect">
            <a:avLst/>
          </a:prstGeom>
        </p:spPr>
      </p:pic>
      <p:pic>
        <p:nvPicPr>
          <p:cNvPr id="20" name="图片 19"/>
          <p:cNvPicPr>
            <a:picLocks noChangeAspect="1"/>
          </p:cNvPicPr>
          <p:nvPr/>
        </p:nvPicPr>
        <p:blipFill>
          <a:blip r:embed="rId7"/>
          <a:stretch>
            <a:fillRect/>
          </a:stretch>
        </p:blipFill>
        <p:spPr>
          <a:xfrm>
            <a:off x="3455876" y="4438855"/>
            <a:ext cx="3816424" cy="1425917"/>
          </a:xfrm>
          <a:prstGeom prst="rect">
            <a:avLst/>
          </a:prstGeom>
        </p:spPr>
      </p:pic>
      <p:sp>
        <p:nvSpPr>
          <p:cNvPr id="15" name="矩形 14"/>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
        <p:nvSpPr>
          <p:cNvPr id="2" name="文本框 1">
            <a:extLst>
              <a:ext uri="{FF2B5EF4-FFF2-40B4-BE49-F238E27FC236}">
                <a16:creationId xmlns:a16="http://schemas.microsoft.com/office/drawing/2014/main" id="{F57852EB-2551-4EB3-B9B1-A249A50136C8}"/>
              </a:ext>
            </a:extLst>
          </p:cNvPr>
          <p:cNvSpPr txBox="1"/>
          <p:nvPr/>
        </p:nvSpPr>
        <p:spPr>
          <a:xfrm>
            <a:off x="5364088" y="4006469"/>
            <a:ext cx="1141659" cy="369332"/>
          </a:xfrm>
          <a:prstGeom prst="rect">
            <a:avLst/>
          </a:prstGeom>
          <a:noFill/>
        </p:spPr>
        <p:txBody>
          <a:bodyPr wrap="none" rtlCol="0">
            <a:spAutoFit/>
          </a:bodyPr>
          <a:lstStyle/>
          <a:p>
            <a:r>
              <a:rPr lang="en-US" altLang="zh-CN" dirty="0">
                <a:solidFill>
                  <a:srgbClr val="0070C0"/>
                </a:solidFill>
                <a:latin typeface="+mj-lt"/>
              </a:rPr>
              <a:t>F</a:t>
            </a:r>
            <a:r>
              <a:rPr lang="en-US" altLang="zh-CN" baseline="-25000" dirty="0">
                <a:solidFill>
                  <a:srgbClr val="0070C0"/>
                </a:solidFill>
                <a:latin typeface="+mj-lt"/>
              </a:rPr>
              <a:t>0</a:t>
            </a:r>
            <a:r>
              <a:rPr lang="en-US" altLang="zh-CN" dirty="0">
                <a:solidFill>
                  <a:srgbClr val="0070C0"/>
                </a:solidFill>
                <a:latin typeface="+mj-lt"/>
              </a:rPr>
              <a:t>=ln(4/2)</a:t>
            </a:r>
            <a:endParaRPr lang="zh-CN" altLang="en-US" dirty="0">
              <a:solidFill>
                <a:srgbClr val="0070C0"/>
              </a:solidFill>
              <a:latin typeface="+mj-lt"/>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083056"/>
            <a:ext cx="8064896" cy="52084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梯度提升树用于分类</a:t>
            </a: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（以泰坦尼克号幸存者预测为例）</a:t>
            </a: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107504" y="6437697"/>
            <a:ext cx="583264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https://blog.paperspace.com/gradient-boosting-for-classification/</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19329" y="1844824"/>
            <a:ext cx="3533775" cy="2486025"/>
          </a:xfrm>
          <a:prstGeom prst="rect">
            <a:avLst/>
          </a:prstGeom>
        </p:spPr>
      </p:pic>
      <p:sp>
        <p:nvSpPr>
          <p:cNvPr id="4" name="矩形 3"/>
          <p:cNvSpPr/>
          <p:nvPr/>
        </p:nvSpPr>
        <p:spPr>
          <a:xfrm>
            <a:off x="4542762" y="1893844"/>
            <a:ext cx="3888432" cy="1159485"/>
          </a:xfrm>
          <a:prstGeom prst="rect">
            <a:avLst/>
          </a:prstGeom>
        </p:spPr>
        <p:txBody>
          <a:bodyPr wrap="square">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0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叶节点可能是多值的，造成不一致。不能直接把之前得到的单叶和这棵树相加。</a:t>
            </a:r>
          </a:p>
        </p:txBody>
      </p:sp>
      <p:pic>
        <p:nvPicPr>
          <p:cNvPr id="9" name="图片 8"/>
          <p:cNvPicPr>
            <a:picLocks noChangeAspect="1"/>
          </p:cNvPicPr>
          <p:nvPr/>
        </p:nvPicPr>
        <p:blipFill rotWithShape="1">
          <a:blip r:embed="rId4"/>
          <a:srcRect/>
          <a:stretch>
            <a:fillRect/>
          </a:stretch>
        </p:blipFill>
        <p:spPr>
          <a:xfrm>
            <a:off x="676194" y="4646007"/>
            <a:ext cx="1484230" cy="401497"/>
          </a:xfrm>
          <a:prstGeom prst="rect">
            <a:avLst/>
          </a:prstGeom>
        </p:spPr>
      </p:pic>
      <p:cxnSp>
        <p:nvCxnSpPr>
          <p:cNvPr id="14" name="直接箭头连接符 13"/>
          <p:cNvCxnSpPr/>
          <p:nvPr/>
        </p:nvCxnSpPr>
        <p:spPr bwMode="auto">
          <a:xfrm flipV="1">
            <a:off x="1072238" y="3483829"/>
            <a:ext cx="0" cy="1093470"/>
          </a:xfrm>
          <a:prstGeom prst="straightConnector1">
            <a:avLst/>
          </a:prstGeom>
          <a:solidFill>
            <a:srgbClr val="FFFFFF"/>
          </a:solidFill>
          <a:ln w="9525" cap="flat" cmpd="sng" algn="ctr">
            <a:solidFill>
              <a:srgbClr val="C00000"/>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5" name="图片 14"/>
          <p:cNvPicPr>
            <a:picLocks noChangeAspect="1"/>
          </p:cNvPicPr>
          <p:nvPr/>
        </p:nvPicPr>
        <p:blipFill rotWithShape="1">
          <a:blip r:embed="rId5"/>
          <a:srcRect/>
          <a:stretch>
            <a:fillRect/>
          </a:stretch>
        </p:blipFill>
        <p:spPr>
          <a:xfrm>
            <a:off x="684790" y="5169216"/>
            <a:ext cx="2592288" cy="491386"/>
          </a:xfrm>
          <a:prstGeom prst="rect">
            <a:avLst/>
          </a:prstGeom>
        </p:spPr>
      </p:pic>
      <p:cxnSp>
        <p:nvCxnSpPr>
          <p:cNvPr id="18" name="直接箭头连接符 17"/>
          <p:cNvCxnSpPr/>
          <p:nvPr/>
        </p:nvCxnSpPr>
        <p:spPr bwMode="auto">
          <a:xfrm flipV="1">
            <a:off x="2368382" y="4275917"/>
            <a:ext cx="0" cy="831888"/>
          </a:xfrm>
          <a:prstGeom prst="straightConnector1">
            <a:avLst/>
          </a:prstGeom>
          <a:solidFill>
            <a:srgbClr val="FFFFFF"/>
          </a:solidFill>
          <a:ln w="9525" cap="flat" cmpd="sng" algn="ctr">
            <a:solidFill>
              <a:srgbClr val="C00000"/>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3" name="图片 22"/>
          <p:cNvPicPr>
            <a:picLocks noChangeAspect="1"/>
          </p:cNvPicPr>
          <p:nvPr/>
        </p:nvPicPr>
        <p:blipFill rotWithShape="1">
          <a:blip r:embed="rId6"/>
          <a:srcRect l="10625" t="14462" r="9838" b="14382"/>
          <a:stretch>
            <a:fillRect/>
          </a:stretch>
        </p:blipFill>
        <p:spPr>
          <a:xfrm>
            <a:off x="3376494" y="5149940"/>
            <a:ext cx="4116031" cy="470806"/>
          </a:xfrm>
          <a:prstGeom prst="rect">
            <a:avLst/>
          </a:prstGeom>
        </p:spPr>
      </p:pic>
      <p:pic>
        <p:nvPicPr>
          <p:cNvPr id="28" name="图片 27"/>
          <p:cNvPicPr>
            <a:picLocks noChangeAspect="1"/>
          </p:cNvPicPr>
          <p:nvPr/>
        </p:nvPicPr>
        <p:blipFill>
          <a:blip r:embed="rId7"/>
          <a:stretch>
            <a:fillRect/>
          </a:stretch>
        </p:blipFill>
        <p:spPr>
          <a:xfrm>
            <a:off x="4638814" y="3222418"/>
            <a:ext cx="4130053" cy="1073814"/>
          </a:xfrm>
          <a:prstGeom prst="rect">
            <a:avLst/>
          </a:prstGeom>
        </p:spPr>
      </p:pic>
      <p:cxnSp>
        <p:nvCxnSpPr>
          <p:cNvPr id="31" name="直接箭头连接符 30"/>
          <p:cNvCxnSpPr/>
          <p:nvPr/>
        </p:nvCxnSpPr>
        <p:spPr bwMode="auto">
          <a:xfrm flipV="1">
            <a:off x="3592518" y="4275917"/>
            <a:ext cx="0" cy="831888"/>
          </a:xfrm>
          <a:prstGeom prst="straightConnector1">
            <a:avLst/>
          </a:prstGeom>
          <a:solidFill>
            <a:srgbClr val="FFFFFF"/>
          </a:solidFill>
          <a:ln w="9525" cap="flat" cmpd="sng" algn="ctr">
            <a:solidFill>
              <a:srgbClr val="C00000"/>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矩形 16"/>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5.1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分类的定义与基本问题</a:t>
            </a:r>
          </a:p>
        </p:txBody>
      </p:sp>
      <p:sp>
        <p:nvSpPr>
          <p:cNvPr id="15" name="内容占位符 2"/>
          <p:cNvSpPr txBox="1"/>
          <p:nvPr/>
        </p:nvSpPr>
        <p:spPr>
          <a:xfrm>
            <a:off x="251460" y="899795"/>
            <a:ext cx="8713470" cy="5181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lnSpc>
                <a:spcPct val="150000"/>
              </a:lnSpc>
              <a:spcBef>
                <a:spcPts val="600"/>
              </a:spcBef>
              <a:buFont typeface="Wingdings" panose="05000000000000000000" pitchFamily="2" charset="2"/>
              <a:buChar char="n"/>
            </a:pPr>
            <a:r>
              <a:rPr lang="zh-CN" altLang="en-US"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主要挑战：</a:t>
            </a:r>
          </a:p>
          <a:p>
            <a:pPr>
              <a:lnSpc>
                <a:spcPct val="150000"/>
              </a:lnSpc>
              <a:spcBef>
                <a:spcPts val="600"/>
              </a:spcBef>
              <a:buFont typeface="Wingdings" panose="05000000000000000000" charset="0"/>
              <a:buChar char="Ø"/>
            </a:pPr>
            <a:r>
              <a:rPr lang="zh-CN" altLang="en-US" sz="2800"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Verdana" panose="020B0604030504040204" pitchFamily="34" charset="0"/>
              </a:rPr>
              <a:t>标注瓶颈</a:t>
            </a:r>
            <a:endParaRPr lang="zh-CN" altLang="en-US" sz="28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a:lnSpc>
                <a:spcPct val="150000"/>
              </a:lnSpc>
              <a:spcBef>
                <a:spcPts val="600"/>
              </a:spcBef>
              <a:buFont typeface="Wingdings" panose="05000000000000000000" charset="0"/>
              <a:buChar char="Ø"/>
            </a:pPr>
            <a:r>
              <a:rPr lang="zh-CN" altLang="en-US" sz="2800"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特征选择（短文本、语义鸿沟</a:t>
            </a:r>
            <a:r>
              <a:rPr lang="en-US" altLang="zh-CN" sz="2800"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a:t>
            </a:r>
            <a:r>
              <a:rPr lang="zh-CN" altLang="en-US" sz="2800"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a:t>
            </a:r>
          </a:p>
          <a:p>
            <a:pPr>
              <a:lnSpc>
                <a:spcPct val="150000"/>
              </a:lnSpc>
              <a:spcBef>
                <a:spcPts val="600"/>
              </a:spcBef>
              <a:buFont typeface="Wingdings" panose="05000000000000000000" charset="0"/>
              <a:buChar char="Ø"/>
            </a:pPr>
            <a:r>
              <a:rPr lang="zh-CN" altLang="en-US" sz="2800"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非平衡</a:t>
            </a:r>
          </a:p>
          <a:p>
            <a:pPr>
              <a:lnSpc>
                <a:spcPct val="150000"/>
              </a:lnSpc>
              <a:spcBef>
                <a:spcPts val="600"/>
              </a:spcBef>
              <a:buFont typeface="Wingdings" panose="05000000000000000000" charset="0"/>
              <a:buChar char="Ø"/>
            </a:pPr>
            <a:r>
              <a:rPr lang="zh-CN" altLang="en-US" sz="2800"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多标签分类</a:t>
            </a:r>
          </a:p>
          <a:p>
            <a:pPr>
              <a:lnSpc>
                <a:spcPct val="150000"/>
              </a:lnSpc>
              <a:spcBef>
                <a:spcPts val="600"/>
              </a:spcBef>
              <a:buFont typeface="Wingdings" panose="05000000000000000000" charset="0"/>
              <a:buChar char="Ø"/>
            </a:pPr>
            <a:r>
              <a:rPr lang="zh-CN" altLang="en-US" sz="2800"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多类分类</a:t>
            </a:r>
          </a:p>
          <a:p>
            <a:pPr>
              <a:lnSpc>
                <a:spcPct val="150000"/>
              </a:lnSpc>
              <a:spcBef>
                <a:spcPts val="600"/>
              </a:spcBef>
              <a:buFont typeface="Wingdings" panose="05000000000000000000" charset="0"/>
              <a:buChar char="Ø"/>
            </a:pPr>
            <a:r>
              <a:rPr lang="zh-CN" altLang="en-US" sz="2800"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多层分类</a:t>
            </a:r>
            <a:endParaRPr lang="zh-CN" altLang="en-US" sz="28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marL="0" indent="0">
              <a:lnSpc>
                <a:spcPct val="150000"/>
              </a:lnSpc>
              <a:spcBef>
                <a:spcPts val="600"/>
              </a:spcBef>
              <a:buFont typeface="Wingdings" panose="05000000000000000000" charset="0"/>
              <a:buNone/>
            </a:pPr>
            <a:endParaRPr lang="zh-CN" altLang="en-US" sz="28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marL="0" indent="0">
              <a:lnSpc>
                <a:spcPct val="150000"/>
              </a:lnSpc>
              <a:spcBef>
                <a:spcPts val="600"/>
              </a:spcBef>
              <a:buFont typeface="Wingdings" panose="05000000000000000000" pitchFamily="2" charset="2"/>
              <a:buNone/>
            </a:pPr>
            <a:endParaRPr lang="zh-CN" altLang="en-US"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marL="0" indent="0" eaLnBrk="1" hangingPunct="1">
              <a:lnSpc>
                <a:spcPct val="130000"/>
              </a:lnSpc>
              <a:spcBef>
                <a:spcPts val="400"/>
              </a:spcBef>
              <a:buFont typeface="Wingdings" panose="05000000000000000000" pitchFamily="2" charset="2"/>
              <a:buNone/>
            </a:pPr>
            <a:endParaRPr lang="en-US" altLang="zh-CN"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1520" y="1124744"/>
            <a:ext cx="8064896" cy="52084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梯度提升树用于分类</a:t>
            </a: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（以泰坦尼克号幸存者预测为例）</a:t>
            </a: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107504" y="6437697"/>
            <a:ext cx="5832648"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https://blog.paperspace.com/gradient-boosting-for-classification/</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80411" y="2025413"/>
            <a:ext cx="3629025" cy="2962275"/>
          </a:xfrm>
          <a:prstGeom prst="rect">
            <a:avLst/>
          </a:prstGeom>
        </p:spPr>
      </p:pic>
      <p:pic>
        <p:nvPicPr>
          <p:cNvPr id="5" name="图片 4"/>
          <p:cNvPicPr>
            <a:picLocks noChangeAspect="1"/>
          </p:cNvPicPr>
          <p:nvPr/>
        </p:nvPicPr>
        <p:blipFill rotWithShape="1">
          <a:blip r:embed="rId4"/>
          <a:srcRect l="23625" t="31864" r="28338" b="23761"/>
          <a:stretch>
            <a:fillRect/>
          </a:stretch>
        </p:blipFill>
        <p:spPr>
          <a:xfrm>
            <a:off x="4561790" y="1967454"/>
            <a:ext cx="3496740" cy="319307"/>
          </a:xfrm>
          <a:prstGeom prst="rect">
            <a:avLst/>
          </a:prstGeom>
        </p:spPr>
      </p:pic>
      <p:pic>
        <p:nvPicPr>
          <p:cNvPr id="6" name="图片 5"/>
          <p:cNvPicPr>
            <a:picLocks noChangeAspect="1"/>
          </p:cNvPicPr>
          <p:nvPr/>
        </p:nvPicPr>
        <p:blipFill rotWithShape="1">
          <a:blip r:embed="rId5"/>
          <a:srcRect r="21506"/>
          <a:stretch>
            <a:fillRect/>
          </a:stretch>
        </p:blipFill>
        <p:spPr>
          <a:xfrm>
            <a:off x="4604056" y="3166791"/>
            <a:ext cx="3477788" cy="1656184"/>
          </a:xfrm>
          <a:prstGeom prst="rect">
            <a:avLst/>
          </a:prstGeom>
        </p:spPr>
      </p:pic>
      <p:sp>
        <p:nvSpPr>
          <p:cNvPr id="10" name="矩形: 圆角 9"/>
          <p:cNvSpPr/>
          <p:nvPr/>
        </p:nvSpPr>
        <p:spPr bwMode="auto">
          <a:xfrm>
            <a:off x="4513096" y="4534943"/>
            <a:ext cx="3672408" cy="360040"/>
          </a:xfrm>
          <a:prstGeom prst="round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3" name="矩形 12"/>
          <p:cNvSpPr/>
          <p:nvPr/>
        </p:nvSpPr>
        <p:spPr>
          <a:xfrm>
            <a:off x="4604056" y="2347830"/>
            <a:ext cx="3263957" cy="5847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经验表明，小的学习率可以用测试集取得更好预测，通常较小</a:t>
            </a:r>
            <a:r>
              <a:rPr kumimoji="0" lang="en-US" altLang="zh-CN" sz="16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0.1</a:t>
            </a:r>
            <a:endParaRPr kumimoji="0" lang="zh-CN" altLang="en-US" sz="16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p:cNvSpPr/>
          <p:nvPr/>
        </p:nvSpPr>
        <p:spPr>
          <a:xfrm>
            <a:off x="5441505" y="4987688"/>
            <a:ext cx="2117887" cy="3385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新的概率值是什么？</a:t>
            </a:r>
            <a:endParaRPr kumimoji="0" lang="zh-CN" altLang="en-US" sz="18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
        <p:nvSpPr>
          <p:cNvPr id="14" name="文本框 13">
            <a:extLst>
              <a:ext uri="{FF2B5EF4-FFF2-40B4-BE49-F238E27FC236}">
                <a16:creationId xmlns:a16="http://schemas.microsoft.com/office/drawing/2014/main" id="{0CC94E1A-A361-45B3-BEDD-22E6C006549F}"/>
              </a:ext>
            </a:extLst>
          </p:cNvPr>
          <p:cNvSpPr txBox="1"/>
          <p:nvPr/>
        </p:nvSpPr>
        <p:spPr>
          <a:xfrm>
            <a:off x="1691680" y="5805264"/>
            <a:ext cx="2307042" cy="369332"/>
          </a:xfrm>
          <a:prstGeom prst="rect">
            <a:avLst/>
          </a:prstGeom>
          <a:noFill/>
        </p:spPr>
        <p:txBody>
          <a:bodyPr wrap="none" rtlCol="0">
            <a:spAutoFit/>
          </a:bodyPr>
          <a:lstStyle/>
          <a:p>
            <a:r>
              <a:rPr lang="en-US" altLang="zh-CN" dirty="0">
                <a:solidFill>
                  <a:srgbClr val="0070C0"/>
                </a:solidFill>
                <a:latin typeface="+mj-lt"/>
              </a:rPr>
              <a:t>ln(4/2)+0.1*4.29=1.12</a:t>
            </a:r>
            <a:endParaRPr lang="zh-CN" altLang="en-US" dirty="0">
              <a:solidFill>
                <a:srgbClr val="0070C0"/>
              </a:solidFill>
              <a:latin typeface="+mj-lt"/>
            </a:endParaRPr>
          </a:p>
        </p:txBody>
      </p:sp>
      <p:sp>
        <p:nvSpPr>
          <p:cNvPr id="16" name="文本框 15">
            <a:extLst>
              <a:ext uri="{FF2B5EF4-FFF2-40B4-BE49-F238E27FC236}">
                <a16:creationId xmlns:a16="http://schemas.microsoft.com/office/drawing/2014/main" id="{DAE26103-2F60-4EC0-BBF8-D3AEC58FD306}"/>
              </a:ext>
            </a:extLst>
          </p:cNvPr>
          <p:cNvSpPr txBox="1"/>
          <p:nvPr/>
        </p:nvSpPr>
        <p:spPr>
          <a:xfrm>
            <a:off x="4193406" y="5790596"/>
            <a:ext cx="2406428" cy="369332"/>
          </a:xfrm>
          <a:prstGeom prst="rect">
            <a:avLst/>
          </a:prstGeom>
          <a:noFill/>
        </p:spPr>
        <p:txBody>
          <a:bodyPr wrap="none" rtlCol="0">
            <a:spAutoFit/>
          </a:bodyPr>
          <a:lstStyle/>
          <a:p>
            <a:r>
              <a:rPr lang="en-US" altLang="zh-CN" dirty="0">
                <a:solidFill>
                  <a:srgbClr val="0070C0"/>
                </a:solidFill>
                <a:latin typeface="+mj-lt"/>
              </a:rPr>
              <a:t>p= e</a:t>
            </a:r>
            <a:r>
              <a:rPr lang="en-US" altLang="zh-CN" baseline="30000" dirty="0">
                <a:solidFill>
                  <a:srgbClr val="0070C0"/>
                </a:solidFill>
                <a:latin typeface="+mj-lt"/>
              </a:rPr>
              <a:t>1.12</a:t>
            </a:r>
            <a:r>
              <a:rPr lang="en-US" altLang="zh-CN" dirty="0">
                <a:solidFill>
                  <a:srgbClr val="0070C0"/>
                </a:solidFill>
                <a:latin typeface="+mj-lt"/>
              </a:rPr>
              <a:t>/</a:t>
            </a:r>
            <a:r>
              <a:rPr lang="en-US" altLang="zh-CN" dirty="0">
                <a:solidFill>
                  <a:srgbClr val="0070C0"/>
                </a:solidFill>
              </a:rPr>
              <a:t>1+e</a:t>
            </a:r>
            <a:r>
              <a:rPr lang="en-US" altLang="zh-CN" baseline="30000" dirty="0">
                <a:solidFill>
                  <a:srgbClr val="0070C0"/>
                </a:solidFill>
              </a:rPr>
              <a:t>1.12 </a:t>
            </a:r>
            <a:r>
              <a:rPr lang="en-US" altLang="zh-CN" dirty="0">
                <a:solidFill>
                  <a:srgbClr val="0070C0"/>
                </a:solidFill>
              </a:rPr>
              <a:t>= 0.75</a:t>
            </a:r>
            <a:endParaRPr lang="zh-CN" altLang="en-US" dirty="0">
              <a:solidFill>
                <a:srgbClr val="0070C0"/>
              </a:solidFill>
              <a:latin typeface="+mj-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4441" y="1088760"/>
            <a:ext cx="8064896" cy="520848"/>
          </a:xfrm>
          <a:prstGeom prst="rect">
            <a:avLst/>
          </a:prstGeom>
        </p:spPr>
        <p:txBody>
          <a:bodyPr wrap="square">
            <a:spAutoFit/>
          </a:bodyPr>
          <a:lstStyle/>
          <a:p>
            <a:pPr marL="781050" marR="0" lvl="1" indent="-342900" algn="l" defTabSz="914400" rtl="0" eaLnBrk="1" fontAlgn="base" latinLnBrk="0" hangingPunct="1">
              <a:lnSpc>
                <a:spcPct val="130000"/>
              </a:lnSpc>
              <a:spcBef>
                <a:spcPts val="600"/>
              </a:spcBef>
              <a:spcAft>
                <a:spcPts val="60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梯度提升树用于分类</a:t>
            </a:r>
            <a:r>
              <a:rPr kumimoji="0" lang="zh-CN" altLang="en-US" sz="2000" b="0" i="0" u="none" strike="noStrike" kern="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（以泰坦尼克号幸存者预测为例）</a:t>
            </a:r>
            <a:endPar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00037" y="2058516"/>
            <a:ext cx="8543925" cy="3314700"/>
          </a:xfrm>
          <a:prstGeom prst="rect">
            <a:avLst/>
          </a:prstGeom>
        </p:spPr>
      </p:pic>
      <p:sp>
        <p:nvSpPr>
          <p:cNvPr id="6" name="矩形 5"/>
          <p:cNvSpPr/>
          <p:nvPr/>
        </p:nvSpPr>
        <p:spPr>
          <a:xfrm>
            <a:off x="819329" y="90874"/>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梯度提升树（</a:t>
            </a:r>
            <a:r>
              <a:rPr kumimoji="0" lang="en-US" altLang="zh-CN"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GBDT</a:t>
            </a:r>
            <a:r>
              <a:rPr kumimoji="0" lang="zh-CN" altLang="en-US" sz="2800" b="1" i="0" u="none" strike="noStrike" kern="0" cap="none" spc="0" normalizeH="0" baseline="0" noProof="0" dirty="0">
                <a:ln>
                  <a:noFill/>
                </a:ln>
                <a:solidFill>
                  <a:srgbClr val="1557AE"/>
                </a:solidFill>
                <a:effectLst/>
                <a:uLnTx/>
                <a:uFillTx/>
                <a:latin typeface="+mj-ea"/>
                <a:ea typeface="+mj-ea"/>
                <a:cs typeface="Times New Roman" panose="02020603050405020304" pitchFamily="18" charset="0"/>
              </a:rPr>
              <a:t>）</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6"/>
          <p:cNvGrpSpPr/>
          <p:nvPr/>
        </p:nvGrpSpPr>
        <p:grpSpPr bwMode="auto">
          <a:xfrm>
            <a:off x="642430" y="2160503"/>
            <a:ext cx="2230437" cy="2232025"/>
            <a:chOff x="1330026" y="1365494"/>
            <a:chExt cx="3395626" cy="3395626"/>
          </a:xfrm>
        </p:grpSpPr>
        <p:grpSp>
          <p:nvGrpSpPr>
            <p:cNvPr id="6190" name="组合 2"/>
            <p:cNvGrpSpPr/>
            <p:nvPr/>
          </p:nvGrpSpPr>
          <p:grpSpPr bwMode="auto">
            <a:xfrm>
              <a:off x="1330026" y="1365494"/>
              <a:ext cx="3395626" cy="3395626"/>
              <a:chOff x="1033499" y="2087806"/>
              <a:chExt cx="2448000" cy="2448000"/>
            </a:xfrm>
          </p:grpSpPr>
          <p:sp>
            <p:nvSpPr>
              <p:cNvPr id="4" name="椭圆 3"/>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sp>
            <p:nvSpPr>
              <p:cNvPr id="5" name="椭圆 4"/>
              <p:cNvSpPr>
                <a:spLocks noChangeAspect="1"/>
              </p:cNvSpPr>
              <p:nvPr/>
            </p:nvSpPr>
            <p:spPr>
              <a:xfrm>
                <a:off x="1249550" y="2303704"/>
                <a:ext cx="2015897" cy="2016205"/>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grpSp>
        <p:pic>
          <p:nvPicPr>
            <p:cNvPr id="6191" name="图片 5"/>
            <p:cNvPicPr>
              <a:picLocks noChangeAspect="1"/>
            </p:cNvPicPr>
            <p:nvPr/>
          </p:nvPicPr>
          <p:blipFill>
            <a:blip r:embed="rId2"/>
            <a:srcRect/>
            <a:stretch>
              <a:fillRect/>
            </a:stretch>
          </p:blipFill>
          <p:spPr bwMode="auto">
            <a:xfrm>
              <a:off x="1866739" y="1892008"/>
              <a:ext cx="2322199" cy="232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直角三角形 7"/>
          <p:cNvSpPr/>
          <p:nvPr/>
        </p:nvSpPr>
        <p:spPr>
          <a:xfrm rot="5400000">
            <a:off x="0" y="0"/>
            <a:ext cx="1080000" cy="1080000"/>
          </a:xfrm>
          <a:prstGeom prst="rtTriangle">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sp>
        <p:nvSpPr>
          <p:cNvPr id="9" name="直角三角形 8"/>
          <p:cNvSpPr/>
          <p:nvPr/>
        </p:nvSpPr>
        <p:spPr>
          <a:xfrm rot="16200000">
            <a:off x="8064000" y="5793483"/>
            <a:ext cx="1080000" cy="1080000"/>
          </a:xfrm>
          <a:prstGeom prst="rtTriangl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grpSp>
        <p:nvGrpSpPr>
          <p:cNvPr id="47" name="组合 46"/>
          <p:cNvGrpSpPr/>
          <p:nvPr/>
        </p:nvGrpSpPr>
        <p:grpSpPr>
          <a:xfrm>
            <a:off x="3148520" y="980728"/>
            <a:ext cx="5156200" cy="949960"/>
            <a:chOff x="3507234" y="1752600"/>
            <a:chExt cx="5156200" cy="949960"/>
          </a:xfrm>
        </p:grpSpPr>
        <p:grpSp>
          <p:nvGrpSpPr>
            <p:cNvPr id="50" name="Group 5"/>
            <p:cNvGrpSpPr/>
            <p:nvPr/>
          </p:nvGrpSpPr>
          <p:grpSpPr bwMode="auto">
            <a:xfrm>
              <a:off x="3507234" y="1752600"/>
              <a:ext cx="762000" cy="665163"/>
              <a:chOff x="0" y="0"/>
              <a:chExt cx="1549" cy="1351"/>
            </a:xfrm>
          </p:grpSpPr>
          <p:sp>
            <p:nvSpPr>
              <p:cNvPr id="54" name="AutoShape 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55" name="AutoShape 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56" name="AutoShape 8"/>
              <p:cNvGrpSpPr/>
              <p:nvPr/>
            </p:nvGrpSpPr>
            <p:grpSpPr bwMode="auto">
              <a:xfrm>
                <a:off x="68" y="54"/>
                <a:ext cx="1400" cy="1213"/>
                <a:chOff x="0" y="0"/>
                <a:chExt cx="688848" cy="597408"/>
              </a:xfrm>
            </p:grpSpPr>
            <p:pic>
              <p:nvPicPr>
                <p:cNvPr id="57" name="AutoShape 8"/>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7"/>
                <p:cNvSpPr txBox="1">
                  <a:spLocks noChangeArrowheads="1"/>
                </p:cNvSpPr>
                <p:nvPr/>
              </p:nvSpPr>
              <p:spPr bwMode="auto">
                <a:xfrm>
                  <a:off x="121410" y="109216"/>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51" name="Line 13"/>
            <p:cNvSpPr>
              <a:spLocks noChangeShapeType="1"/>
            </p:cNvSpPr>
            <p:nvPr/>
          </p:nvSpPr>
          <p:spPr bwMode="auto">
            <a:xfrm flipV="1">
              <a:off x="4116834" y="2340974"/>
              <a:ext cx="4127574" cy="1805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52" name="Text Box 15"/>
            <p:cNvSpPr txBox="1">
              <a:spLocks noChangeArrowheads="1"/>
            </p:cNvSpPr>
            <p:nvPr/>
          </p:nvSpPr>
          <p:spPr bwMode="auto">
            <a:xfrm>
              <a:off x="3541427" y="1872615"/>
              <a:ext cx="676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5.1 </a:t>
              </a:r>
            </a:p>
          </p:txBody>
        </p:sp>
        <p:sp>
          <p:nvSpPr>
            <p:cNvPr id="53" name="Text Box 17"/>
            <p:cNvSpPr txBox="1">
              <a:spLocks noChangeArrowheads="1"/>
            </p:cNvSpPr>
            <p:nvPr/>
          </p:nvSpPr>
          <p:spPr bwMode="auto">
            <a:xfrm>
              <a:off x="4391154" y="1872615"/>
              <a:ext cx="42722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sym typeface="+mn-ea"/>
                </a:rPr>
                <a:t>分类的定义与基本问题</a:t>
              </a:r>
              <a:endParaRPr kumimoji="0" lang="zh-CN" altLang="zh-CN"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endParaRPr>
            </a:p>
          </p:txBody>
        </p:sp>
      </p:grpSp>
      <p:grpSp>
        <p:nvGrpSpPr>
          <p:cNvPr id="59" name="组合 58"/>
          <p:cNvGrpSpPr/>
          <p:nvPr/>
        </p:nvGrpSpPr>
        <p:grpSpPr>
          <a:xfrm>
            <a:off x="3152151" y="1760832"/>
            <a:ext cx="4991100" cy="628015"/>
            <a:chOff x="3507234" y="2813050"/>
            <a:chExt cx="4981574" cy="665163"/>
          </a:xfrm>
        </p:grpSpPr>
        <p:grpSp>
          <p:nvGrpSpPr>
            <p:cNvPr id="60" name="Group 9"/>
            <p:cNvGrpSpPr/>
            <p:nvPr/>
          </p:nvGrpSpPr>
          <p:grpSpPr bwMode="auto">
            <a:xfrm>
              <a:off x="3507234" y="2813050"/>
              <a:ext cx="762000" cy="665163"/>
              <a:chOff x="0" y="0"/>
              <a:chExt cx="1549" cy="1351"/>
            </a:xfrm>
          </p:grpSpPr>
          <p:sp>
            <p:nvSpPr>
              <p:cNvPr id="64"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65"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66" name="AutoShape 12"/>
              <p:cNvGrpSpPr/>
              <p:nvPr/>
            </p:nvGrpSpPr>
            <p:grpSpPr bwMode="auto">
              <a:xfrm>
                <a:off x="68" y="54"/>
                <a:ext cx="1400" cy="1213"/>
                <a:chOff x="0" y="0"/>
                <a:chExt cx="688848" cy="597408"/>
              </a:xfrm>
            </p:grpSpPr>
            <p:pic>
              <p:nvPicPr>
                <p:cNvPr id="67"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61" name="Line 16"/>
            <p:cNvSpPr>
              <a:spLocks noChangeShapeType="1"/>
            </p:cNvSpPr>
            <p:nvPr/>
          </p:nvSpPr>
          <p:spPr bwMode="auto">
            <a:xfrm flipV="1">
              <a:off x="4116834" y="3411429"/>
              <a:ext cx="4127574" cy="1122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62" name="Text Box 18"/>
            <p:cNvSpPr txBox="1">
              <a:spLocks noChangeArrowheads="1"/>
            </p:cNvSpPr>
            <p:nvPr/>
          </p:nvSpPr>
          <p:spPr bwMode="auto">
            <a:xfrm>
              <a:off x="3576608" y="2911475"/>
              <a:ext cx="608965" cy="42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5.2 </a:t>
              </a:r>
            </a:p>
          </p:txBody>
        </p:sp>
        <p:sp>
          <p:nvSpPr>
            <p:cNvPr id="63" name="Text Box 24"/>
            <p:cNvSpPr txBox="1">
              <a:spLocks noChangeArrowheads="1"/>
            </p:cNvSpPr>
            <p:nvPr/>
          </p:nvSpPr>
          <p:spPr bwMode="auto">
            <a:xfrm>
              <a:off x="4385643" y="2894306"/>
              <a:ext cx="4103165" cy="48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400" dirty="0">
                  <a:solidFill>
                    <a:srgbClr val="31589C"/>
                  </a:solidFill>
                  <a:latin typeface="方正兰亭中黑_GBK" panose="02000000000000000000" pitchFamily="2" charset="-122"/>
                  <a:ea typeface="方正兰亭中黑_GBK" panose="02000000000000000000" pitchFamily="2" charset="-122"/>
                </a:rPr>
                <a:t>分类的性能评测</a:t>
              </a:r>
            </a:p>
          </p:txBody>
        </p:sp>
      </p:grpSp>
      <p:grpSp>
        <p:nvGrpSpPr>
          <p:cNvPr id="69" name="Group 19"/>
          <p:cNvGrpSpPr/>
          <p:nvPr/>
        </p:nvGrpSpPr>
        <p:grpSpPr bwMode="auto">
          <a:xfrm>
            <a:off x="3159317" y="2540710"/>
            <a:ext cx="762000" cy="665163"/>
            <a:chOff x="0" y="0"/>
            <a:chExt cx="1549" cy="1351"/>
          </a:xfrm>
        </p:grpSpPr>
        <p:sp>
          <p:nvSpPr>
            <p:cNvPr id="70"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71"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72" name="AutoShape 22"/>
            <p:cNvGrpSpPr/>
            <p:nvPr/>
          </p:nvGrpSpPr>
          <p:grpSpPr bwMode="auto">
            <a:xfrm>
              <a:off x="68" y="53"/>
              <a:ext cx="1400" cy="1213"/>
              <a:chOff x="0" y="0"/>
              <a:chExt cx="688848" cy="597408"/>
            </a:xfrm>
          </p:grpSpPr>
          <p:pic>
            <p:nvPicPr>
              <p:cNvPr id="73"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75" name="Text Box 25"/>
          <p:cNvSpPr txBox="1">
            <a:spLocks noChangeArrowheads="1"/>
          </p:cNvSpPr>
          <p:nvPr/>
        </p:nvSpPr>
        <p:spPr bwMode="auto">
          <a:xfrm>
            <a:off x="3162975" y="2639135"/>
            <a:ext cx="6880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5.3 </a:t>
            </a:r>
          </a:p>
        </p:txBody>
      </p:sp>
      <p:sp>
        <p:nvSpPr>
          <p:cNvPr id="76" name="Text Box 24"/>
          <p:cNvSpPr txBox="1">
            <a:spLocks noChangeArrowheads="1"/>
          </p:cNvSpPr>
          <p:nvPr/>
        </p:nvSpPr>
        <p:spPr bwMode="auto">
          <a:xfrm>
            <a:off x="4032442" y="2676803"/>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决策树</a:t>
            </a:r>
          </a:p>
        </p:txBody>
      </p:sp>
      <p:grpSp>
        <p:nvGrpSpPr>
          <p:cNvPr id="77" name="Group 19"/>
          <p:cNvGrpSpPr/>
          <p:nvPr/>
        </p:nvGrpSpPr>
        <p:grpSpPr bwMode="auto">
          <a:xfrm>
            <a:off x="3143442" y="3368499"/>
            <a:ext cx="762000" cy="665163"/>
            <a:chOff x="0" y="0"/>
            <a:chExt cx="1549" cy="1351"/>
          </a:xfrm>
        </p:grpSpPr>
        <p:sp>
          <p:nvSpPr>
            <p:cNvPr id="78"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79"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80" name="AutoShape 22"/>
            <p:cNvGrpSpPr/>
            <p:nvPr/>
          </p:nvGrpSpPr>
          <p:grpSpPr bwMode="auto">
            <a:xfrm>
              <a:off x="68" y="53"/>
              <a:ext cx="1400" cy="1213"/>
              <a:chOff x="0" y="0"/>
              <a:chExt cx="688848" cy="597408"/>
            </a:xfrm>
          </p:grpSpPr>
          <p:pic>
            <p:nvPicPr>
              <p:cNvPr id="81"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83" name="Text Box 25"/>
          <p:cNvSpPr txBox="1">
            <a:spLocks noChangeArrowheads="1"/>
          </p:cNvSpPr>
          <p:nvPr/>
        </p:nvSpPr>
        <p:spPr bwMode="auto">
          <a:xfrm>
            <a:off x="3147402" y="3466924"/>
            <a:ext cx="6912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5.4 </a:t>
            </a:r>
          </a:p>
        </p:txBody>
      </p:sp>
      <p:sp>
        <p:nvSpPr>
          <p:cNvPr id="84" name="Line 16"/>
          <p:cNvSpPr>
            <a:spLocks noChangeShapeType="1"/>
          </p:cNvSpPr>
          <p:nvPr/>
        </p:nvSpPr>
        <p:spPr bwMode="auto">
          <a:xfrm>
            <a:off x="3669676" y="3109572"/>
            <a:ext cx="4248150" cy="27305"/>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5" name="Line 16"/>
          <p:cNvSpPr>
            <a:spLocks noChangeShapeType="1"/>
          </p:cNvSpPr>
          <p:nvPr/>
        </p:nvSpPr>
        <p:spPr bwMode="auto">
          <a:xfrm flipV="1">
            <a:off x="3736351" y="4010637"/>
            <a:ext cx="4218940" cy="241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86" name="组合 85"/>
          <p:cNvGrpSpPr/>
          <p:nvPr/>
        </p:nvGrpSpPr>
        <p:grpSpPr>
          <a:xfrm>
            <a:off x="3126932" y="4191961"/>
            <a:ext cx="4763770" cy="665163"/>
            <a:chOff x="3507234" y="2813050"/>
            <a:chExt cx="4763770" cy="665163"/>
          </a:xfrm>
        </p:grpSpPr>
        <p:grpSp>
          <p:nvGrpSpPr>
            <p:cNvPr id="87" name="Group 9"/>
            <p:cNvGrpSpPr/>
            <p:nvPr/>
          </p:nvGrpSpPr>
          <p:grpSpPr bwMode="auto">
            <a:xfrm>
              <a:off x="3507234" y="2813050"/>
              <a:ext cx="762000" cy="665163"/>
              <a:chOff x="0" y="0"/>
              <a:chExt cx="1549" cy="1351"/>
            </a:xfrm>
          </p:grpSpPr>
          <p:sp>
            <p:nvSpPr>
              <p:cNvPr id="90"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91"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92" name="AutoShape 12"/>
              <p:cNvGrpSpPr/>
              <p:nvPr/>
            </p:nvGrpSpPr>
            <p:grpSpPr bwMode="auto">
              <a:xfrm>
                <a:off x="68" y="54"/>
                <a:ext cx="1400" cy="1213"/>
                <a:chOff x="0" y="0"/>
                <a:chExt cx="688848" cy="597408"/>
              </a:xfrm>
            </p:grpSpPr>
            <p:pic>
              <p:nvPicPr>
                <p:cNvPr id="93"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88" name="Line 16"/>
            <p:cNvSpPr>
              <a:spLocks noChangeShapeType="1"/>
            </p:cNvSpPr>
            <p:nvPr/>
          </p:nvSpPr>
          <p:spPr bwMode="auto">
            <a:xfrm flipV="1">
              <a:off x="4104134" y="3425190"/>
              <a:ext cx="4166870" cy="114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9" name="Text Box 18"/>
            <p:cNvSpPr txBox="1">
              <a:spLocks noChangeArrowheads="1"/>
            </p:cNvSpPr>
            <p:nvPr/>
          </p:nvSpPr>
          <p:spPr bwMode="auto">
            <a:xfrm>
              <a:off x="3536286" y="2911475"/>
              <a:ext cx="689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5.5 </a:t>
              </a:r>
            </a:p>
          </p:txBody>
        </p:sp>
      </p:grpSp>
      <p:sp>
        <p:nvSpPr>
          <p:cNvPr id="95" name="Text Box 24"/>
          <p:cNvSpPr txBox="1">
            <a:spLocks noChangeArrowheads="1"/>
          </p:cNvSpPr>
          <p:nvPr/>
        </p:nvSpPr>
        <p:spPr bwMode="auto">
          <a:xfrm>
            <a:off x="4000057" y="3476903"/>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cs typeface="+mn-cs"/>
              </a:rPr>
              <a:t>贝叶斯分类</a:t>
            </a:r>
          </a:p>
        </p:txBody>
      </p:sp>
      <p:grpSp>
        <p:nvGrpSpPr>
          <p:cNvPr id="96" name="Group 19"/>
          <p:cNvGrpSpPr/>
          <p:nvPr/>
        </p:nvGrpSpPr>
        <p:grpSpPr bwMode="auto">
          <a:xfrm>
            <a:off x="3126932" y="5028005"/>
            <a:ext cx="762000" cy="665163"/>
            <a:chOff x="0" y="0"/>
            <a:chExt cx="1549" cy="1351"/>
          </a:xfrm>
        </p:grpSpPr>
        <p:sp>
          <p:nvSpPr>
            <p:cNvPr id="97"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98"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99" name="AutoShape 22"/>
            <p:cNvGrpSpPr/>
            <p:nvPr/>
          </p:nvGrpSpPr>
          <p:grpSpPr bwMode="auto">
            <a:xfrm>
              <a:off x="68" y="53"/>
              <a:ext cx="1400" cy="1213"/>
              <a:chOff x="0" y="0"/>
              <a:chExt cx="688848" cy="597408"/>
            </a:xfrm>
          </p:grpSpPr>
          <p:pic>
            <p:nvPicPr>
              <p:cNvPr id="100"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102" name="Text Box 25"/>
          <p:cNvSpPr txBox="1">
            <a:spLocks noChangeArrowheads="1"/>
          </p:cNvSpPr>
          <p:nvPr/>
        </p:nvSpPr>
        <p:spPr bwMode="auto">
          <a:xfrm>
            <a:off x="3169794" y="5126430"/>
            <a:ext cx="6121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5.6</a:t>
            </a:r>
          </a:p>
        </p:txBody>
      </p:sp>
      <p:sp>
        <p:nvSpPr>
          <p:cNvPr id="103" name="Text Box 24"/>
          <p:cNvSpPr txBox="1">
            <a:spLocks noChangeArrowheads="1"/>
          </p:cNvSpPr>
          <p:nvPr/>
        </p:nvSpPr>
        <p:spPr bwMode="auto">
          <a:xfrm>
            <a:off x="4086417" y="5126633"/>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其他学习问题</a:t>
            </a:r>
          </a:p>
        </p:txBody>
      </p:sp>
      <p:sp>
        <p:nvSpPr>
          <p:cNvPr id="104" name="Line 16"/>
          <p:cNvSpPr>
            <a:spLocks noChangeShapeType="1"/>
          </p:cNvSpPr>
          <p:nvPr/>
        </p:nvSpPr>
        <p:spPr bwMode="auto">
          <a:xfrm flipV="1">
            <a:off x="3763202" y="5639991"/>
            <a:ext cx="4127574" cy="1122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105" name="Text Box 24"/>
          <p:cNvSpPr txBox="1">
            <a:spLocks noChangeArrowheads="1"/>
          </p:cNvSpPr>
          <p:nvPr/>
        </p:nvSpPr>
        <p:spPr bwMode="auto">
          <a:xfrm>
            <a:off x="4032240" y="4315623"/>
            <a:ext cx="56318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k-nearest neighbor(k-NN)</a:t>
            </a:r>
            <a:r>
              <a:rPr kumimoji="0" lang="zh-CN" altLang="en-US" sz="20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算法</a:t>
            </a:r>
          </a:p>
        </p:txBody>
      </p:sp>
    </p:spTree>
  </p:cSld>
  <p:clrMapOvr>
    <a:masterClrMapping/>
  </p:clrMapOvr>
  <mc:AlternateContent xmlns:mc="http://schemas.openxmlformats.org/markup-compatibility/2006" xmlns:p14="http://schemas.microsoft.com/office/powerpoint/2010/main">
    <mc:Choice Requires="p14">
      <p:transition spd="slow" p14:dur="2000" advTm="2250"/>
    </mc:Choice>
    <mc:Fallback xmlns="">
      <p:transition spd="slow" advTm="225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8699" y="1196752"/>
            <a:ext cx="7966075" cy="4267200"/>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贝叶斯分类器</a:t>
            </a:r>
            <a:r>
              <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rPr>
              <a:t>(</a:t>
            </a:r>
            <a:r>
              <a:rPr lang="en-US" altLang="zh-CN" sz="2800" dirty="0">
                <a:solidFill>
                  <a:srgbClr val="C00000"/>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Calibri" panose="020F0502020204030204" pitchFamily="34" charset="0"/>
              </a:rPr>
              <a:t>Bayes Classifier</a:t>
            </a:r>
            <a:r>
              <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rPr>
              <a:t>)</a:t>
            </a:r>
            <a:r>
              <a:rPr lang="zh-CN" altLang="en-US" sz="2800" dirty="0">
                <a:solidFill>
                  <a:srgbClr val="0070C0"/>
                </a:solidFill>
                <a:latin typeface="黑体" panose="02010609060101010101" pitchFamily="49" charset="-122"/>
              </a:rPr>
              <a:t>是一种基于</a:t>
            </a: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r>
              <a:rPr lang="zh-CN" altLang="en-US" sz="2800" dirty="0">
                <a:solidFill>
                  <a:srgbClr val="0070C0"/>
                </a:solidFill>
                <a:latin typeface="黑体" panose="02010609060101010101" pitchFamily="49" charset="-122"/>
              </a:rPr>
              <a:t>的分类方法。它采用监督学习方式，分类前必须知道分类类别；通过训练样本数据，有效处理未分类数据。</a:t>
            </a:r>
          </a:p>
          <a:p>
            <a:pPr marL="450850" indent="-450850">
              <a:lnSpc>
                <a:spcPct val="130000"/>
              </a:lnSpc>
              <a:spcBef>
                <a:spcPts val="600"/>
              </a:spcBef>
              <a:buFont typeface="Wingdings" panose="05000000000000000000" pitchFamily="2" charset="2"/>
              <a:buChar char="n"/>
              <a:defRPr/>
            </a:pPr>
            <a:r>
              <a:rPr lang="zh-CN" altLang="en-US" sz="2800" dirty="0">
                <a:solidFill>
                  <a:srgbClr val="0070C0"/>
                </a:solidFill>
                <a:latin typeface="黑体" panose="02010609060101010101" pitchFamily="49" charset="-122"/>
              </a:rPr>
              <a:t>它与神经网络和决策树相比有很多优势，准确率高、对噪声健壮性、学习过程简单等。</a:t>
            </a:r>
          </a:p>
          <a:p>
            <a:pPr marL="0" indent="0">
              <a:lnSpc>
                <a:spcPct val="130000"/>
              </a:lnSpc>
              <a:buFont typeface="Wingdings" panose="05000000000000000000" pitchFamily="2" charset="2"/>
              <a:buNone/>
              <a:defRPr/>
            </a:pPr>
            <a:endParaRPr lang="zh-CN" altLang="en-US" dirty="0"/>
          </a:p>
        </p:txBody>
      </p:sp>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124744"/>
            <a:ext cx="5616575" cy="2952750"/>
          </a:xfrm>
        </p:spPr>
        <p:txBody>
          <a:bodyPr/>
          <a:lstStyle/>
          <a:p>
            <a:pPr marL="450850" indent="-450850">
              <a:lnSpc>
                <a:spcPct val="15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贝叶斯定理</a:t>
            </a:r>
            <a:r>
              <a:rPr lang="en-US" altLang="zh-CN"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(Bayes’ theorem): </a:t>
            </a:r>
            <a:r>
              <a:rPr lang="zh-CN" altLang="en-US" sz="2800" b="0" dirty="0">
                <a:solidFill>
                  <a:srgbClr val="0070C0"/>
                </a:solidFill>
                <a:latin typeface="Calibri" panose="020F0502020204030204" pitchFamily="34" charset="0"/>
                <a:cs typeface="Calibri" panose="020F0502020204030204" pitchFamily="34" charset="0"/>
              </a:rPr>
              <a:t>英国数学家托马斯</a:t>
            </a:r>
            <a:r>
              <a:rPr lang="en-US" altLang="zh-CN" sz="2800" b="0" dirty="0">
                <a:solidFill>
                  <a:srgbClr val="0070C0"/>
                </a:solidFill>
                <a:latin typeface="Calibri" panose="020F0502020204030204" pitchFamily="34" charset="0"/>
                <a:cs typeface="Calibri" panose="020F0502020204030204" pitchFamily="34" charset="0"/>
              </a:rPr>
              <a:t>·</a:t>
            </a:r>
            <a:r>
              <a:rPr lang="zh-CN" altLang="en-US" sz="2800" b="0" dirty="0">
                <a:solidFill>
                  <a:srgbClr val="0070C0"/>
                </a:solidFill>
                <a:latin typeface="Calibri" panose="020F0502020204030204" pitchFamily="34" charset="0"/>
                <a:cs typeface="Calibri" panose="020F0502020204030204" pitchFamily="34" charset="0"/>
              </a:rPr>
              <a:t>贝叶斯</a:t>
            </a:r>
            <a:r>
              <a:rPr lang="en-US" altLang="zh-CN" sz="2800" b="0" dirty="0">
                <a:solidFill>
                  <a:srgbClr val="0070C0"/>
                </a:solidFill>
                <a:latin typeface="Calibri" panose="020F0502020204030204" pitchFamily="34" charset="0"/>
                <a:cs typeface="Calibri" panose="020F0502020204030204" pitchFamily="34" charset="0"/>
              </a:rPr>
              <a:t>(Thomas Bayes)</a:t>
            </a:r>
            <a:r>
              <a:rPr lang="zh-CN" altLang="en-US" sz="2800" b="0" dirty="0">
                <a:solidFill>
                  <a:srgbClr val="0070C0"/>
                </a:solidFill>
                <a:latin typeface="Calibri" panose="020F0502020204030204" pitchFamily="34" charset="0"/>
                <a:cs typeface="Calibri" panose="020F0502020204030204" pitchFamily="34" charset="0"/>
              </a:rPr>
              <a:t>在</a:t>
            </a:r>
            <a:r>
              <a:rPr lang="en-US" altLang="zh-CN" sz="2800" b="0" dirty="0">
                <a:solidFill>
                  <a:srgbClr val="0070C0"/>
                </a:solidFill>
                <a:latin typeface="Calibri" panose="020F0502020204030204" pitchFamily="34" charset="0"/>
                <a:cs typeface="Calibri" panose="020F0502020204030204" pitchFamily="34" charset="0"/>
              </a:rPr>
              <a:t>1763</a:t>
            </a:r>
            <a:r>
              <a:rPr lang="zh-CN" altLang="en-US" sz="2800" b="0" dirty="0">
                <a:solidFill>
                  <a:srgbClr val="0070C0"/>
                </a:solidFill>
                <a:latin typeface="Calibri" panose="020F0502020204030204" pitchFamily="34" charset="0"/>
                <a:cs typeface="Calibri" panose="020F0502020204030204" pitchFamily="34" charset="0"/>
              </a:rPr>
              <a:t>年发表的论著中，首先提出了这个定理。</a:t>
            </a:r>
            <a:endParaRPr lang="en-US" altLang="zh-CN" sz="2800" dirty="0">
              <a:solidFill>
                <a:srgbClr val="0070C0"/>
              </a:solidFill>
              <a:effectLst>
                <a:outerShdw blurRad="38100" dist="38100" dir="2700000" algn="tl">
                  <a:srgbClr val="000000">
                    <a:alpha val="43137"/>
                  </a:srgbClr>
                </a:outerShdw>
              </a:effectLst>
              <a:latin typeface="黑体" panose="02010609060101010101" pitchFamily="49" charset="-122"/>
            </a:endParaRPr>
          </a:p>
        </p:txBody>
      </p:sp>
      <p:pic>
        <p:nvPicPr>
          <p:cNvPr id="219140" name="Picture 6" descr="http://image.beekka.com/blog/201108/bg20110825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1124744"/>
            <a:ext cx="28956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1" name="矩形 6"/>
          <p:cNvSpPr>
            <a:spLocks noChangeArrowheads="1"/>
          </p:cNvSpPr>
          <p:nvPr/>
        </p:nvSpPr>
        <p:spPr bwMode="auto">
          <a:xfrm>
            <a:off x="971600" y="4869160"/>
            <a:ext cx="7632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主要用来描述两个条件概率</a:t>
            </a: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P(A|B) </a:t>
            </a: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和 </a:t>
            </a: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P(B|A)</a:t>
            </a: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 之间的关系</a:t>
            </a:r>
          </a:p>
        </p:txBody>
      </p:sp>
      <p:sp>
        <p:nvSpPr>
          <p:cNvPr id="7" name="矩形 6"/>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124744"/>
            <a:ext cx="8280400" cy="2952750"/>
          </a:xfrm>
        </p:spPr>
        <p:txBody>
          <a:bodyPr/>
          <a:lstStyle/>
          <a:p>
            <a:pPr marL="450850" indent="-450850">
              <a:lnSpc>
                <a:spcPct val="150000"/>
              </a:lnSpc>
              <a:spcBef>
                <a:spcPts val="600"/>
              </a:spcBef>
              <a:buFont typeface="Wingdings" panose="05000000000000000000" pitchFamily="2" charset="2"/>
              <a:buChar char="n"/>
              <a:defRPr/>
            </a:pPr>
            <a:r>
              <a:rPr lang="zh-CN" altLang="en-US" sz="2800" b="0" dirty="0">
                <a:solidFill>
                  <a:srgbClr val="C00000"/>
                </a:solidFill>
                <a:latin typeface="Calibri" panose="020F0502020204030204" pitchFamily="34" charset="0"/>
                <a:cs typeface="Calibri" panose="020F0502020204030204" pitchFamily="34" charset="0"/>
              </a:rPr>
              <a:t>逆概问题</a:t>
            </a:r>
            <a:endParaRPr lang="en-US" altLang="zh-CN" sz="2800" b="0" dirty="0">
              <a:solidFill>
                <a:srgbClr val="C00000"/>
              </a:solidFill>
              <a:latin typeface="Calibri" panose="020F0502020204030204" pitchFamily="34" charset="0"/>
              <a:cs typeface="Calibri" panose="020F0502020204030204" pitchFamily="34" charset="0"/>
            </a:endParaRPr>
          </a:p>
          <a:p>
            <a:pPr>
              <a:lnSpc>
                <a:spcPct val="150000"/>
              </a:lnSpc>
              <a:spcBef>
                <a:spcPts val="600"/>
              </a:spcBef>
              <a:buFont typeface="Wingdings" panose="05000000000000000000" pitchFamily="2" charset="2"/>
              <a:buChar char="ü"/>
              <a:defRPr/>
            </a:pPr>
            <a:r>
              <a:rPr lang="zh-CN" altLang="en-US" sz="2400" b="0" dirty="0">
                <a:solidFill>
                  <a:srgbClr val="0070C0"/>
                </a:solidFill>
                <a:latin typeface="+mn-ea"/>
              </a:rPr>
              <a:t>一所学校里面有 </a:t>
            </a:r>
            <a:r>
              <a:rPr lang="en-US" altLang="zh-CN" sz="2400" b="0" dirty="0">
                <a:solidFill>
                  <a:srgbClr val="0070C0"/>
                </a:solidFill>
                <a:latin typeface="+mn-ea"/>
              </a:rPr>
              <a:t>60% </a:t>
            </a:r>
            <a:r>
              <a:rPr lang="zh-CN" altLang="en-US" sz="2400" b="0" dirty="0">
                <a:solidFill>
                  <a:srgbClr val="0070C0"/>
                </a:solidFill>
                <a:latin typeface="+mn-ea"/>
              </a:rPr>
              <a:t>的男生，</a:t>
            </a:r>
            <a:r>
              <a:rPr lang="en-US" altLang="zh-CN" sz="2400" b="0" dirty="0">
                <a:solidFill>
                  <a:srgbClr val="0070C0"/>
                </a:solidFill>
                <a:latin typeface="+mn-ea"/>
              </a:rPr>
              <a:t>40% </a:t>
            </a:r>
            <a:r>
              <a:rPr lang="zh-CN" altLang="en-US" sz="2400" b="0" dirty="0">
                <a:solidFill>
                  <a:srgbClr val="0070C0"/>
                </a:solidFill>
                <a:latin typeface="+mn-ea"/>
              </a:rPr>
              <a:t>的女生。男生总是穿长裤，女生则一半穿长裤一半穿裙子。穿长裤的学生是男生的概率是多大吗？</a:t>
            </a:r>
            <a:endParaRPr lang="en-US" altLang="zh-CN" sz="2400" dirty="0">
              <a:solidFill>
                <a:srgbClr val="0070C0"/>
              </a:solidFill>
              <a:effectLst>
                <a:outerShdw blurRad="38100" dist="38100" dir="2700000" algn="tl">
                  <a:srgbClr val="000000">
                    <a:alpha val="43137"/>
                  </a:srgbClr>
                </a:outerShdw>
              </a:effectLst>
              <a:latin typeface="+mn-ea"/>
            </a:endParaRPr>
          </a:p>
        </p:txBody>
      </p:sp>
      <p:pic>
        <p:nvPicPr>
          <p:cNvPr id="221188" name="Picture 2" descr="http://image.beekka.com/blog/201108/bg20110825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443" y="3436100"/>
            <a:ext cx="367188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836712"/>
            <a:ext cx="7964487" cy="4267200"/>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450850" indent="-450850">
              <a:lnSpc>
                <a:spcPct val="130000"/>
              </a:lnSpc>
              <a:spcBef>
                <a:spcPts val="600"/>
              </a:spcBef>
              <a:buFont typeface="Wingdings" panose="05000000000000000000" pitchFamily="2" charset="2"/>
              <a:buChar char="n"/>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0" indent="0">
              <a:lnSpc>
                <a:spcPct val="130000"/>
              </a:lnSpc>
              <a:spcBef>
                <a:spcPts val="600"/>
              </a:spcBef>
              <a:buFont typeface="Wingdings" panose="05000000000000000000" pitchFamily="2" charset="2"/>
              <a:buNone/>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984250" lvl="1" indent="-527050">
              <a:lnSpc>
                <a:spcPct val="130000"/>
              </a:lnSpc>
              <a:spcBef>
                <a:spcPts val="600"/>
              </a:spcBef>
              <a:spcAft>
                <a:spcPts val="600"/>
              </a:spcAft>
              <a:buClr>
                <a:srgbClr val="0070C0"/>
              </a:buClr>
              <a:buFont typeface="Wingdings" panose="05000000000000000000" pitchFamily="2" charset="2"/>
              <a:buChar char="ü"/>
              <a:defRPr/>
            </a:pPr>
            <a:r>
              <a:rPr kumimoji="1" lang="zh-CN" altLang="en-US" sz="2400" kern="1200" dirty="0">
                <a:solidFill>
                  <a:srgbClr val="0070C0"/>
                </a:solidFill>
                <a:latin typeface="Calibri" panose="020F0502020204030204" pitchFamily="34" charset="0"/>
                <a:cs typeface="Calibri" panose="020F0502020204030204" pitchFamily="34" charset="0"/>
              </a:rPr>
              <a:t>            称为先验概率，</a:t>
            </a:r>
            <a:r>
              <a:rPr kumimoji="1" lang="zh-CN" altLang="en-US" sz="2400" kern="1200" dirty="0">
                <a:latin typeface="Calibri" panose="020F0502020204030204" pitchFamily="34" charset="0"/>
                <a:cs typeface="Calibri" panose="020F0502020204030204" pitchFamily="34" charset="0"/>
              </a:rPr>
              <a:t>它反映了各种“原因”发生的可能性大小，一般是以往经验的总结，在这次试验前已经知道。现在若产生了事件</a:t>
            </a:r>
            <a:r>
              <a:rPr kumimoji="1" lang="en-US" altLang="zh-CN" sz="2400" kern="1200" dirty="0">
                <a:latin typeface="Calibri" panose="020F0502020204030204" pitchFamily="34" charset="0"/>
                <a:cs typeface="Calibri" panose="020F0502020204030204" pitchFamily="34" charset="0"/>
              </a:rPr>
              <a:t>B</a:t>
            </a:r>
            <a:r>
              <a:rPr kumimoji="1" lang="zh-CN" altLang="en-US" sz="2400" kern="1200" dirty="0">
                <a:latin typeface="Calibri" panose="020F0502020204030204" pitchFamily="34" charset="0"/>
                <a:cs typeface="Calibri" panose="020F0502020204030204" pitchFamily="34" charset="0"/>
              </a:rPr>
              <a:t>，这个信息将有助于探讨事件发生的“原因”。</a:t>
            </a:r>
          </a:p>
          <a:p>
            <a:pPr marL="984250" lvl="1" indent="-527050">
              <a:lnSpc>
                <a:spcPct val="130000"/>
              </a:lnSpc>
              <a:spcBef>
                <a:spcPts val="600"/>
              </a:spcBef>
              <a:spcAft>
                <a:spcPts val="600"/>
              </a:spcAft>
              <a:buClr>
                <a:srgbClr val="0070C0"/>
              </a:buClr>
              <a:buFont typeface="Wingdings" panose="05000000000000000000" pitchFamily="2" charset="2"/>
              <a:buChar char="ü"/>
              <a:defRPr/>
            </a:pPr>
            <a:r>
              <a:rPr kumimoji="1" lang="zh-CN" altLang="en-US" sz="2400" kern="1200" dirty="0">
                <a:solidFill>
                  <a:srgbClr val="0070C0"/>
                </a:solidFill>
                <a:latin typeface="Calibri" panose="020F0502020204030204" pitchFamily="34" charset="0"/>
                <a:cs typeface="Calibri" panose="020F0502020204030204" pitchFamily="34" charset="0"/>
              </a:rPr>
              <a:t>条件概率</a:t>
            </a:r>
            <a:r>
              <a:rPr kumimoji="1" lang="zh-CN" altLang="en-US" sz="2400" kern="1200" dirty="0">
                <a:solidFill>
                  <a:srgbClr val="0000FF"/>
                </a:solidFill>
                <a:latin typeface="Calibri" panose="020F0502020204030204" pitchFamily="34" charset="0"/>
                <a:cs typeface="Calibri" panose="020F0502020204030204" pitchFamily="34" charset="0"/>
              </a:rPr>
              <a:t>                  </a:t>
            </a:r>
            <a:r>
              <a:rPr kumimoji="1" lang="zh-CN" altLang="en-US" sz="2400" kern="1200" dirty="0">
                <a:solidFill>
                  <a:srgbClr val="0070C0"/>
                </a:solidFill>
                <a:latin typeface="Calibri" panose="020F0502020204030204" pitchFamily="34" charset="0"/>
                <a:cs typeface="Calibri" panose="020F0502020204030204" pitchFamily="34" charset="0"/>
              </a:rPr>
              <a:t>称为后验概率，</a:t>
            </a:r>
            <a:r>
              <a:rPr kumimoji="1" lang="zh-CN" altLang="en-US" sz="2400" kern="1200" dirty="0">
                <a:latin typeface="Calibri" panose="020F0502020204030204" pitchFamily="34" charset="0"/>
                <a:cs typeface="Calibri" panose="020F0502020204030204" pitchFamily="34" charset="0"/>
              </a:rPr>
              <a:t>它反映了试验之后对各种“原因”发生的可能性大小的新知识。</a:t>
            </a:r>
          </a:p>
        </p:txBody>
      </p:sp>
      <p:sp>
        <p:nvSpPr>
          <p:cNvPr id="8" name="矩形 7"/>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pic>
        <p:nvPicPr>
          <p:cNvPr id="2" name="图片 1"/>
          <p:cNvPicPr>
            <a:picLocks noChangeAspect="1"/>
          </p:cNvPicPr>
          <p:nvPr/>
        </p:nvPicPr>
        <p:blipFill>
          <a:blip r:embed="rId3"/>
          <a:stretch>
            <a:fillRect/>
          </a:stretch>
        </p:blipFill>
        <p:spPr>
          <a:xfrm>
            <a:off x="932180" y="1682115"/>
            <a:ext cx="3573780" cy="1078865"/>
          </a:xfrm>
          <a:prstGeom prst="rect">
            <a:avLst/>
          </a:prstGeom>
        </p:spPr>
      </p:pic>
      <p:pic>
        <p:nvPicPr>
          <p:cNvPr id="5" name="图片 4"/>
          <p:cNvPicPr>
            <a:picLocks noChangeAspect="1"/>
          </p:cNvPicPr>
          <p:nvPr/>
        </p:nvPicPr>
        <p:blipFill>
          <a:blip r:embed="rId4"/>
          <a:stretch>
            <a:fillRect/>
          </a:stretch>
        </p:blipFill>
        <p:spPr>
          <a:xfrm>
            <a:off x="2757170" y="4871085"/>
            <a:ext cx="991870" cy="443230"/>
          </a:xfrm>
          <a:prstGeom prst="rect">
            <a:avLst/>
          </a:prstGeom>
        </p:spPr>
      </p:pic>
      <p:pic>
        <p:nvPicPr>
          <p:cNvPr id="6" name="图片 5"/>
          <p:cNvPicPr>
            <a:picLocks noChangeAspect="1"/>
          </p:cNvPicPr>
          <p:nvPr/>
        </p:nvPicPr>
        <p:blipFill>
          <a:blip r:embed="rId5"/>
          <a:stretch>
            <a:fillRect/>
          </a:stretch>
        </p:blipFill>
        <p:spPr>
          <a:xfrm>
            <a:off x="1425575" y="2827020"/>
            <a:ext cx="713105" cy="458470"/>
          </a:xfrm>
          <a:prstGeom prst="rect">
            <a:avLst/>
          </a:prstGeom>
        </p:spPr>
      </p:pic>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980728"/>
            <a:ext cx="7964487" cy="4267200"/>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450850" indent="-450850">
              <a:lnSpc>
                <a:spcPct val="130000"/>
              </a:lnSpc>
              <a:spcBef>
                <a:spcPts val="600"/>
              </a:spcBef>
              <a:buFont typeface="Wingdings" panose="05000000000000000000" pitchFamily="2" charset="2"/>
              <a:buChar char="n"/>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0" indent="0">
              <a:lnSpc>
                <a:spcPct val="130000"/>
              </a:lnSpc>
              <a:spcBef>
                <a:spcPts val="600"/>
              </a:spcBef>
              <a:buFont typeface="Wingdings" panose="05000000000000000000" pitchFamily="2" charset="2"/>
              <a:buNone/>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sp>
        <p:nvSpPr>
          <p:cNvPr id="7" name="Rectangle 3"/>
          <p:cNvSpPr txBox="1">
            <a:spLocks noChangeArrowheads="1"/>
          </p:cNvSpPr>
          <p:nvPr/>
        </p:nvSpPr>
        <p:spPr bwMode="auto">
          <a:xfrm>
            <a:off x="539552" y="1767138"/>
            <a:ext cx="820896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marR="0" lvl="0" indent="0" algn="l" defTabSz="914400" rtl="0" eaLnBrk="0" fontAlgn="base" latinLnBrk="0" hangingPunct="0">
              <a:lnSpc>
                <a:spcPct val="120000"/>
              </a:lnSpc>
              <a:spcBef>
                <a:spcPts val="600"/>
              </a:spcBef>
              <a:spcAft>
                <a:spcPct val="0"/>
              </a:spcAft>
              <a:buClr>
                <a:srgbClr val="CC0000"/>
              </a:buClr>
              <a:buSzTx/>
              <a:buFont typeface="Wingdings" panose="05000000000000000000" pitchFamily="2" charset="2"/>
              <a:buNone/>
              <a:defRPr/>
            </a:pP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例：</a:t>
            </a:r>
            <a:r>
              <a:rPr kumimoji="0" lang="zh-CN" altLang="en-US" sz="24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贝叶斯定理在检测吸毒者时很有用。假设一个常规的检测结果的</a:t>
            </a:r>
            <a:r>
              <a:rPr kumimoji="0" lang="zh-CN" altLang="en-US" sz="2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rPr>
              <a:t>灵敏性和特异性</a:t>
            </a:r>
            <a:r>
              <a:rPr kumimoji="0" lang="zh-CN" altLang="en-US" sz="24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均为</a:t>
            </a:r>
            <a:r>
              <a:rPr kumimoji="0" lang="en-US" altLang="zh-CN" sz="24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99%.</a:t>
            </a:r>
          </a:p>
          <a:p>
            <a:pPr marL="781050" marR="0" lvl="1" indent="-342900" algn="l" defTabSz="914400" rtl="0" eaLnBrk="0" fontAlgn="base" latinLnBrk="0" hangingPunct="0">
              <a:lnSpc>
                <a:spcPct val="120000"/>
              </a:lnSpc>
              <a:spcBef>
                <a:spcPts val="600"/>
              </a:spcBef>
              <a:spcAft>
                <a:spcPct val="0"/>
              </a:spcAft>
              <a:buClrTx/>
              <a:buSzTx/>
              <a:buFont typeface="Wingdings" panose="05000000000000000000" pitchFamily="2" charset="2"/>
              <a:buChar char="ü"/>
              <a:defRPr/>
            </a:pPr>
            <a:r>
              <a:rPr kumimoji="0" lang="zh-CN" altLang="en-US"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被检者吸毒时，每次检测呈阳性（</a:t>
            </a:r>
            <a:r>
              <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）的概率为</a:t>
            </a:r>
            <a:r>
              <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99%</a:t>
            </a:r>
            <a:r>
              <a:rPr kumimoji="0" lang="zh-CN" altLang="en-US"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endPar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781050" marR="0" lvl="1" indent="-342900" algn="l" defTabSz="914400" rtl="0" eaLnBrk="0" fontAlgn="base" latinLnBrk="0" hangingPunct="0">
              <a:lnSpc>
                <a:spcPct val="120000"/>
              </a:lnSpc>
              <a:spcBef>
                <a:spcPts val="600"/>
              </a:spcBef>
              <a:spcAft>
                <a:spcPct val="0"/>
              </a:spcAft>
              <a:buClrTx/>
              <a:buSzTx/>
              <a:buFont typeface="Wingdings" panose="05000000000000000000" pitchFamily="2" charset="2"/>
              <a:buChar char="ü"/>
              <a:defRPr/>
            </a:pPr>
            <a:r>
              <a:rPr kumimoji="0" lang="zh-CN" altLang="en-US"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检者不吸毒时，每次检测呈阴性（</a:t>
            </a:r>
            <a:r>
              <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）的概率为</a:t>
            </a:r>
            <a:r>
              <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99%</a:t>
            </a:r>
            <a:r>
              <a:rPr kumimoji="0" lang="zh-CN" altLang="en-US"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endPar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0" fontAlgn="base" latinLnBrk="0" hangingPunct="0">
              <a:lnSpc>
                <a:spcPct val="120000"/>
              </a:lnSpc>
              <a:spcBef>
                <a:spcPts val="600"/>
              </a:spcBef>
              <a:spcAft>
                <a:spcPct val="0"/>
              </a:spcAft>
              <a:buClr>
                <a:srgbClr val="CC0000"/>
              </a:buClr>
              <a:buSzTx/>
              <a:buFont typeface="Wingdings" panose="05000000000000000000" pitchFamily="2" charset="2"/>
              <a:buNone/>
              <a:defRPr/>
            </a:pPr>
            <a:r>
              <a:rPr kumimoji="0" lang="zh-CN" altLang="en-US" sz="24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假设某公司将对其全体雇员进行一次鸦片吸食情况的检测，已知</a:t>
            </a:r>
            <a:r>
              <a:rPr kumimoji="0" lang="en-US" altLang="zh-CN" sz="24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0.5%</a:t>
            </a:r>
            <a:r>
              <a:rPr kumimoji="0" lang="zh-CN" altLang="en-US" sz="24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的雇员吸毒。我们想知道，每位医学检测呈阳性的雇员吸毒的概率有多高</a:t>
            </a: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P(D |+)</a:t>
            </a:r>
            <a:r>
              <a:rPr kumimoji="0" lang="zh-CN" altLang="en-US" sz="24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？令</a:t>
            </a: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“D”</a:t>
            </a:r>
            <a:r>
              <a:rPr kumimoji="0" lang="zh-CN" altLang="en-US" sz="24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为雇员吸毒事件</a:t>
            </a: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 “ N”</a:t>
            </a:r>
            <a:r>
              <a:rPr kumimoji="0" lang="zh-CN" altLang="en-US" sz="24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为雇员不吸毒事件，</a:t>
            </a:r>
            <a:r>
              <a:rPr kumimoji="0" lang="en-US" altLang="zh-CN" sz="24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zh-CN" altLang="en-US" sz="2400" b="1"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为检测呈阳性事件。</a:t>
            </a:r>
          </a:p>
        </p:txBody>
      </p:sp>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0593" y="980728"/>
            <a:ext cx="7966075" cy="4267200"/>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450850" indent="-450850">
              <a:lnSpc>
                <a:spcPct val="130000"/>
              </a:lnSpc>
              <a:spcBef>
                <a:spcPts val="600"/>
              </a:spcBef>
              <a:buFont typeface="Wingdings" panose="05000000000000000000" pitchFamily="2" charset="2"/>
              <a:buChar char="n"/>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0" indent="0">
              <a:lnSpc>
                <a:spcPct val="130000"/>
              </a:lnSpc>
              <a:spcBef>
                <a:spcPts val="600"/>
              </a:spcBef>
              <a:buFont typeface="Wingdings" panose="05000000000000000000" pitchFamily="2" charset="2"/>
              <a:buNone/>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sp>
        <p:nvSpPr>
          <p:cNvPr id="227332" name="Rectangle 3"/>
          <p:cNvSpPr txBox="1">
            <a:spLocks noChangeArrowheads="1"/>
          </p:cNvSpPr>
          <p:nvPr/>
        </p:nvSpPr>
        <p:spPr bwMode="auto">
          <a:xfrm>
            <a:off x="408544" y="1765514"/>
            <a:ext cx="842486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88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605">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marL="469900" marR="0" lvl="0" indent="-469900" algn="l" defTabSz="914400" rtl="0" eaLnBrk="0" fontAlgn="base" latinLnBrk="0" hangingPunct="0">
              <a:lnSpc>
                <a:spcPct val="110000"/>
              </a:lnSpc>
              <a:spcBef>
                <a:spcPct val="20000"/>
              </a:spcBef>
              <a:spcAft>
                <a:spcPct val="0"/>
              </a:spcAft>
              <a:buClrTx/>
              <a:buSzTx/>
              <a:buFont typeface="Wingdings" panose="05000000000000000000" pitchFamily="2" charset="2"/>
              <a:buChar char="ü"/>
              <a:defRPr/>
            </a:pPr>
            <a:r>
              <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P(D)</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代表雇员吸毒的概率，不考虑其他情况，该值为</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0.005</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。这个值就是</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D</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的</a:t>
            </a:r>
            <a:r>
              <a:rPr kumimoji="0" lang="zh-CN" altLang="en-US"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先验概率</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a:t>
            </a:r>
          </a:p>
          <a:p>
            <a:pPr marL="469900" marR="0" lvl="0" indent="-469900" algn="l" defTabSz="914400" rtl="0" eaLnBrk="0" fontAlgn="base" latinLnBrk="0" hangingPunct="0">
              <a:lnSpc>
                <a:spcPct val="110000"/>
              </a:lnSpc>
              <a:spcBef>
                <a:spcPct val="20000"/>
              </a:spcBef>
              <a:spcAft>
                <a:spcPct val="0"/>
              </a:spcAft>
              <a:buClrTx/>
              <a:buSzTx/>
              <a:buFont typeface="Wingdings" panose="05000000000000000000" pitchFamily="2" charset="2"/>
              <a:buChar char="ü"/>
              <a:defRPr/>
            </a:pPr>
            <a:r>
              <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P(N)</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代表雇员不吸毒的概率，该值为</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0.995</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，也就是</a:t>
            </a:r>
            <a:r>
              <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1-P(D)</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a:t>
            </a:r>
          </a:p>
          <a:p>
            <a:pPr marL="469900" marR="0" lvl="0" indent="-469900" algn="l" defTabSz="914400" rtl="0" eaLnBrk="0" fontAlgn="base" latinLnBrk="0" hangingPunct="0">
              <a:lnSpc>
                <a:spcPct val="110000"/>
              </a:lnSpc>
              <a:spcBef>
                <a:spcPct val="20000"/>
              </a:spcBef>
              <a:spcAft>
                <a:spcPct val="0"/>
              </a:spcAft>
              <a:buClrTx/>
              <a:buSzTx/>
              <a:buFont typeface="Wingdings" panose="05000000000000000000" pitchFamily="2" charset="2"/>
              <a:buChar char="ü"/>
              <a:defRPr/>
            </a:pPr>
            <a:r>
              <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P(+|D)</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代表吸毒者阳性检出率，由于阳性检测准确性是</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99%</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，因此该值为</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0.99</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a:t>
            </a:r>
          </a:p>
          <a:p>
            <a:pPr marL="469900" marR="0" lvl="0" indent="-469900" algn="l" defTabSz="914400" rtl="0" eaLnBrk="0" fontAlgn="base" latinLnBrk="0" hangingPunct="0">
              <a:lnSpc>
                <a:spcPct val="110000"/>
              </a:lnSpc>
              <a:spcBef>
                <a:spcPct val="20000"/>
              </a:spcBef>
              <a:spcAft>
                <a:spcPct val="0"/>
              </a:spcAft>
              <a:buClrTx/>
              <a:buSzTx/>
              <a:buFont typeface="Wingdings" panose="05000000000000000000" pitchFamily="2" charset="2"/>
              <a:buChar char="ü"/>
              <a:defRPr/>
            </a:pPr>
            <a:r>
              <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P(+|N)</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代表不吸毒者阳性检出率，也就是出错检测的概率，该值为</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0.01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，因为对于不吸毒者，其检测为阴性的概率为</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99%</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a:t>
            </a:r>
          </a:p>
          <a:p>
            <a:pPr marL="469900" marR="0" lvl="0" indent="-469900" algn="l" defTabSz="914400" rtl="0" eaLnBrk="0" fontAlgn="base" latinLnBrk="0" hangingPunct="0">
              <a:lnSpc>
                <a:spcPct val="110000"/>
              </a:lnSpc>
              <a:spcBef>
                <a:spcPct val="20000"/>
              </a:spcBef>
              <a:spcAft>
                <a:spcPct val="0"/>
              </a:spcAft>
              <a:buClrTx/>
              <a:buSzTx/>
              <a:buFont typeface="Wingdings" panose="05000000000000000000" pitchFamily="2" charset="2"/>
              <a:buChar char="ü"/>
              <a:defRPr/>
            </a:pPr>
            <a:r>
              <a:rPr kumimoji="0" lang="en-US" altLang="zh-CN" sz="20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代表不考虑其他因素的影响的阳性检出率。我们可以通过全概率公式计算得到：此概率 </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吸毒者阳性检出率（</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0.5% x 99% = 0.495%)+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不吸毒者阳性检出率（</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99.5% x 1% = 0.995%)</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P(+)=0.0149</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是检测呈阳性的</a:t>
            </a:r>
            <a:r>
              <a:rPr kumimoji="0" lang="zh-CN" altLang="en-US"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概率</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a:t>
            </a:r>
          </a:p>
        </p:txBody>
      </p:sp>
      <p:pic>
        <p:nvPicPr>
          <p:cNvPr id="227333" name="Picture 2" descr="\begin{align}P(+)=P(+,D)+P(+,N)=P(+|D)P(D)+P(+|N)P(N)\end{al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218" y="5899382"/>
            <a:ext cx="7031037"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980728"/>
            <a:ext cx="7966075" cy="4267200"/>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450850" indent="-450850">
              <a:lnSpc>
                <a:spcPct val="130000"/>
              </a:lnSpc>
              <a:spcBef>
                <a:spcPts val="600"/>
              </a:spcBef>
              <a:buFont typeface="Wingdings" panose="05000000000000000000" pitchFamily="2" charset="2"/>
              <a:buChar char="n"/>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0" indent="0">
              <a:lnSpc>
                <a:spcPct val="130000"/>
              </a:lnSpc>
              <a:spcBef>
                <a:spcPts val="600"/>
              </a:spcBef>
              <a:buFont typeface="Wingdings" panose="05000000000000000000" pitchFamily="2" charset="2"/>
              <a:buNone/>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sp>
        <p:nvSpPr>
          <p:cNvPr id="229380" name="Rectangle 1"/>
          <p:cNvSpPr>
            <a:spLocks noChangeArrowheads="1"/>
          </p:cNvSpPr>
          <p:nvPr/>
        </p:nvSpPr>
        <p:spPr bwMode="auto">
          <a:xfrm>
            <a:off x="504031" y="1681956"/>
            <a:ext cx="8135938" cy="41100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53920" tIns="31740" rIns="0" bIns="15870" anchor="ctr">
            <a:spAutoFit/>
          </a:bodyPr>
          <a:lstStyle>
            <a:lvl1pPr>
              <a:defRPr b="1">
                <a:solidFill>
                  <a:schemeClr val="tx1"/>
                </a:solidFill>
                <a:latin typeface="Verdana" panose="020B0604030504040204" pitchFamily="34" charset="0"/>
                <a:ea typeface="宋体" panose="02010600030101010101" pitchFamily="2" charset="-122"/>
              </a:defRPr>
            </a:lvl1pPr>
            <a:lvl2pPr indent="-45720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根据上述描述，可以计算某人检测呈阳性时确实吸毒的条件概率P(D|+)：</a:t>
            </a:r>
            <a:endParaRPr kumimoji="0" lang="en-US" altLang="zh-CN"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457200" marR="0" lvl="1" indent="-457200" algn="l" defTabSz="914400" rtl="0" eaLnBrk="0" fontAlgn="base" latinLnBrk="0" hangingPunct="0">
              <a:lnSpc>
                <a:spcPct val="12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Calibri" panose="020F0502020204030204" pitchFamily="34" charset="0"/>
              </a:rPr>
              <a:t>  </a:t>
            </a: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尽管检测结果可靠性很高，但是只能得出结论：如果某人检测呈阳性，那么此人是吸毒的概率只有33%，也就是说不吸毒的可能性较大。测试的条件（本例中指D，雇员吸毒）越难发生，发生误判的可能性越大。</a:t>
            </a:r>
          </a:p>
        </p:txBody>
      </p:sp>
      <p:pic>
        <p:nvPicPr>
          <p:cNvPr id="229381" name="Picture 2" descr="\begin{align}P(D|+) &amp; = \frac{P(+ | D) P(D)}{P(+)} \\&#10;&amp; = \frac{P(+ | D) P(D)}{P(+ | D) P(D) + P(+ | N) P(N)} \\&#10;&amp; = \frac{0.99 \times 0.005}{0.99 \times 0.005 + 0.01 \times 0.995} \\&#10;&amp; = 0.3322.\end{al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328862"/>
            <a:ext cx="4465638"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6"/>
          <p:cNvGrpSpPr/>
          <p:nvPr/>
        </p:nvGrpSpPr>
        <p:grpSpPr bwMode="auto">
          <a:xfrm>
            <a:off x="642430" y="2160503"/>
            <a:ext cx="2230437" cy="2232025"/>
            <a:chOff x="1330026" y="1365494"/>
            <a:chExt cx="3395626" cy="3395626"/>
          </a:xfrm>
        </p:grpSpPr>
        <p:grpSp>
          <p:nvGrpSpPr>
            <p:cNvPr id="6190" name="组合 2"/>
            <p:cNvGrpSpPr/>
            <p:nvPr/>
          </p:nvGrpSpPr>
          <p:grpSpPr bwMode="auto">
            <a:xfrm>
              <a:off x="1330026" y="1365494"/>
              <a:ext cx="3395626" cy="3395626"/>
              <a:chOff x="1033499" y="2087806"/>
              <a:chExt cx="2448000" cy="2448000"/>
            </a:xfrm>
          </p:grpSpPr>
          <p:sp>
            <p:nvSpPr>
              <p:cNvPr id="4" name="椭圆 3"/>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sp>
            <p:nvSpPr>
              <p:cNvPr id="5" name="椭圆 4"/>
              <p:cNvSpPr>
                <a:spLocks noChangeAspect="1"/>
              </p:cNvSpPr>
              <p:nvPr/>
            </p:nvSpPr>
            <p:spPr>
              <a:xfrm>
                <a:off x="1249550" y="2303704"/>
                <a:ext cx="2015897" cy="2016205"/>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grpSp>
        <p:pic>
          <p:nvPicPr>
            <p:cNvPr id="6191" name="图片 5"/>
            <p:cNvPicPr>
              <a:picLocks noChangeAspect="1"/>
            </p:cNvPicPr>
            <p:nvPr/>
          </p:nvPicPr>
          <p:blipFill>
            <a:blip r:embed="rId2"/>
            <a:srcRect/>
            <a:stretch>
              <a:fillRect/>
            </a:stretch>
          </p:blipFill>
          <p:spPr bwMode="auto">
            <a:xfrm>
              <a:off x="1866739" y="1892008"/>
              <a:ext cx="2322199" cy="232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直角三角形 7"/>
          <p:cNvSpPr/>
          <p:nvPr/>
        </p:nvSpPr>
        <p:spPr>
          <a:xfrm rot="5400000">
            <a:off x="0" y="0"/>
            <a:ext cx="1080000" cy="1080000"/>
          </a:xfrm>
          <a:prstGeom prst="rtTriangle">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sp>
        <p:nvSpPr>
          <p:cNvPr id="9" name="直角三角形 8"/>
          <p:cNvSpPr/>
          <p:nvPr/>
        </p:nvSpPr>
        <p:spPr>
          <a:xfrm rot="16200000">
            <a:off x="8064000" y="5793483"/>
            <a:ext cx="1080000" cy="1080000"/>
          </a:xfrm>
          <a:prstGeom prst="rtTriangl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grpSp>
        <p:nvGrpSpPr>
          <p:cNvPr id="47" name="组合 46"/>
          <p:cNvGrpSpPr/>
          <p:nvPr/>
        </p:nvGrpSpPr>
        <p:grpSpPr>
          <a:xfrm>
            <a:off x="3075382" y="1080000"/>
            <a:ext cx="5156200" cy="949960"/>
            <a:chOff x="3507234" y="1752600"/>
            <a:chExt cx="5156200" cy="949960"/>
          </a:xfrm>
        </p:grpSpPr>
        <p:grpSp>
          <p:nvGrpSpPr>
            <p:cNvPr id="50" name="Group 5"/>
            <p:cNvGrpSpPr/>
            <p:nvPr/>
          </p:nvGrpSpPr>
          <p:grpSpPr bwMode="auto">
            <a:xfrm>
              <a:off x="3507234" y="1752600"/>
              <a:ext cx="762000" cy="665163"/>
              <a:chOff x="0" y="0"/>
              <a:chExt cx="1549" cy="1351"/>
            </a:xfrm>
          </p:grpSpPr>
          <p:sp>
            <p:nvSpPr>
              <p:cNvPr id="54" name="AutoShape 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55" name="AutoShape 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56" name="AutoShape 8"/>
              <p:cNvGrpSpPr/>
              <p:nvPr/>
            </p:nvGrpSpPr>
            <p:grpSpPr bwMode="auto">
              <a:xfrm>
                <a:off x="68" y="54"/>
                <a:ext cx="1400" cy="1213"/>
                <a:chOff x="0" y="0"/>
                <a:chExt cx="688848" cy="597408"/>
              </a:xfrm>
            </p:grpSpPr>
            <p:pic>
              <p:nvPicPr>
                <p:cNvPr id="57" name="AutoShape 8"/>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7"/>
                <p:cNvSpPr txBox="1">
                  <a:spLocks noChangeArrowheads="1"/>
                </p:cNvSpPr>
                <p:nvPr/>
              </p:nvSpPr>
              <p:spPr bwMode="auto">
                <a:xfrm>
                  <a:off x="121410" y="109216"/>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51" name="Line 13"/>
            <p:cNvSpPr>
              <a:spLocks noChangeShapeType="1"/>
            </p:cNvSpPr>
            <p:nvPr/>
          </p:nvSpPr>
          <p:spPr bwMode="auto">
            <a:xfrm flipV="1">
              <a:off x="4116834" y="2340974"/>
              <a:ext cx="4127574" cy="1805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52" name="Text Box 15"/>
            <p:cNvSpPr txBox="1">
              <a:spLocks noChangeArrowheads="1"/>
            </p:cNvSpPr>
            <p:nvPr/>
          </p:nvSpPr>
          <p:spPr bwMode="auto">
            <a:xfrm>
              <a:off x="3541427" y="1872615"/>
              <a:ext cx="676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5.1 </a:t>
              </a:r>
            </a:p>
          </p:txBody>
        </p:sp>
        <p:sp>
          <p:nvSpPr>
            <p:cNvPr id="53" name="Text Box 17"/>
            <p:cNvSpPr txBox="1">
              <a:spLocks noChangeArrowheads="1"/>
            </p:cNvSpPr>
            <p:nvPr/>
          </p:nvSpPr>
          <p:spPr bwMode="auto">
            <a:xfrm>
              <a:off x="4391154" y="1872615"/>
              <a:ext cx="42722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2400" dirty="0">
                  <a:solidFill>
                    <a:srgbClr val="31589C"/>
                  </a:solidFill>
                  <a:latin typeface="方正兰亭中黑_GBK" panose="02000000000000000000" pitchFamily="2" charset="-122"/>
                  <a:ea typeface="方正兰亭中黑_GBK" panose="02000000000000000000" pitchFamily="2" charset="-122"/>
                  <a:sym typeface="+mn-ea"/>
                </a:rPr>
                <a:t>分类的定义与基本问题</a:t>
              </a:r>
              <a:endParaRPr lang="zh-CN" altLang="zh-CN" sz="2400" dirty="0">
                <a:solidFill>
                  <a:srgbClr val="31589C"/>
                </a:solidFill>
                <a:latin typeface="方正兰亭中黑_GBK" panose="02000000000000000000" pitchFamily="2" charset="-122"/>
                <a:ea typeface="方正兰亭中黑_GBK" panose="02000000000000000000" pitchFamily="2" charset="-122"/>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endParaRPr>
            </a:p>
          </p:txBody>
        </p:sp>
      </p:grpSp>
      <p:grpSp>
        <p:nvGrpSpPr>
          <p:cNvPr id="59" name="组合 58"/>
          <p:cNvGrpSpPr/>
          <p:nvPr/>
        </p:nvGrpSpPr>
        <p:grpSpPr>
          <a:xfrm>
            <a:off x="3079013" y="1860104"/>
            <a:ext cx="4991100" cy="628015"/>
            <a:chOff x="3507234" y="2813050"/>
            <a:chExt cx="4981574" cy="665163"/>
          </a:xfrm>
        </p:grpSpPr>
        <p:grpSp>
          <p:nvGrpSpPr>
            <p:cNvPr id="60" name="Group 9"/>
            <p:cNvGrpSpPr/>
            <p:nvPr/>
          </p:nvGrpSpPr>
          <p:grpSpPr bwMode="auto">
            <a:xfrm>
              <a:off x="3507234" y="2813050"/>
              <a:ext cx="762000" cy="665163"/>
              <a:chOff x="0" y="0"/>
              <a:chExt cx="1549" cy="1351"/>
            </a:xfrm>
          </p:grpSpPr>
          <p:sp>
            <p:nvSpPr>
              <p:cNvPr id="64"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65"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66" name="AutoShape 12"/>
              <p:cNvGrpSpPr/>
              <p:nvPr/>
            </p:nvGrpSpPr>
            <p:grpSpPr bwMode="auto">
              <a:xfrm>
                <a:off x="68" y="54"/>
                <a:ext cx="1400" cy="1213"/>
                <a:chOff x="0" y="0"/>
                <a:chExt cx="688848" cy="597408"/>
              </a:xfrm>
            </p:grpSpPr>
            <p:pic>
              <p:nvPicPr>
                <p:cNvPr id="67"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61" name="Line 16"/>
            <p:cNvSpPr>
              <a:spLocks noChangeShapeType="1"/>
            </p:cNvSpPr>
            <p:nvPr/>
          </p:nvSpPr>
          <p:spPr bwMode="auto">
            <a:xfrm flipV="1">
              <a:off x="4116834" y="3411429"/>
              <a:ext cx="4127574" cy="1122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62" name="Text Box 18"/>
            <p:cNvSpPr txBox="1">
              <a:spLocks noChangeArrowheads="1"/>
            </p:cNvSpPr>
            <p:nvPr/>
          </p:nvSpPr>
          <p:spPr bwMode="auto">
            <a:xfrm>
              <a:off x="3576608" y="2911475"/>
              <a:ext cx="608965" cy="42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5.2 </a:t>
              </a:r>
            </a:p>
          </p:txBody>
        </p:sp>
        <p:sp>
          <p:nvSpPr>
            <p:cNvPr id="63" name="Text Box 24"/>
            <p:cNvSpPr txBox="1">
              <a:spLocks noChangeArrowheads="1"/>
            </p:cNvSpPr>
            <p:nvPr/>
          </p:nvSpPr>
          <p:spPr bwMode="auto">
            <a:xfrm>
              <a:off x="4385643" y="2894306"/>
              <a:ext cx="4103165" cy="48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cs typeface="+mn-cs"/>
                </a:rPr>
                <a:t>分类的性能评测</a:t>
              </a:r>
            </a:p>
          </p:txBody>
        </p:sp>
      </p:grpSp>
      <p:grpSp>
        <p:nvGrpSpPr>
          <p:cNvPr id="69" name="Group 19"/>
          <p:cNvGrpSpPr/>
          <p:nvPr/>
        </p:nvGrpSpPr>
        <p:grpSpPr bwMode="auto">
          <a:xfrm>
            <a:off x="3086179" y="2639982"/>
            <a:ext cx="762000" cy="665163"/>
            <a:chOff x="0" y="0"/>
            <a:chExt cx="1549" cy="1351"/>
          </a:xfrm>
        </p:grpSpPr>
        <p:sp>
          <p:nvSpPr>
            <p:cNvPr id="70"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71"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72" name="AutoShape 22"/>
            <p:cNvGrpSpPr/>
            <p:nvPr/>
          </p:nvGrpSpPr>
          <p:grpSpPr bwMode="auto">
            <a:xfrm>
              <a:off x="68" y="53"/>
              <a:ext cx="1400" cy="1213"/>
              <a:chOff x="0" y="0"/>
              <a:chExt cx="688848" cy="597408"/>
            </a:xfrm>
          </p:grpSpPr>
          <p:pic>
            <p:nvPicPr>
              <p:cNvPr id="73"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75" name="Text Box 25"/>
          <p:cNvSpPr txBox="1">
            <a:spLocks noChangeArrowheads="1"/>
          </p:cNvSpPr>
          <p:nvPr/>
        </p:nvSpPr>
        <p:spPr bwMode="auto">
          <a:xfrm>
            <a:off x="3089837" y="2738407"/>
            <a:ext cx="6880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5.3 </a:t>
            </a:r>
          </a:p>
        </p:txBody>
      </p:sp>
      <p:sp>
        <p:nvSpPr>
          <p:cNvPr id="76" name="Text Box 24"/>
          <p:cNvSpPr txBox="1">
            <a:spLocks noChangeArrowheads="1"/>
          </p:cNvSpPr>
          <p:nvPr/>
        </p:nvSpPr>
        <p:spPr bwMode="auto">
          <a:xfrm>
            <a:off x="3959304" y="2776075"/>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决策树</a:t>
            </a:r>
          </a:p>
        </p:txBody>
      </p:sp>
      <p:grpSp>
        <p:nvGrpSpPr>
          <p:cNvPr id="77" name="Group 19"/>
          <p:cNvGrpSpPr/>
          <p:nvPr/>
        </p:nvGrpSpPr>
        <p:grpSpPr bwMode="auto">
          <a:xfrm>
            <a:off x="3070304" y="3467771"/>
            <a:ext cx="762000" cy="665163"/>
            <a:chOff x="0" y="0"/>
            <a:chExt cx="1549" cy="1351"/>
          </a:xfrm>
        </p:grpSpPr>
        <p:sp>
          <p:nvSpPr>
            <p:cNvPr id="78"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79"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80" name="AutoShape 22"/>
            <p:cNvGrpSpPr/>
            <p:nvPr/>
          </p:nvGrpSpPr>
          <p:grpSpPr bwMode="auto">
            <a:xfrm>
              <a:off x="68" y="53"/>
              <a:ext cx="1400" cy="1213"/>
              <a:chOff x="0" y="0"/>
              <a:chExt cx="688848" cy="597408"/>
            </a:xfrm>
          </p:grpSpPr>
          <p:pic>
            <p:nvPicPr>
              <p:cNvPr id="81"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83" name="Text Box 25"/>
          <p:cNvSpPr txBox="1">
            <a:spLocks noChangeArrowheads="1"/>
          </p:cNvSpPr>
          <p:nvPr/>
        </p:nvSpPr>
        <p:spPr bwMode="auto">
          <a:xfrm>
            <a:off x="3074264" y="3566196"/>
            <a:ext cx="6912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5.4 </a:t>
            </a:r>
          </a:p>
        </p:txBody>
      </p:sp>
      <p:sp>
        <p:nvSpPr>
          <p:cNvPr id="84" name="Line 16"/>
          <p:cNvSpPr>
            <a:spLocks noChangeShapeType="1"/>
          </p:cNvSpPr>
          <p:nvPr/>
        </p:nvSpPr>
        <p:spPr bwMode="auto">
          <a:xfrm>
            <a:off x="3596538" y="3208844"/>
            <a:ext cx="4248150" cy="27305"/>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5" name="Line 16"/>
          <p:cNvSpPr>
            <a:spLocks noChangeShapeType="1"/>
          </p:cNvSpPr>
          <p:nvPr/>
        </p:nvSpPr>
        <p:spPr bwMode="auto">
          <a:xfrm flipV="1">
            <a:off x="3663213" y="4109909"/>
            <a:ext cx="4218940" cy="241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86" name="组合 85"/>
          <p:cNvGrpSpPr/>
          <p:nvPr/>
        </p:nvGrpSpPr>
        <p:grpSpPr>
          <a:xfrm>
            <a:off x="3053794" y="4291233"/>
            <a:ext cx="4763770" cy="665163"/>
            <a:chOff x="3507234" y="2813050"/>
            <a:chExt cx="4763770" cy="665163"/>
          </a:xfrm>
        </p:grpSpPr>
        <p:grpSp>
          <p:nvGrpSpPr>
            <p:cNvPr id="87" name="Group 9"/>
            <p:cNvGrpSpPr/>
            <p:nvPr/>
          </p:nvGrpSpPr>
          <p:grpSpPr bwMode="auto">
            <a:xfrm>
              <a:off x="3507234" y="2813050"/>
              <a:ext cx="762000" cy="665163"/>
              <a:chOff x="0" y="0"/>
              <a:chExt cx="1549" cy="1351"/>
            </a:xfrm>
          </p:grpSpPr>
          <p:sp>
            <p:nvSpPr>
              <p:cNvPr id="90"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91"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92" name="AutoShape 12"/>
              <p:cNvGrpSpPr/>
              <p:nvPr/>
            </p:nvGrpSpPr>
            <p:grpSpPr bwMode="auto">
              <a:xfrm>
                <a:off x="68" y="54"/>
                <a:ext cx="1400" cy="1213"/>
                <a:chOff x="0" y="0"/>
                <a:chExt cx="688848" cy="597408"/>
              </a:xfrm>
            </p:grpSpPr>
            <p:pic>
              <p:nvPicPr>
                <p:cNvPr id="93"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88" name="Line 16"/>
            <p:cNvSpPr>
              <a:spLocks noChangeShapeType="1"/>
            </p:cNvSpPr>
            <p:nvPr/>
          </p:nvSpPr>
          <p:spPr bwMode="auto">
            <a:xfrm flipV="1">
              <a:off x="4104134" y="3425190"/>
              <a:ext cx="4166870" cy="114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9" name="Text Box 18"/>
            <p:cNvSpPr txBox="1">
              <a:spLocks noChangeArrowheads="1"/>
            </p:cNvSpPr>
            <p:nvPr/>
          </p:nvSpPr>
          <p:spPr bwMode="auto">
            <a:xfrm>
              <a:off x="3536286" y="2911475"/>
              <a:ext cx="689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5.5 </a:t>
              </a:r>
            </a:p>
          </p:txBody>
        </p:sp>
      </p:grpSp>
      <p:sp>
        <p:nvSpPr>
          <p:cNvPr id="95" name="Text Box 24"/>
          <p:cNvSpPr txBox="1">
            <a:spLocks noChangeArrowheads="1"/>
          </p:cNvSpPr>
          <p:nvPr/>
        </p:nvSpPr>
        <p:spPr bwMode="auto">
          <a:xfrm>
            <a:off x="3926919" y="3576175"/>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贝叶斯分类</a:t>
            </a:r>
          </a:p>
        </p:txBody>
      </p:sp>
      <p:grpSp>
        <p:nvGrpSpPr>
          <p:cNvPr id="96" name="Group 19"/>
          <p:cNvGrpSpPr/>
          <p:nvPr/>
        </p:nvGrpSpPr>
        <p:grpSpPr bwMode="auto">
          <a:xfrm>
            <a:off x="3053794" y="5127277"/>
            <a:ext cx="762000" cy="665163"/>
            <a:chOff x="0" y="0"/>
            <a:chExt cx="1549" cy="1351"/>
          </a:xfrm>
        </p:grpSpPr>
        <p:sp>
          <p:nvSpPr>
            <p:cNvPr id="97"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98"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99" name="AutoShape 22"/>
            <p:cNvGrpSpPr/>
            <p:nvPr/>
          </p:nvGrpSpPr>
          <p:grpSpPr bwMode="auto">
            <a:xfrm>
              <a:off x="68" y="53"/>
              <a:ext cx="1400" cy="1213"/>
              <a:chOff x="0" y="0"/>
              <a:chExt cx="688848" cy="597408"/>
            </a:xfrm>
          </p:grpSpPr>
          <p:pic>
            <p:nvPicPr>
              <p:cNvPr id="100"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102" name="Text Box 25"/>
          <p:cNvSpPr txBox="1">
            <a:spLocks noChangeArrowheads="1"/>
          </p:cNvSpPr>
          <p:nvPr/>
        </p:nvSpPr>
        <p:spPr bwMode="auto">
          <a:xfrm>
            <a:off x="3096656" y="5225702"/>
            <a:ext cx="6121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5.6</a:t>
            </a:r>
          </a:p>
        </p:txBody>
      </p:sp>
      <p:sp>
        <p:nvSpPr>
          <p:cNvPr id="103" name="Text Box 24"/>
          <p:cNvSpPr txBox="1">
            <a:spLocks noChangeArrowheads="1"/>
          </p:cNvSpPr>
          <p:nvPr/>
        </p:nvSpPr>
        <p:spPr bwMode="auto">
          <a:xfrm>
            <a:off x="4013279" y="5225905"/>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其他学习问题</a:t>
            </a:r>
          </a:p>
        </p:txBody>
      </p:sp>
      <p:sp>
        <p:nvSpPr>
          <p:cNvPr id="104" name="Line 16"/>
          <p:cNvSpPr>
            <a:spLocks noChangeShapeType="1"/>
          </p:cNvSpPr>
          <p:nvPr/>
        </p:nvSpPr>
        <p:spPr bwMode="auto">
          <a:xfrm flipV="1">
            <a:off x="3690064" y="5739263"/>
            <a:ext cx="4127574" cy="1122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105" name="Text Box 24"/>
          <p:cNvSpPr txBox="1">
            <a:spLocks noChangeArrowheads="1"/>
          </p:cNvSpPr>
          <p:nvPr/>
        </p:nvSpPr>
        <p:spPr bwMode="auto">
          <a:xfrm>
            <a:off x="3959102" y="4414895"/>
            <a:ext cx="56318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k-nearest neighbor(k-NN)</a:t>
            </a:r>
            <a:r>
              <a:rPr kumimoji="0" lang="zh-CN" altLang="en-US" sz="20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算法</a:t>
            </a:r>
          </a:p>
        </p:txBody>
      </p:sp>
    </p:spTree>
  </p:cSld>
  <p:clrMapOvr>
    <a:masterClrMapping/>
  </p:clrMapOvr>
  <mc:AlternateContent xmlns:mc="http://schemas.openxmlformats.org/markup-compatibility/2006" xmlns:p14="http://schemas.microsoft.com/office/powerpoint/2010/main">
    <mc:Choice Requires="p14">
      <p:transition spd="slow" p14:dur="2000" advTm="2250"/>
    </mc:Choice>
    <mc:Fallback xmlns="">
      <p:transition spd="slow" advTm="2250"/>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052736"/>
            <a:ext cx="7964488" cy="503237"/>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0" indent="0">
              <a:lnSpc>
                <a:spcPct val="130000"/>
              </a:lnSpc>
              <a:spcBef>
                <a:spcPts val="600"/>
              </a:spcBef>
              <a:buFont typeface="Wingdings" panose="05000000000000000000" pitchFamily="2" charset="2"/>
              <a:buNone/>
              <a:defRPr/>
            </a:pPr>
            <a:r>
              <a:rPr lang="zh-CN" altLang="en-US" sz="2400" b="0" dirty="0">
                <a:solidFill>
                  <a:srgbClr val="0070C0"/>
                </a:solidFill>
                <a:latin typeface="Calibri" panose="020F0502020204030204" pitchFamily="34" charset="0"/>
                <a:cs typeface="Calibri" panose="020F0502020204030204" pitchFamily="34" charset="0"/>
              </a:rPr>
              <a:t>例：现在随机选择一个碗，从中摸出一颗糖，发现是水果糖。请问这颗水果糖来自一号碗的概率有多大？</a:t>
            </a:r>
            <a:endParaRPr lang="en-US" altLang="zh-CN" sz="2400" b="0" dirty="0">
              <a:solidFill>
                <a:srgbClr val="0070C0"/>
              </a:solidFill>
              <a:latin typeface="Calibri" panose="020F0502020204030204" pitchFamily="34" charset="0"/>
              <a:cs typeface="Calibri" panose="020F0502020204030204" pitchFamily="34" charset="0"/>
            </a:endParaRPr>
          </a:p>
          <a:p>
            <a:pPr marL="450850" indent="-450850">
              <a:lnSpc>
                <a:spcPct val="130000"/>
              </a:lnSpc>
              <a:spcBef>
                <a:spcPts val="600"/>
              </a:spcBef>
              <a:buFont typeface="Wingdings" panose="05000000000000000000" pitchFamily="2" charset="2"/>
              <a:buChar char="n"/>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0" indent="0">
              <a:lnSpc>
                <a:spcPct val="130000"/>
              </a:lnSpc>
              <a:spcBef>
                <a:spcPts val="600"/>
              </a:spcBef>
              <a:buFont typeface="Wingdings" panose="05000000000000000000" pitchFamily="2" charset="2"/>
              <a:buNone/>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pic>
        <p:nvPicPr>
          <p:cNvPr id="231428" name="Picture 2" descr="http://image.beekka.com/blog/201108/bg20110825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857" y="2852961"/>
            <a:ext cx="4183062"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9756" y="1052736"/>
            <a:ext cx="7964488" cy="503237"/>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a:lnSpc>
                <a:spcPct val="110000"/>
              </a:lnSpc>
              <a:buClrTx/>
              <a:buFont typeface="Wingdings" panose="05000000000000000000" pitchFamily="2" charset="2"/>
              <a:buChar char="ü"/>
              <a:defRPr/>
            </a:pPr>
            <a:r>
              <a:rPr lang="zh-CN" altLang="en-US" sz="2400" b="0" dirty="0">
                <a:solidFill>
                  <a:srgbClr val="C00000"/>
                </a:solidFill>
                <a:latin typeface="Calibri" panose="020F0502020204030204" pitchFamily="34" charset="0"/>
                <a:cs typeface="Calibri" panose="020F0502020204030204" pitchFamily="34" charset="0"/>
              </a:rPr>
              <a:t>先验概率：</a:t>
            </a:r>
            <a:r>
              <a:rPr lang="zh-CN" altLang="en-US" sz="2400" b="0" dirty="0">
                <a:solidFill>
                  <a:srgbClr val="0070C0"/>
                </a:solidFill>
                <a:latin typeface="Calibri" panose="020F0502020204030204" pitchFamily="34" charset="0"/>
                <a:cs typeface="Calibri" panose="020F0502020204030204" pitchFamily="34" charset="0"/>
              </a:rPr>
              <a:t>假定</a:t>
            </a:r>
            <a:r>
              <a:rPr lang="en-US" altLang="zh-CN" sz="2400" b="0" dirty="0">
                <a:solidFill>
                  <a:srgbClr val="C00000"/>
                </a:solidFill>
                <a:latin typeface="Calibri" panose="020F0502020204030204" pitchFamily="34" charset="0"/>
                <a:cs typeface="Calibri" panose="020F0502020204030204" pitchFamily="34" charset="0"/>
              </a:rPr>
              <a:t>H1</a:t>
            </a:r>
            <a:r>
              <a:rPr lang="zh-CN" altLang="en-US" sz="2400" b="0" dirty="0">
                <a:solidFill>
                  <a:srgbClr val="0070C0"/>
                </a:solidFill>
                <a:latin typeface="Calibri" panose="020F0502020204030204" pitchFamily="34" charset="0"/>
                <a:cs typeface="Calibri" panose="020F0502020204030204" pitchFamily="34" charset="0"/>
              </a:rPr>
              <a:t>表示一号碗，</a:t>
            </a:r>
            <a:r>
              <a:rPr lang="en-US" altLang="zh-CN" sz="2400" b="0" dirty="0">
                <a:solidFill>
                  <a:srgbClr val="C00000"/>
                </a:solidFill>
                <a:latin typeface="Calibri" panose="020F0502020204030204" pitchFamily="34" charset="0"/>
                <a:cs typeface="Calibri" panose="020F0502020204030204" pitchFamily="34" charset="0"/>
              </a:rPr>
              <a:t>H2</a:t>
            </a:r>
            <a:r>
              <a:rPr lang="zh-CN" altLang="en-US" sz="2400" b="0" dirty="0">
                <a:solidFill>
                  <a:srgbClr val="0070C0"/>
                </a:solidFill>
                <a:latin typeface="Calibri" panose="020F0502020204030204" pitchFamily="34" charset="0"/>
                <a:cs typeface="Calibri" panose="020F0502020204030204" pitchFamily="34" charset="0"/>
              </a:rPr>
              <a:t>表示二号碗。在取出水果糖之前</a:t>
            </a:r>
            <a:r>
              <a:rPr lang="zh-CN" altLang="en-US" sz="2400" b="0" dirty="0">
                <a:latin typeface="Calibri" panose="020F0502020204030204" pitchFamily="34" charset="0"/>
                <a:cs typeface="Calibri" panose="020F0502020204030204" pitchFamily="34" charset="0"/>
              </a:rPr>
              <a:t>，</a:t>
            </a:r>
            <a:r>
              <a:rPr lang="zh-CN" altLang="en-US" sz="2400" b="0" dirty="0">
                <a:solidFill>
                  <a:srgbClr val="0070C0"/>
                </a:solidFill>
                <a:latin typeface="Calibri" panose="020F0502020204030204" pitchFamily="34" charset="0"/>
                <a:cs typeface="Calibri" panose="020F0502020204030204" pitchFamily="34" charset="0"/>
              </a:rPr>
              <a:t>这两个碗被选中的概率相同。因此，</a:t>
            </a:r>
            <a:r>
              <a:rPr lang="en-US" altLang="zh-CN" sz="2400" b="0" dirty="0">
                <a:solidFill>
                  <a:srgbClr val="C00000"/>
                </a:solidFill>
                <a:latin typeface="Calibri" panose="020F0502020204030204" pitchFamily="34" charset="0"/>
                <a:cs typeface="Calibri" panose="020F0502020204030204" pitchFamily="34" charset="0"/>
              </a:rPr>
              <a:t>P(H1)=P(H2)=0.5</a:t>
            </a:r>
            <a:r>
              <a:rPr lang="zh-CN" altLang="en-US" sz="2400" b="0" dirty="0">
                <a:solidFill>
                  <a:srgbClr val="0070C0"/>
                </a:solidFill>
                <a:latin typeface="Calibri" panose="020F0502020204030204" pitchFamily="34" charset="0"/>
                <a:cs typeface="Calibri" panose="020F0502020204030204" pitchFamily="34" charset="0"/>
              </a:rPr>
              <a:t>，即没有做实验之前，来自一号碗的概率是</a:t>
            </a:r>
            <a:r>
              <a:rPr lang="en-US" altLang="zh-CN" sz="2400" b="0" dirty="0">
                <a:solidFill>
                  <a:srgbClr val="0070C0"/>
                </a:solidFill>
                <a:latin typeface="Calibri" panose="020F0502020204030204" pitchFamily="34" charset="0"/>
                <a:cs typeface="Calibri" panose="020F0502020204030204" pitchFamily="34" charset="0"/>
              </a:rPr>
              <a:t>0.5</a:t>
            </a:r>
            <a:r>
              <a:rPr lang="zh-CN" altLang="en-US" sz="2400" b="0" dirty="0">
                <a:solidFill>
                  <a:srgbClr val="0070C0"/>
                </a:solidFill>
                <a:latin typeface="Calibri" panose="020F0502020204030204" pitchFamily="34" charset="0"/>
                <a:cs typeface="Calibri" panose="020F0502020204030204" pitchFamily="34" charset="0"/>
              </a:rPr>
              <a:t>。</a:t>
            </a:r>
          </a:p>
          <a:p>
            <a:pPr>
              <a:lnSpc>
                <a:spcPct val="110000"/>
              </a:lnSpc>
              <a:buClrTx/>
              <a:buFont typeface="Wingdings" panose="05000000000000000000" pitchFamily="2" charset="2"/>
              <a:buChar char="ü"/>
              <a:defRPr/>
            </a:pPr>
            <a:r>
              <a:rPr lang="zh-CN" altLang="en-US" sz="2400" b="0" dirty="0">
                <a:solidFill>
                  <a:srgbClr val="C00000"/>
                </a:solidFill>
                <a:latin typeface="Calibri" panose="020F0502020204030204" pitchFamily="34" charset="0"/>
                <a:cs typeface="Calibri" panose="020F0502020204030204" pitchFamily="34" charset="0"/>
              </a:rPr>
              <a:t>后验概率：</a:t>
            </a:r>
            <a:r>
              <a:rPr lang="zh-CN" altLang="en-US" sz="2400" b="0" dirty="0">
                <a:solidFill>
                  <a:srgbClr val="0070C0"/>
                </a:solidFill>
                <a:latin typeface="Calibri" panose="020F0502020204030204" pitchFamily="34" charset="0"/>
                <a:cs typeface="Calibri" panose="020F0502020204030204" pitchFamily="34" charset="0"/>
              </a:rPr>
              <a:t>再假定</a:t>
            </a:r>
            <a:r>
              <a:rPr lang="en-US" altLang="zh-CN" sz="2400" b="0" dirty="0">
                <a:solidFill>
                  <a:srgbClr val="C00000"/>
                </a:solidFill>
                <a:latin typeface="Calibri" panose="020F0502020204030204" pitchFamily="34" charset="0"/>
                <a:cs typeface="Calibri" panose="020F0502020204030204" pitchFamily="34" charset="0"/>
              </a:rPr>
              <a:t>E</a:t>
            </a:r>
            <a:r>
              <a:rPr lang="zh-CN" altLang="en-US" sz="2400" b="0" dirty="0">
                <a:solidFill>
                  <a:srgbClr val="0070C0"/>
                </a:solidFill>
                <a:latin typeface="Calibri" panose="020F0502020204030204" pitchFamily="34" charset="0"/>
                <a:cs typeface="Calibri" panose="020F0502020204030204" pitchFamily="34" charset="0"/>
              </a:rPr>
              <a:t>表示水果糖，所以问题就变成了在已知</a:t>
            </a:r>
            <a:r>
              <a:rPr lang="en-US" altLang="zh-CN" sz="2400" b="0" dirty="0">
                <a:solidFill>
                  <a:srgbClr val="C00000"/>
                </a:solidFill>
                <a:latin typeface="Calibri" panose="020F0502020204030204" pitchFamily="34" charset="0"/>
                <a:cs typeface="Calibri" panose="020F0502020204030204" pitchFamily="34" charset="0"/>
              </a:rPr>
              <a:t>E</a:t>
            </a:r>
            <a:r>
              <a:rPr lang="zh-CN" altLang="en-US" sz="2400" b="0" dirty="0">
                <a:solidFill>
                  <a:srgbClr val="0070C0"/>
                </a:solidFill>
                <a:latin typeface="Calibri" panose="020F0502020204030204" pitchFamily="34" charset="0"/>
                <a:cs typeface="Calibri" panose="020F0502020204030204" pitchFamily="34" charset="0"/>
              </a:rPr>
              <a:t>的情况下，来自一号碗的概率有多大，即求</a:t>
            </a:r>
            <a:r>
              <a:rPr lang="en-US" altLang="zh-CN" sz="2400" b="0" dirty="0">
                <a:solidFill>
                  <a:srgbClr val="C00000"/>
                </a:solidFill>
                <a:latin typeface="Calibri" panose="020F0502020204030204" pitchFamily="34" charset="0"/>
                <a:cs typeface="Calibri" panose="020F0502020204030204" pitchFamily="34" charset="0"/>
              </a:rPr>
              <a:t>P(H1|E)</a:t>
            </a:r>
            <a:r>
              <a:rPr lang="zh-CN" altLang="en-US" sz="2400" b="0" dirty="0">
                <a:latin typeface="Calibri" panose="020F0502020204030204" pitchFamily="34" charset="0"/>
                <a:cs typeface="Calibri" panose="020F0502020204030204" pitchFamily="34" charset="0"/>
              </a:rPr>
              <a:t>。</a:t>
            </a:r>
            <a:r>
              <a:rPr lang="zh-CN" altLang="en-US" sz="2400" b="0" dirty="0">
                <a:solidFill>
                  <a:srgbClr val="0070C0"/>
                </a:solidFill>
                <a:latin typeface="Calibri" panose="020F0502020204030204" pitchFamily="34" charset="0"/>
                <a:cs typeface="Calibri" panose="020F0502020204030204" pitchFamily="34" charset="0"/>
              </a:rPr>
              <a:t>即在</a:t>
            </a:r>
            <a:r>
              <a:rPr lang="en-US" altLang="zh-CN" sz="2400" b="0" dirty="0">
                <a:solidFill>
                  <a:srgbClr val="C00000"/>
                </a:solidFill>
                <a:latin typeface="Calibri" panose="020F0502020204030204" pitchFamily="34" charset="0"/>
                <a:cs typeface="Calibri" panose="020F0502020204030204" pitchFamily="34" charset="0"/>
              </a:rPr>
              <a:t>E</a:t>
            </a:r>
            <a:r>
              <a:rPr lang="zh-CN" altLang="en-US" sz="2400" b="0" dirty="0">
                <a:solidFill>
                  <a:srgbClr val="0070C0"/>
                </a:solidFill>
                <a:latin typeface="Calibri" panose="020F0502020204030204" pitchFamily="34" charset="0"/>
                <a:cs typeface="Calibri" panose="020F0502020204030204" pitchFamily="34" charset="0"/>
              </a:rPr>
              <a:t>事件发生之后，对</a:t>
            </a:r>
            <a:r>
              <a:rPr lang="en-US" altLang="zh-CN" sz="2400" b="0" dirty="0">
                <a:solidFill>
                  <a:srgbClr val="C00000"/>
                </a:solidFill>
                <a:latin typeface="Calibri" panose="020F0502020204030204" pitchFamily="34" charset="0"/>
                <a:cs typeface="Calibri" panose="020F0502020204030204" pitchFamily="34" charset="0"/>
              </a:rPr>
              <a:t>P(H1)</a:t>
            </a:r>
            <a:r>
              <a:rPr lang="zh-CN" altLang="en-US" sz="2400" b="0" dirty="0">
                <a:solidFill>
                  <a:srgbClr val="0070C0"/>
                </a:solidFill>
                <a:latin typeface="Calibri" panose="020F0502020204030204" pitchFamily="34" charset="0"/>
                <a:cs typeface="Calibri" panose="020F0502020204030204" pitchFamily="34" charset="0"/>
              </a:rPr>
              <a:t>的修正。</a:t>
            </a:r>
          </a:p>
          <a:p>
            <a:pPr>
              <a:lnSpc>
                <a:spcPct val="110000"/>
              </a:lnSpc>
              <a:buClrTx/>
              <a:buFont typeface="Wingdings" panose="05000000000000000000" pitchFamily="2" charset="2"/>
              <a:buChar char="ü"/>
              <a:defRPr/>
            </a:pPr>
            <a:r>
              <a:rPr lang="zh-CN" altLang="en-US" sz="2400" b="0" dirty="0">
                <a:solidFill>
                  <a:srgbClr val="0070C0"/>
                </a:solidFill>
                <a:latin typeface="Calibri" panose="020F0502020204030204" pitchFamily="34" charset="0"/>
                <a:cs typeface="Calibri" panose="020F0502020204030204" pitchFamily="34" charset="0"/>
              </a:rPr>
              <a:t>根据条件概率公式，得到</a:t>
            </a:r>
          </a:p>
          <a:p>
            <a:pPr marL="450850" indent="-450850">
              <a:lnSpc>
                <a:spcPct val="130000"/>
              </a:lnSpc>
              <a:spcBef>
                <a:spcPts val="600"/>
              </a:spcBef>
              <a:buFont typeface="Wingdings" panose="05000000000000000000" pitchFamily="2" charset="2"/>
              <a:buChar char="n"/>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0" indent="0">
              <a:lnSpc>
                <a:spcPct val="130000"/>
              </a:lnSpc>
              <a:spcBef>
                <a:spcPts val="600"/>
              </a:spcBef>
              <a:buFont typeface="Wingdings" panose="05000000000000000000" pitchFamily="2" charset="2"/>
              <a:buNone/>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pic>
        <p:nvPicPr>
          <p:cNvPr id="233476" name="Picture 2" descr="http://chart.googleapis.com/chart?cht=tx&amp;chl=P(H_%7B1%7D%7CE)%3DP(H_%7B1%7D)%5Cfrac%7BP(E%7CH_%7B1%7D)%7D%7BP(E)%7D&amp;chs=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194" y="5227861"/>
            <a:ext cx="382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980728"/>
            <a:ext cx="7964488" cy="503237"/>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a:lnSpc>
                <a:spcPct val="120000"/>
              </a:lnSpc>
              <a:buClrTx/>
              <a:buFont typeface="Wingdings" panose="05000000000000000000" pitchFamily="2" charset="2"/>
              <a:buChar char="ü"/>
              <a:defRPr/>
            </a:pPr>
            <a:r>
              <a:rPr lang="zh-CN" altLang="en-US" sz="2400" b="0" dirty="0">
                <a:solidFill>
                  <a:srgbClr val="0070C0"/>
                </a:solidFill>
                <a:latin typeface="Calibri" panose="020F0502020204030204" pitchFamily="34" charset="0"/>
                <a:cs typeface="Calibri" panose="020F0502020204030204" pitchFamily="34" charset="0"/>
              </a:rPr>
              <a:t>已知</a:t>
            </a:r>
            <a:r>
              <a:rPr lang="en-US" altLang="zh-CN" sz="2400" b="0" dirty="0">
                <a:solidFill>
                  <a:srgbClr val="C00000"/>
                </a:solidFill>
                <a:latin typeface="Calibri" panose="020F0502020204030204" pitchFamily="34" charset="0"/>
                <a:cs typeface="Calibri" panose="020F0502020204030204" pitchFamily="34" charset="0"/>
              </a:rPr>
              <a:t>P(H1)=0.5</a:t>
            </a:r>
            <a:r>
              <a:rPr lang="zh-CN" altLang="en-US" sz="2400" b="0" dirty="0">
                <a:solidFill>
                  <a:srgbClr val="0070C0"/>
                </a:solidFill>
                <a:latin typeface="Calibri" panose="020F0502020204030204" pitchFamily="34" charset="0"/>
                <a:cs typeface="Calibri" panose="020F0502020204030204" pitchFamily="34" charset="0"/>
              </a:rPr>
              <a:t>，</a:t>
            </a:r>
            <a:r>
              <a:rPr lang="en-US" altLang="zh-CN" sz="2400" b="0" dirty="0">
                <a:solidFill>
                  <a:srgbClr val="C00000"/>
                </a:solidFill>
                <a:latin typeface="Calibri" panose="020F0502020204030204" pitchFamily="34" charset="0"/>
                <a:cs typeface="Calibri" panose="020F0502020204030204" pitchFamily="34" charset="0"/>
              </a:rPr>
              <a:t>P(E|H1)</a:t>
            </a:r>
            <a:r>
              <a:rPr lang="zh-CN" altLang="en-US" sz="2400" b="0" dirty="0">
                <a:solidFill>
                  <a:srgbClr val="0070C0"/>
                </a:solidFill>
                <a:latin typeface="Calibri" panose="020F0502020204030204" pitchFamily="34" charset="0"/>
                <a:cs typeface="Calibri" panose="020F0502020204030204" pitchFamily="34" charset="0"/>
              </a:rPr>
              <a:t>为一号碗中取出水果糖的概率等于</a:t>
            </a:r>
            <a:r>
              <a:rPr lang="en-US" altLang="zh-CN" sz="2400" b="0" dirty="0">
                <a:solidFill>
                  <a:srgbClr val="C00000"/>
                </a:solidFill>
                <a:latin typeface="Calibri" panose="020F0502020204030204" pitchFamily="34" charset="0"/>
                <a:cs typeface="Calibri" panose="020F0502020204030204" pitchFamily="34" charset="0"/>
              </a:rPr>
              <a:t>0.75</a:t>
            </a:r>
            <a:r>
              <a:rPr lang="zh-CN" altLang="en-US" sz="2400" b="0" dirty="0">
                <a:solidFill>
                  <a:srgbClr val="0070C0"/>
                </a:solidFill>
                <a:latin typeface="Calibri" panose="020F0502020204030204" pitchFamily="34" charset="0"/>
                <a:cs typeface="Calibri" panose="020F0502020204030204" pitchFamily="34" charset="0"/>
              </a:rPr>
              <a:t>，那么求出</a:t>
            </a:r>
            <a:r>
              <a:rPr lang="en-US" altLang="zh-CN" sz="2400" b="0" dirty="0">
                <a:solidFill>
                  <a:srgbClr val="C00000"/>
                </a:solidFill>
                <a:latin typeface="Calibri" panose="020F0502020204030204" pitchFamily="34" charset="0"/>
                <a:cs typeface="Calibri" panose="020F0502020204030204" pitchFamily="34" charset="0"/>
              </a:rPr>
              <a:t>P(E)</a:t>
            </a:r>
            <a:r>
              <a:rPr lang="zh-CN" altLang="en-US" sz="2400" b="0" dirty="0">
                <a:solidFill>
                  <a:srgbClr val="0070C0"/>
                </a:solidFill>
                <a:latin typeface="Calibri" panose="020F0502020204030204" pitchFamily="34" charset="0"/>
                <a:cs typeface="Calibri" panose="020F0502020204030204" pitchFamily="34" charset="0"/>
              </a:rPr>
              <a:t>就可以得到答案。根据全概率公式，</a:t>
            </a:r>
            <a:endParaRPr lang="en-US" altLang="zh-CN" sz="2400" b="0" dirty="0">
              <a:solidFill>
                <a:srgbClr val="0070C0"/>
              </a:solidFill>
              <a:latin typeface="Calibri" panose="020F0502020204030204" pitchFamily="34" charset="0"/>
              <a:cs typeface="Calibri" panose="020F0502020204030204" pitchFamily="34" charset="0"/>
            </a:endParaRPr>
          </a:p>
          <a:p>
            <a:pPr>
              <a:lnSpc>
                <a:spcPct val="110000"/>
              </a:lnSpc>
              <a:buClrTx/>
              <a:buFont typeface="Wingdings" panose="05000000000000000000" pitchFamily="2" charset="2"/>
              <a:buChar char="ü"/>
              <a:defRPr/>
            </a:pPr>
            <a:endParaRPr lang="zh-CN" altLang="en-US" sz="2400" b="0" dirty="0">
              <a:solidFill>
                <a:srgbClr val="0000FF"/>
              </a:solidFill>
              <a:latin typeface="Calibri" panose="020F0502020204030204" pitchFamily="34" charset="0"/>
              <a:cs typeface="Calibri" panose="020F0502020204030204" pitchFamily="34" charset="0"/>
            </a:endParaRPr>
          </a:p>
          <a:p>
            <a:pPr>
              <a:lnSpc>
                <a:spcPct val="110000"/>
              </a:lnSpc>
              <a:buClrTx/>
              <a:buFont typeface="Wingdings" panose="05000000000000000000" pitchFamily="2" charset="2"/>
              <a:buChar char="ü"/>
              <a:defRPr/>
            </a:pPr>
            <a:endParaRPr lang="en-US" altLang="zh-CN" sz="2400" b="0" dirty="0">
              <a:solidFill>
                <a:srgbClr val="0000FF"/>
              </a:solidFill>
              <a:latin typeface="Calibri" panose="020F0502020204030204" pitchFamily="34" charset="0"/>
              <a:cs typeface="Calibri" panose="020F0502020204030204" pitchFamily="34" charset="0"/>
            </a:endParaRPr>
          </a:p>
          <a:p>
            <a:pPr>
              <a:lnSpc>
                <a:spcPct val="110000"/>
              </a:lnSpc>
              <a:buClrTx/>
              <a:buFont typeface="Wingdings" panose="05000000000000000000" pitchFamily="2" charset="2"/>
              <a:buChar char="ü"/>
              <a:defRPr/>
            </a:pPr>
            <a:r>
              <a:rPr lang="zh-CN" altLang="en-US" sz="2400" b="0" dirty="0">
                <a:solidFill>
                  <a:srgbClr val="0070C0"/>
                </a:solidFill>
                <a:latin typeface="Calibri" panose="020F0502020204030204" pitchFamily="34" charset="0"/>
                <a:cs typeface="Calibri" panose="020F0502020204030204" pitchFamily="34" charset="0"/>
              </a:rPr>
              <a:t>将数字代入原方程，得到</a:t>
            </a:r>
            <a:endParaRPr lang="en-US" altLang="zh-CN" sz="2400" b="0" dirty="0">
              <a:solidFill>
                <a:srgbClr val="0070C0"/>
              </a:solidFill>
              <a:latin typeface="Calibri" panose="020F0502020204030204" pitchFamily="34" charset="0"/>
              <a:cs typeface="Calibri" panose="020F0502020204030204" pitchFamily="34" charset="0"/>
            </a:endParaRPr>
          </a:p>
          <a:p>
            <a:pPr marL="0" indent="0">
              <a:lnSpc>
                <a:spcPct val="110000"/>
              </a:lnSpc>
              <a:buClrTx/>
              <a:buFont typeface="Wingdings" panose="05000000000000000000" pitchFamily="2" charset="2"/>
              <a:buNone/>
              <a:defRPr/>
            </a:pPr>
            <a:endParaRPr lang="en-US" altLang="zh-CN" sz="2400" b="0" dirty="0">
              <a:solidFill>
                <a:srgbClr val="0000FF"/>
              </a:solidFill>
              <a:latin typeface="Calibri" panose="020F0502020204030204" pitchFamily="34" charset="0"/>
              <a:cs typeface="Calibri" panose="020F0502020204030204" pitchFamily="34" charset="0"/>
            </a:endParaRPr>
          </a:p>
          <a:p>
            <a:pPr>
              <a:lnSpc>
                <a:spcPct val="110000"/>
              </a:lnSpc>
              <a:buClrTx/>
              <a:buFont typeface="Wingdings" panose="05000000000000000000" pitchFamily="2" charset="2"/>
              <a:buChar char="ü"/>
              <a:defRPr/>
            </a:pPr>
            <a:endParaRPr lang="zh-CN" altLang="en-US" sz="2400" b="0" dirty="0">
              <a:solidFill>
                <a:srgbClr val="0000FF"/>
              </a:solidFill>
              <a:latin typeface="Calibri" panose="020F0502020204030204" pitchFamily="34" charset="0"/>
              <a:cs typeface="Calibri" panose="020F0502020204030204" pitchFamily="34" charset="0"/>
            </a:endParaRPr>
          </a:p>
          <a:p>
            <a:pPr>
              <a:lnSpc>
                <a:spcPct val="110000"/>
              </a:lnSpc>
              <a:buClrTx/>
              <a:buFont typeface="Wingdings" panose="05000000000000000000" pitchFamily="2" charset="2"/>
              <a:buChar char="ü"/>
              <a:defRPr/>
            </a:pPr>
            <a:r>
              <a:rPr lang="zh-CN" altLang="en-US" sz="2400" b="0" dirty="0">
                <a:solidFill>
                  <a:srgbClr val="C00000"/>
                </a:solidFill>
                <a:latin typeface="Calibri" panose="020F0502020204030204" pitchFamily="34" charset="0"/>
                <a:cs typeface="Calibri" panose="020F0502020204030204" pitchFamily="34" charset="0"/>
              </a:rPr>
              <a:t>这表明，来自一号碗的概率是</a:t>
            </a:r>
            <a:r>
              <a:rPr lang="en-US" altLang="zh-CN" sz="2400" b="0" dirty="0">
                <a:solidFill>
                  <a:srgbClr val="C00000"/>
                </a:solidFill>
                <a:latin typeface="Calibri" panose="020F0502020204030204" pitchFamily="34" charset="0"/>
                <a:cs typeface="Calibri" panose="020F0502020204030204" pitchFamily="34" charset="0"/>
              </a:rPr>
              <a:t>0.6</a:t>
            </a:r>
            <a:r>
              <a:rPr lang="zh-CN" altLang="en-US" sz="2400" b="0" dirty="0">
                <a:solidFill>
                  <a:srgbClr val="C00000"/>
                </a:solidFill>
                <a:latin typeface="Calibri" panose="020F0502020204030204" pitchFamily="34" charset="0"/>
                <a:cs typeface="Calibri" panose="020F0502020204030204" pitchFamily="34" charset="0"/>
              </a:rPr>
              <a:t>。也就是说，取出水果糖之后，</a:t>
            </a:r>
            <a:r>
              <a:rPr lang="en-US" altLang="zh-CN" sz="2400" b="0" dirty="0">
                <a:solidFill>
                  <a:srgbClr val="C00000"/>
                </a:solidFill>
                <a:latin typeface="Calibri" panose="020F0502020204030204" pitchFamily="34" charset="0"/>
                <a:cs typeface="Calibri" panose="020F0502020204030204" pitchFamily="34" charset="0"/>
              </a:rPr>
              <a:t>H1</a:t>
            </a:r>
            <a:r>
              <a:rPr lang="zh-CN" altLang="en-US" sz="2400" b="0" dirty="0">
                <a:solidFill>
                  <a:srgbClr val="C00000"/>
                </a:solidFill>
                <a:latin typeface="Calibri" panose="020F0502020204030204" pitchFamily="34" charset="0"/>
                <a:cs typeface="Calibri" panose="020F0502020204030204" pitchFamily="34" charset="0"/>
              </a:rPr>
              <a:t>事件的可能性得到了增强。</a:t>
            </a:r>
          </a:p>
        </p:txBody>
      </p:sp>
      <p:pic>
        <p:nvPicPr>
          <p:cNvPr id="235524" name="Picture 2" descr="http://chart.googleapis.com/chart?cht=tx&amp;chl=P(E)%3DP(E%7CH_%7B1%7D)P(H_%7B1%7D)%2BP(E%7CH_%7B2%7D)P(H_%7B2%7D)&amp;chs=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11" y="2996853"/>
            <a:ext cx="6581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5" name="Picture 4" descr="http://chart.googleapis.com/chart?cht=tx&amp;chl=P(E)%3D0.75%5Ctimes%200.5%2B0.5%5Ctimes%200.5%3D0.625&amp;chs=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11" y="3508028"/>
            <a:ext cx="547211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6" name="Picture 6" descr="http://chart.googleapis.com/chart?cht=tx&amp;chl=P(H1%7CE)%3D0.5%5Ctimes%20%5Cfrac%7B0.75%7D%7B0.625%7D%3D0.6&amp;chs=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036" y="4597053"/>
            <a:ext cx="39925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24744"/>
            <a:ext cx="7964488" cy="503237"/>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pic>
        <p:nvPicPr>
          <p:cNvPr id="2375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819" y="1843881"/>
            <a:ext cx="8050213"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757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182" y="3140869"/>
            <a:ext cx="5762625"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757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057" y="4702969"/>
            <a:ext cx="24495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a:spLocks noChangeArrowheads="1"/>
          </p:cNvSpPr>
          <p:nvPr/>
        </p:nvSpPr>
        <p:spPr bwMode="auto">
          <a:xfrm>
            <a:off x="3820344" y="3283744"/>
            <a:ext cx="641350" cy="217487"/>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1" name="矩形 10"/>
          <p:cNvSpPr>
            <a:spLocks noChangeArrowheads="1"/>
          </p:cNvSpPr>
          <p:nvPr/>
        </p:nvSpPr>
        <p:spPr bwMode="auto">
          <a:xfrm>
            <a:off x="5201469" y="3615531"/>
            <a:ext cx="641350" cy="2159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2" name="矩形 11"/>
          <p:cNvSpPr>
            <a:spLocks noChangeArrowheads="1"/>
          </p:cNvSpPr>
          <p:nvPr/>
        </p:nvSpPr>
        <p:spPr bwMode="auto">
          <a:xfrm>
            <a:off x="5753919" y="3961606"/>
            <a:ext cx="639763" cy="2159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3" name="矩形 12"/>
          <p:cNvSpPr>
            <a:spLocks noChangeArrowheads="1"/>
          </p:cNvSpPr>
          <p:nvPr/>
        </p:nvSpPr>
        <p:spPr bwMode="auto">
          <a:xfrm>
            <a:off x="6187307" y="4301331"/>
            <a:ext cx="641350" cy="2159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4" name="矩形 1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9493" y="1196752"/>
            <a:ext cx="7964488" cy="503237"/>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pic>
        <p:nvPicPr>
          <p:cNvPr id="2396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944" y="2094246"/>
            <a:ext cx="6488112"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24744"/>
            <a:ext cx="7964488" cy="503237"/>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a:buFont typeface="Wingdings" panose="05000000000000000000" pitchFamily="2" charset="2"/>
              <a:buChar char="ü"/>
              <a:defRPr/>
            </a:pPr>
            <a:r>
              <a:rPr lang="zh-CN" altLang="en-US" sz="2400" dirty="0">
                <a:solidFill>
                  <a:srgbClr val="C00000"/>
                </a:solidFill>
              </a:rPr>
              <a:t>中文分词</a:t>
            </a:r>
            <a:r>
              <a:rPr lang="zh-CN" altLang="en-US" sz="2400" b="0" dirty="0">
                <a:solidFill>
                  <a:srgbClr val="C00000"/>
                </a:solidFill>
              </a:rPr>
              <a:t>：</a:t>
            </a:r>
            <a:endParaRPr lang="en-US" altLang="zh-CN" sz="2400" b="0" dirty="0">
              <a:solidFill>
                <a:srgbClr val="C00000"/>
              </a:solidFill>
            </a:endParaRPr>
          </a:p>
          <a:p>
            <a:pPr lvl="1">
              <a:lnSpc>
                <a:spcPct val="150000"/>
              </a:lnSpc>
              <a:buFont typeface="Wingdings" panose="05000000000000000000" pitchFamily="2" charset="2"/>
              <a:buChar char="Ø"/>
              <a:defRPr/>
            </a:pPr>
            <a:r>
              <a:rPr lang="zh-CN" altLang="en-US" sz="2000" b="0" dirty="0">
                <a:solidFill>
                  <a:srgbClr val="0070C0"/>
                </a:solidFill>
              </a:rPr>
              <a:t>南京市长江大桥</a:t>
            </a:r>
          </a:p>
          <a:p>
            <a:pPr lvl="1">
              <a:lnSpc>
                <a:spcPct val="150000"/>
              </a:lnSpc>
              <a:buFont typeface="Arial" panose="020B0604020202020204" pitchFamily="34" charset="0"/>
              <a:buChar char="•"/>
              <a:defRPr/>
            </a:pPr>
            <a:r>
              <a:rPr lang="zh-CN" altLang="en-US" sz="2000" b="0" dirty="0"/>
              <a:t>南京市</a:t>
            </a:r>
            <a:r>
              <a:rPr lang="en-US" altLang="zh-CN" sz="2000" b="0" dirty="0"/>
              <a:t>/</a:t>
            </a:r>
            <a:r>
              <a:rPr lang="zh-CN" altLang="en-US" sz="2000" b="0" dirty="0"/>
              <a:t>长江大桥</a:t>
            </a:r>
            <a:r>
              <a:rPr lang="en-US" altLang="zh-CN" sz="2000" b="0" dirty="0"/>
              <a:t>;</a:t>
            </a:r>
          </a:p>
          <a:p>
            <a:pPr lvl="1">
              <a:lnSpc>
                <a:spcPct val="150000"/>
              </a:lnSpc>
              <a:buFont typeface="Arial" panose="020B0604020202020204" pitchFamily="34" charset="0"/>
              <a:buChar char="•"/>
              <a:defRPr/>
            </a:pPr>
            <a:r>
              <a:rPr lang="zh-CN" altLang="en-US" sz="2000" b="0" dirty="0"/>
              <a:t>南京</a:t>
            </a:r>
            <a:r>
              <a:rPr lang="en-US" altLang="zh-CN" sz="2000" b="0" dirty="0"/>
              <a:t>/</a:t>
            </a:r>
            <a:r>
              <a:rPr lang="zh-CN" altLang="en-US" sz="2000" b="0" dirty="0"/>
              <a:t>市长</a:t>
            </a:r>
            <a:r>
              <a:rPr lang="en-US" altLang="zh-CN" sz="2000" b="0" dirty="0"/>
              <a:t>/</a:t>
            </a:r>
            <a:r>
              <a:rPr lang="zh-CN" altLang="en-US" sz="2000" b="0" dirty="0"/>
              <a:t>江大桥</a:t>
            </a:r>
            <a:endParaRPr lang="en-US" altLang="zh-CN" sz="2000" b="0" dirty="0"/>
          </a:p>
          <a:p>
            <a:pPr lvl="1">
              <a:lnSpc>
                <a:spcPct val="150000"/>
              </a:lnSpc>
              <a:buFont typeface="Wingdings" panose="05000000000000000000" pitchFamily="2" charset="2"/>
              <a:buChar char="Ø"/>
              <a:defRPr/>
            </a:pPr>
            <a:r>
              <a:rPr lang="zh-CN" altLang="en-US" sz="2000" b="0" dirty="0">
                <a:solidFill>
                  <a:srgbClr val="0070C0"/>
                </a:solidFill>
              </a:rPr>
              <a:t>乒乓球拍卖完了</a:t>
            </a:r>
          </a:p>
          <a:p>
            <a:pPr lvl="1">
              <a:lnSpc>
                <a:spcPct val="150000"/>
              </a:lnSpc>
              <a:buFont typeface="Arial" panose="020B0604020202020204" pitchFamily="34" charset="0"/>
              <a:buChar char="•"/>
              <a:defRPr/>
            </a:pPr>
            <a:r>
              <a:rPr lang="zh-CN" altLang="en-US" sz="2000" b="0" dirty="0"/>
              <a:t>乒乓球</a:t>
            </a:r>
            <a:r>
              <a:rPr lang="en-US" altLang="zh-CN" sz="2000" b="0" dirty="0"/>
              <a:t>/</a:t>
            </a:r>
            <a:r>
              <a:rPr lang="zh-CN" altLang="en-US" sz="2000" b="0" dirty="0"/>
              <a:t>拍卖完了</a:t>
            </a:r>
            <a:endParaRPr lang="en-US" altLang="zh-CN" sz="2000" b="0" dirty="0"/>
          </a:p>
          <a:p>
            <a:pPr lvl="1">
              <a:lnSpc>
                <a:spcPct val="150000"/>
              </a:lnSpc>
              <a:buFont typeface="Arial" panose="020B0604020202020204" pitchFamily="34" charset="0"/>
              <a:buChar char="•"/>
              <a:defRPr/>
            </a:pPr>
            <a:r>
              <a:rPr lang="zh-CN" altLang="en-US" sz="2000" b="0" dirty="0"/>
              <a:t>乒乓球拍</a:t>
            </a:r>
            <a:r>
              <a:rPr lang="en-US" altLang="zh-CN" sz="2000" b="0" dirty="0"/>
              <a:t>/</a:t>
            </a:r>
            <a:r>
              <a:rPr lang="zh-CN" altLang="en-US" sz="2000" b="0" dirty="0"/>
              <a:t>卖完了</a:t>
            </a:r>
          </a:p>
        </p:txBody>
      </p:sp>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650" y="980728"/>
            <a:ext cx="8394700" cy="503238"/>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a:lnSpc>
                <a:spcPct val="150000"/>
              </a:lnSpc>
              <a:spcBef>
                <a:spcPts val="0"/>
              </a:spcBef>
              <a:buFont typeface="Wingdings" panose="05000000000000000000" pitchFamily="2" charset="2"/>
              <a:buChar char="ü"/>
              <a:defRPr/>
            </a:pPr>
            <a:r>
              <a:rPr lang="zh-CN" altLang="en-US" sz="2800" b="0" dirty="0">
                <a:solidFill>
                  <a:srgbClr val="0070C0"/>
                </a:solidFill>
                <a:latin typeface="Times New Roman" panose="02020603050405020304" pitchFamily="18" charset="0"/>
                <a:cs typeface="Times New Roman" panose="02020603050405020304" pitchFamily="18" charset="0"/>
              </a:rPr>
              <a:t>分词问题：令 </a:t>
            </a:r>
            <a:r>
              <a:rPr lang="en-US" altLang="zh-CN" sz="2800" b="0" i="1" dirty="0">
                <a:solidFill>
                  <a:srgbClr val="0070C0"/>
                </a:solidFill>
                <a:latin typeface="Times New Roman" panose="02020603050405020304" pitchFamily="18" charset="0"/>
                <a:cs typeface="Times New Roman" panose="02020603050405020304" pitchFamily="18" charset="0"/>
              </a:rPr>
              <a:t>X </a:t>
            </a:r>
            <a:r>
              <a:rPr lang="zh-CN" altLang="en-US" sz="2800" b="0" dirty="0">
                <a:solidFill>
                  <a:srgbClr val="0070C0"/>
                </a:solidFill>
                <a:latin typeface="Times New Roman" panose="02020603050405020304" pitchFamily="18" charset="0"/>
                <a:cs typeface="Times New Roman" panose="02020603050405020304" pitchFamily="18" charset="0"/>
              </a:rPr>
              <a:t>为句子，</a:t>
            </a:r>
            <a:r>
              <a:rPr lang="en-US" altLang="zh-CN" sz="2800" b="0" i="1" dirty="0">
                <a:solidFill>
                  <a:srgbClr val="0070C0"/>
                </a:solidFill>
                <a:latin typeface="Times New Roman" panose="02020603050405020304" pitchFamily="18" charset="0"/>
                <a:cs typeface="Times New Roman" panose="02020603050405020304" pitchFamily="18" charset="0"/>
              </a:rPr>
              <a:t>Y </a:t>
            </a:r>
            <a:r>
              <a:rPr lang="zh-CN" altLang="en-US" sz="2800" b="0" dirty="0">
                <a:solidFill>
                  <a:srgbClr val="0070C0"/>
                </a:solidFill>
                <a:latin typeface="Times New Roman" panose="02020603050405020304" pitchFamily="18" charset="0"/>
                <a:cs typeface="Times New Roman" panose="02020603050405020304" pitchFamily="18" charset="0"/>
              </a:rPr>
              <a:t>为词串，需要寻找使得 </a:t>
            </a:r>
            <a:r>
              <a:rPr lang="en-US" altLang="zh-CN" sz="2800" b="0" i="1" dirty="0">
                <a:solidFill>
                  <a:srgbClr val="0070C0"/>
                </a:solidFill>
                <a:latin typeface="Times New Roman" panose="02020603050405020304" pitchFamily="18" charset="0"/>
                <a:cs typeface="Times New Roman" panose="02020603050405020304" pitchFamily="18" charset="0"/>
              </a:rPr>
              <a:t>P(Y|X) </a:t>
            </a:r>
            <a:r>
              <a:rPr lang="zh-CN" altLang="en-US" sz="2800" b="0" dirty="0">
                <a:solidFill>
                  <a:srgbClr val="0070C0"/>
                </a:solidFill>
                <a:latin typeface="Times New Roman" panose="02020603050405020304" pitchFamily="18" charset="0"/>
                <a:cs typeface="Times New Roman" panose="02020603050405020304" pitchFamily="18" charset="0"/>
              </a:rPr>
              <a:t>最大的 </a:t>
            </a:r>
            <a:r>
              <a:rPr lang="en-US" altLang="zh-CN" sz="2800" b="0" i="1" dirty="0">
                <a:solidFill>
                  <a:srgbClr val="0070C0"/>
                </a:solidFill>
                <a:latin typeface="Times New Roman" panose="02020603050405020304" pitchFamily="18" charset="0"/>
                <a:cs typeface="Times New Roman" panose="02020603050405020304" pitchFamily="18" charset="0"/>
              </a:rPr>
              <a:t>Y</a:t>
            </a:r>
            <a:r>
              <a:rPr lang="en-US" altLang="zh-CN" sz="2800" b="0" dirty="0">
                <a:solidFill>
                  <a:srgbClr val="0070C0"/>
                </a:solidFill>
                <a:latin typeface="Times New Roman" panose="02020603050405020304" pitchFamily="18" charset="0"/>
                <a:cs typeface="Times New Roman" panose="02020603050405020304" pitchFamily="18" charset="0"/>
              </a:rPr>
              <a:t> </a:t>
            </a:r>
            <a:r>
              <a:rPr lang="zh-CN" altLang="en-US" sz="2800" b="0" dirty="0">
                <a:solidFill>
                  <a:srgbClr val="0070C0"/>
                </a:solidFill>
                <a:latin typeface="Times New Roman" panose="02020603050405020304" pitchFamily="18" charset="0"/>
                <a:cs typeface="Times New Roman" panose="02020603050405020304" pitchFamily="18" charset="0"/>
              </a:rPr>
              <a:t>：</a:t>
            </a:r>
          </a:p>
          <a:p>
            <a:pPr marL="0" indent="0">
              <a:lnSpc>
                <a:spcPct val="150000"/>
              </a:lnSpc>
              <a:spcBef>
                <a:spcPts val="0"/>
              </a:spcBef>
              <a:buFont typeface="Wingdings" panose="05000000000000000000" pitchFamily="2" charset="2"/>
              <a:buNone/>
              <a:defRPr/>
            </a:pPr>
            <a:r>
              <a:rPr lang="en-US" altLang="zh-CN" sz="2800" b="0" dirty="0">
                <a:solidFill>
                  <a:srgbClr val="0070C0"/>
                </a:solidFill>
                <a:latin typeface="Times New Roman" panose="02020603050405020304" pitchFamily="18" charset="0"/>
                <a:cs typeface="Times New Roman" panose="02020603050405020304" pitchFamily="18" charset="0"/>
              </a:rPr>
              <a:t>	</a:t>
            </a:r>
            <a:r>
              <a:rPr lang="en-US" altLang="zh-CN" sz="2800" b="0" i="1" dirty="0">
                <a:solidFill>
                  <a:srgbClr val="0070C0"/>
                </a:solidFill>
                <a:latin typeface="Times New Roman" panose="02020603050405020304" pitchFamily="18" charset="0"/>
                <a:cs typeface="Times New Roman" panose="02020603050405020304" pitchFamily="18" charset="0"/>
              </a:rPr>
              <a:t>P(Y|X) ∝ P(Y)*P(X|Y)</a:t>
            </a:r>
          </a:p>
          <a:p>
            <a:pPr>
              <a:lnSpc>
                <a:spcPct val="150000"/>
              </a:lnSpc>
              <a:spcBef>
                <a:spcPts val="0"/>
              </a:spcBef>
              <a:buFont typeface="Wingdings" panose="05000000000000000000" pitchFamily="2" charset="2"/>
              <a:buChar char="ü"/>
              <a:defRPr/>
            </a:pPr>
            <a:r>
              <a:rPr lang="zh-CN" altLang="en-US" sz="2800" b="0" dirty="0">
                <a:solidFill>
                  <a:srgbClr val="0070C0"/>
                </a:solidFill>
                <a:latin typeface="Times New Roman" panose="02020603050405020304" pitchFamily="18" charset="0"/>
                <a:cs typeface="Times New Roman" panose="02020603050405020304" pitchFamily="18" charset="0"/>
              </a:rPr>
              <a:t>这种分词方式（词串）的可能性 乘以 这个词串生成我们的句子的可能性。</a:t>
            </a:r>
            <a:endParaRPr lang="en-US" altLang="zh-CN" sz="2800" b="0" dirty="0">
              <a:solidFill>
                <a:srgbClr val="0070C0"/>
              </a:solidFill>
              <a:latin typeface="Times New Roman" panose="02020603050405020304" pitchFamily="18" charset="0"/>
              <a:cs typeface="Times New Roman" panose="02020603050405020304" pitchFamily="18" charset="0"/>
            </a:endParaRPr>
          </a:p>
          <a:p>
            <a:pPr>
              <a:lnSpc>
                <a:spcPct val="150000"/>
              </a:lnSpc>
              <a:spcBef>
                <a:spcPts val="0"/>
              </a:spcBef>
              <a:buFont typeface="Wingdings" panose="05000000000000000000" pitchFamily="2" charset="2"/>
              <a:buChar char="ü"/>
              <a:defRPr/>
            </a:pPr>
            <a:r>
              <a:rPr lang="zh-CN" altLang="en-US" sz="2800" b="0" dirty="0">
                <a:solidFill>
                  <a:srgbClr val="0070C0"/>
                </a:solidFill>
                <a:latin typeface="Times New Roman" panose="02020603050405020304" pitchFamily="18" charset="0"/>
                <a:cs typeface="Times New Roman" panose="02020603050405020304" pitchFamily="18" charset="0"/>
              </a:rPr>
              <a:t>可以近似地将 </a:t>
            </a:r>
            <a:r>
              <a:rPr lang="en-US" altLang="zh-CN" sz="2800" b="0" dirty="0">
                <a:solidFill>
                  <a:srgbClr val="0070C0"/>
                </a:solidFill>
                <a:latin typeface="Times New Roman" panose="02020603050405020304" pitchFamily="18" charset="0"/>
                <a:cs typeface="Times New Roman" panose="02020603050405020304" pitchFamily="18" charset="0"/>
              </a:rPr>
              <a:t>P(X|Y) </a:t>
            </a:r>
            <a:r>
              <a:rPr lang="zh-CN" altLang="en-US" sz="2800" b="0" dirty="0">
                <a:solidFill>
                  <a:srgbClr val="0070C0"/>
                </a:solidFill>
                <a:latin typeface="Times New Roman" panose="02020603050405020304" pitchFamily="18" charset="0"/>
                <a:cs typeface="Times New Roman" panose="02020603050405020304" pitchFamily="18" charset="0"/>
              </a:rPr>
              <a:t>看作是 </a:t>
            </a:r>
            <a:r>
              <a:rPr lang="en-US" altLang="zh-CN" sz="2800" b="0" dirty="0">
                <a:solidFill>
                  <a:srgbClr val="0070C0"/>
                </a:solidFill>
                <a:latin typeface="Times New Roman" panose="02020603050405020304" pitchFamily="18" charset="0"/>
                <a:cs typeface="Times New Roman" panose="02020603050405020304" pitchFamily="18" charset="0"/>
              </a:rPr>
              <a:t>1 </a:t>
            </a:r>
            <a:r>
              <a:rPr lang="zh-CN" altLang="en-US" sz="2800" b="0" dirty="0">
                <a:solidFill>
                  <a:srgbClr val="0070C0"/>
                </a:solidFill>
                <a:latin typeface="Times New Roman" panose="02020603050405020304" pitchFamily="18" charset="0"/>
                <a:cs typeface="Times New Roman" panose="02020603050405020304" pitchFamily="18" charset="0"/>
              </a:rPr>
              <a:t>，因为任意假想的一种分词方式总是精准地生成的。</a:t>
            </a:r>
            <a:endParaRPr lang="en-US" altLang="zh-CN" sz="2800" b="0" dirty="0">
              <a:solidFill>
                <a:srgbClr val="0070C0"/>
              </a:solidFill>
              <a:latin typeface="Times New Roman" panose="02020603050405020304" pitchFamily="18" charset="0"/>
              <a:cs typeface="Times New Roman" panose="02020603050405020304" pitchFamily="18" charset="0"/>
            </a:endParaRPr>
          </a:p>
        </p:txBody>
      </p:sp>
      <p:sp>
        <p:nvSpPr>
          <p:cNvPr id="243716" name="矩形 3"/>
          <p:cNvSpPr>
            <a:spLocks noChangeArrowheads="1"/>
          </p:cNvSpPr>
          <p:nvPr/>
        </p:nvSpPr>
        <p:spPr bwMode="auto">
          <a:xfrm>
            <a:off x="683568" y="6309320"/>
            <a:ext cx="685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http://blog.csdn.net/memory513773348/article/details/16966987</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650" y="1052736"/>
            <a:ext cx="8394700" cy="503237"/>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a:lnSpc>
                <a:spcPct val="150000"/>
              </a:lnSpc>
              <a:buFont typeface="Wingdings" panose="05000000000000000000" pitchFamily="2" charset="2"/>
              <a:buChar char="ü"/>
              <a:defRPr/>
            </a:pPr>
            <a:r>
              <a:rPr lang="zh-CN" altLang="en-US" sz="2800" b="0" dirty="0">
                <a:solidFill>
                  <a:srgbClr val="0070C0"/>
                </a:solidFill>
                <a:latin typeface="Times New Roman" panose="02020603050405020304" pitchFamily="18" charset="0"/>
                <a:cs typeface="Times New Roman" panose="02020603050405020304" pitchFamily="18" charset="0"/>
              </a:rPr>
              <a:t>分词问题变成极大化 </a:t>
            </a:r>
            <a:r>
              <a:rPr lang="en-US" altLang="zh-CN" sz="2800" b="0" i="1" dirty="0">
                <a:solidFill>
                  <a:srgbClr val="0070C0"/>
                </a:solidFill>
                <a:latin typeface="Times New Roman" panose="02020603050405020304" pitchFamily="18" charset="0"/>
                <a:cs typeface="Times New Roman" panose="02020603050405020304" pitchFamily="18" charset="0"/>
              </a:rPr>
              <a:t>P(Y)</a:t>
            </a:r>
            <a:r>
              <a:rPr lang="en-US" altLang="zh-CN" sz="2800" b="0" dirty="0">
                <a:solidFill>
                  <a:srgbClr val="0070C0"/>
                </a:solidFill>
                <a:latin typeface="Times New Roman" panose="02020603050405020304" pitchFamily="18" charset="0"/>
                <a:cs typeface="Times New Roman" panose="02020603050405020304" pitchFamily="18" charset="0"/>
              </a:rPr>
              <a:t> </a:t>
            </a:r>
            <a:r>
              <a:rPr lang="zh-CN" altLang="en-US" sz="2800" b="0" dirty="0">
                <a:solidFill>
                  <a:srgbClr val="0070C0"/>
                </a:solidFill>
                <a:latin typeface="Times New Roman" panose="02020603050405020304" pitchFamily="18" charset="0"/>
                <a:cs typeface="Times New Roman" panose="02020603050405020304" pitchFamily="18" charset="0"/>
              </a:rPr>
              <a:t>，也就是寻找一种分词使得这个词串的概率最大化。</a:t>
            </a:r>
            <a:endParaRPr lang="en-US" altLang="zh-CN" sz="2800" b="0" dirty="0">
              <a:solidFill>
                <a:srgbClr val="0070C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defRPr/>
            </a:pPr>
            <a:r>
              <a:rPr lang="en-US" altLang="zh-CN" sz="2800" b="0" dirty="0">
                <a:solidFill>
                  <a:srgbClr val="0070C0"/>
                </a:solidFill>
                <a:latin typeface="Times New Roman" panose="02020603050405020304" pitchFamily="18" charset="0"/>
                <a:cs typeface="Times New Roman" panose="02020603050405020304" pitchFamily="18" charset="0"/>
              </a:rPr>
              <a:t> </a:t>
            </a:r>
            <a:r>
              <a:rPr lang="zh-CN" altLang="en-US" sz="2800" b="0" dirty="0">
                <a:solidFill>
                  <a:srgbClr val="0070C0"/>
                </a:solidFill>
                <a:latin typeface="Times New Roman" panose="02020603050405020304" pitchFamily="18" charset="0"/>
                <a:cs typeface="Times New Roman" panose="02020603050405020304" pitchFamily="18" charset="0"/>
              </a:rPr>
              <a:t>设</a:t>
            </a:r>
            <a:r>
              <a:rPr lang="en-US" altLang="zh-CN" sz="2800" b="0" i="1" dirty="0">
                <a:solidFill>
                  <a:srgbClr val="0070C0"/>
                </a:solidFill>
                <a:latin typeface="Times New Roman" panose="02020603050405020304" pitchFamily="18" charset="0"/>
                <a:cs typeface="Times New Roman" panose="02020603050405020304" pitchFamily="18" charset="0"/>
              </a:rPr>
              <a:t>Y= W</a:t>
            </a:r>
            <a:r>
              <a:rPr lang="en-US" altLang="zh-CN" sz="2800" b="0" i="1" baseline="-25000" dirty="0">
                <a:solidFill>
                  <a:srgbClr val="0070C0"/>
                </a:solidFill>
                <a:latin typeface="Times New Roman" panose="02020603050405020304" pitchFamily="18" charset="0"/>
                <a:cs typeface="Times New Roman" panose="02020603050405020304" pitchFamily="18" charset="0"/>
              </a:rPr>
              <a:t>1</a:t>
            </a:r>
            <a:r>
              <a:rPr lang="en-US" altLang="zh-CN" sz="2800" b="0" i="1" dirty="0">
                <a:solidFill>
                  <a:srgbClr val="0070C0"/>
                </a:solidFill>
                <a:latin typeface="Times New Roman" panose="02020603050405020304" pitchFamily="18" charset="0"/>
                <a:cs typeface="Times New Roman" panose="02020603050405020304" pitchFamily="18" charset="0"/>
              </a:rPr>
              <a:t>, W</a:t>
            </a:r>
            <a:r>
              <a:rPr lang="en-US" altLang="zh-CN" sz="2800" b="0" i="1" baseline="-25000" dirty="0">
                <a:solidFill>
                  <a:srgbClr val="0070C0"/>
                </a:solidFill>
                <a:latin typeface="Times New Roman" panose="02020603050405020304" pitchFamily="18" charset="0"/>
                <a:cs typeface="Times New Roman" panose="02020603050405020304" pitchFamily="18" charset="0"/>
              </a:rPr>
              <a:t>2</a:t>
            </a:r>
            <a:r>
              <a:rPr lang="en-US" altLang="zh-CN" sz="2800" b="0" i="1" dirty="0">
                <a:solidFill>
                  <a:srgbClr val="0070C0"/>
                </a:solidFill>
                <a:latin typeface="Times New Roman" panose="02020603050405020304" pitchFamily="18" charset="0"/>
                <a:cs typeface="Times New Roman" panose="02020603050405020304" pitchFamily="18" charset="0"/>
              </a:rPr>
              <a:t>, …, </a:t>
            </a:r>
            <a:r>
              <a:rPr lang="en-US" altLang="zh-CN" sz="2800" b="0" i="1" dirty="0" err="1">
                <a:solidFill>
                  <a:srgbClr val="0070C0"/>
                </a:solidFill>
                <a:latin typeface="Times New Roman" panose="02020603050405020304" pitchFamily="18" charset="0"/>
                <a:cs typeface="Times New Roman" panose="02020603050405020304" pitchFamily="18" charset="0"/>
              </a:rPr>
              <a:t>W</a:t>
            </a:r>
            <a:r>
              <a:rPr lang="en-US" altLang="zh-CN" sz="2800" b="0" i="1" baseline="-25000" dirty="0" err="1">
                <a:solidFill>
                  <a:srgbClr val="0070C0"/>
                </a:solidFill>
                <a:latin typeface="Times New Roman" panose="02020603050405020304" pitchFamily="18" charset="0"/>
                <a:cs typeface="Times New Roman" panose="02020603050405020304" pitchFamily="18" charset="0"/>
              </a:rPr>
              <a:t>n</a:t>
            </a:r>
            <a:r>
              <a:rPr lang="en-US" altLang="zh-CN" sz="2800" b="0" i="1" dirty="0">
                <a:solidFill>
                  <a:srgbClr val="0070C0"/>
                </a:solidFill>
                <a:latin typeface="Times New Roman" panose="02020603050405020304" pitchFamily="18" charset="0"/>
                <a:cs typeface="Times New Roman" panose="02020603050405020304" pitchFamily="18" charset="0"/>
              </a:rPr>
              <a:t> </a:t>
            </a:r>
            <a:r>
              <a:rPr lang="zh-CN" altLang="en-US" sz="2800" b="0" dirty="0">
                <a:solidFill>
                  <a:srgbClr val="0070C0"/>
                </a:solidFill>
                <a:latin typeface="Times New Roman" panose="02020603050405020304" pitchFamily="18" charset="0"/>
                <a:cs typeface="Times New Roman" panose="02020603050405020304" pitchFamily="18" charset="0"/>
              </a:rPr>
              <a:t>，</a:t>
            </a:r>
            <a:r>
              <a:rPr lang="en-US" altLang="zh-CN" sz="2800" b="0" i="1" dirty="0">
                <a:solidFill>
                  <a:srgbClr val="0070C0"/>
                </a:solidFill>
                <a:latin typeface="Times New Roman" panose="02020603050405020304" pitchFamily="18" charset="0"/>
                <a:cs typeface="Times New Roman" panose="02020603050405020304" pitchFamily="18" charset="0"/>
              </a:rPr>
              <a:t> P(Y)=P(W</a:t>
            </a:r>
            <a:r>
              <a:rPr lang="en-US" altLang="zh-CN" sz="2800" b="0" i="1" baseline="-25000" dirty="0">
                <a:solidFill>
                  <a:srgbClr val="0070C0"/>
                </a:solidFill>
                <a:latin typeface="Times New Roman" panose="02020603050405020304" pitchFamily="18" charset="0"/>
                <a:cs typeface="Times New Roman" panose="02020603050405020304" pitchFamily="18" charset="0"/>
              </a:rPr>
              <a:t>1</a:t>
            </a:r>
            <a:r>
              <a:rPr lang="en-US" altLang="zh-CN" sz="2800" b="0" i="1" dirty="0">
                <a:solidFill>
                  <a:srgbClr val="0070C0"/>
                </a:solidFill>
                <a:latin typeface="Times New Roman" panose="02020603050405020304" pitchFamily="18" charset="0"/>
                <a:cs typeface="Times New Roman" panose="02020603050405020304" pitchFamily="18" charset="0"/>
              </a:rPr>
              <a:t>, W</a:t>
            </a:r>
            <a:r>
              <a:rPr lang="en-US" altLang="zh-CN" sz="2800" b="0" i="1" baseline="-25000" dirty="0">
                <a:solidFill>
                  <a:srgbClr val="0070C0"/>
                </a:solidFill>
                <a:latin typeface="Times New Roman" panose="02020603050405020304" pitchFamily="18" charset="0"/>
                <a:cs typeface="Times New Roman" panose="02020603050405020304" pitchFamily="18" charset="0"/>
              </a:rPr>
              <a:t>2</a:t>
            </a:r>
            <a:r>
              <a:rPr lang="en-US" altLang="zh-CN" sz="2800" b="0" i="1" dirty="0">
                <a:solidFill>
                  <a:srgbClr val="0070C0"/>
                </a:solidFill>
                <a:latin typeface="Times New Roman" panose="02020603050405020304" pitchFamily="18" charset="0"/>
                <a:cs typeface="Times New Roman" panose="02020603050405020304" pitchFamily="18" charset="0"/>
              </a:rPr>
              <a:t>, …, </a:t>
            </a:r>
            <a:r>
              <a:rPr lang="en-US" altLang="zh-CN" sz="2800" b="0" i="1" dirty="0" err="1">
                <a:solidFill>
                  <a:srgbClr val="0070C0"/>
                </a:solidFill>
                <a:latin typeface="Times New Roman" panose="02020603050405020304" pitchFamily="18" charset="0"/>
                <a:cs typeface="Times New Roman" panose="02020603050405020304" pitchFamily="18" charset="0"/>
              </a:rPr>
              <a:t>W</a:t>
            </a:r>
            <a:r>
              <a:rPr lang="en-US" altLang="zh-CN" sz="2800" b="0" i="1" baseline="-25000" dirty="0" err="1">
                <a:solidFill>
                  <a:srgbClr val="0070C0"/>
                </a:solidFill>
                <a:latin typeface="Times New Roman" panose="02020603050405020304" pitchFamily="18" charset="0"/>
                <a:cs typeface="Times New Roman" panose="02020603050405020304" pitchFamily="18" charset="0"/>
              </a:rPr>
              <a:t>n</a:t>
            </a:r>
            <a:r>
              <a:rPr lang="en-US" altLang="zh-CN" sz="2800" b="0" i="1" dirty="0">
                <a:solidFill>
                  <a:srgbClr val="0070C0"/>
                </a:solidFill>
                <a:latin typeface="Times New Roman" panose="02020603050405020304" pitchFamily="18" charset="0"/>
                <a:cs typeface="Times New Roman" panose="02020603050405020304" pitchFamily="18" charset="0"/>
              </a:rPr>
              <a:t> )</a:t>
            </a:r>
            <a:endParaRPr lang="zh-CN" altLang="en-US" sz="2800" b="0" i="1" dirty="0">
              <a:solidFill>
                <a:srgbClr val="0070C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defRPr/>
            </a:pPr>
            <a:r>
              <a:rPr lang="zh-CN" altLang="en-US" sz="2800" b="0" dirty="0">
                <a:solidFill>
                  <a:srgbClr val="0070C0"/>
                </a:solidFill>
                <a:latin typeface="Times New Roman" panose="02020603050405020304" pitchFamily="18" charset="0"/>
                <a:cs typeface="Times New Roman" panose="02020603050405020304" pitchFamily="18" charset="0"/>
              </a:rPr>
              <a:t>根据联合概率的公式展开：</a:t>
            </a:r>
            <a:endParaRPr lang="en-US" altLang="zh-CN" sz="2800" b="0" dirty="0">
              <a:solidFill>
                <a:srgbClr val="0070C0"/>
              </a:solidFill>
              <a:latin typeface="Times New Roman" panose="02020603050405020304" pitchFamily="18" charset="0"/>
              <a:cs typeface="Times New Roman" panose="02020603050405020304" pitchFamily="18" charset="0"/>
            </a:endParaRPr>
          </a:p>
          <a:p>
            <a:pPr marL="438150" lvl="1" indent="0">
              <a:lnSpc>
                <a:spcPct val="150000"/>
              </a:lnSpc>
              <a:buFont typeface="Wingdings" panose="05000000000000000000" pitchFamily="2" charset="2"/>
              <a:buNone/>
              <a:defRPr/>
            </a:pPr>
            <a:r>
              <a:rPr lang="en-US" altLang="zh-CN" sz="2800" b="0" i="1" dirty="0">
                <a:solidFill>
                  <a:srgbClr val="0070C0"/>
                </a:solidFill>
                <a:latin typeface="Times New Roman" panose="02020603050405020304" pitchFamily="18" charset="0"/>
                <a:cs typeface="Times New Roman" panose="02020603050405020304" pitchFamily="18" charset="0"/>
              </a:rPr>
              <a:t>P(Y)=P(W</a:t>
            </a:r>
            <a:r>
              <a:rPr lang="en-US" altLang="zh-CN" sz="2800" b="0" i="1" baseline="-25000" dirty="0">
                <a:solidFill>
                  <a:srgbClr val="0070C0"/>
                </a:solidFill>
                <a:latin typeface="Times New Roman" panose="02020603050405020304" pitchFamily="18" charset="0"/>
                <a:cs typeface="Times New Roman" panose="02020603050405020304" pitchFamily="18" charset="0"/>
              </a:rPr>
              <a:t>1</a:t>
            </a:r>
            <a:r>
              <a:rPr lang="en-US" altLang="zh-CN" sz="2800" b="0" i="1" dirty="0">
                <a:solidFill>
                  <a:srgbClr val="0070C0"/>
                </a:solidFill>
                <a:latin typeface="Times New Roman" panose="02020603050405020304" pitchFamily="18" charset="0"/>
                <a:cs typeface="Times New Roman" panose="02020603050405020304" pitchFamily="18" charset="0"/>
              </a:rPr>
              <a:t>, W</a:t>
            </a:r>
            <a:r>
              <a:rPr lang="en-US" altLang="zh-CN" sz="2800" b="0" i="1" baseline="-25000" dirty="0">
                <a:solidFill>
                  <a:srgbClr val="0070C0"/>
                </a:solidFill>
                <a:latin typeface="Times New Roman" panose="02020603050405020304" pitchFamily="18" charset="0"/>
                <a:cs typeface="Times New Roman" panose="02020603050405020304" pitchFamily="18" charset="0"/>
              </a:rPr>
              <a:t>2</a:t>
            </a:r>
            <a:r>
              <a:rPr lang="en-US" altLang="zh-CN" sz="2800" b="0" i="1" dirty="0">
                <a:solidFill>
                  <a:srgbClr val="0070C0"/>
                </a:solidFill>
                <a:latin typeface="Times New Roman" panose="02020603050405020304" pitchFamily="18" charset="0"/>
                <a:cs typeface="Times New Roman" panose="02020603050405020304" pitchFamily="18" charset="0"/>
              </a:rPr>
              <a:t>, …, </a:t>
            </a:r>
            <a:r>
              <a:rPr lang="en-US" altLang="zh-CN" sz="2800" b="0" i="1" dirty="0" err="1">
                <a:solidFill>
                  <a:srgbClr val="0070C0"/>
                </a:solidFill>
                <a:latin typeface="Times New Roman" panose="02020603050405020304" pitchFamily="18" charset="0"/>
                <a:cs typeface="Times New Roman" panose="02020603050405020304" pitchFamily="18" charset="0"/>
              </a:rPr>
              <a:t>W</a:t>
            </a:r>
            <a:r>
              <a:rPr lang="en-US" altLang="zh-CN" sz="2800" b="0" i="1" baseline="-25000" dirty="0" err="1">
                <a:solidFill>
                  <a:srgbClr val="0070C0"/>
                </a:solidFill>
                <a:latin typeface="Times New Roman" panose="02020603050405020304" pitchFamily="18" charset="0"/>
                <a:cs typeface="Times New Roman" panose="02020603050405020304" pitchFamily="18" charset="0"/>
              </a:rPr>
              <a:t>n</a:t>
            </a:r>
            <a:r>
              <a:rPr lang="en-US" altLang="zh-CN" sz="2800" b="0" i="1" dirty="0">
                <a:solidFill>
                  <a:srgbClr val="0070C0"/>
                </a:solidFill>
                <a:latin typeface="Times New Roman" panose="02020603050405020304" pitchFamily="18" charset="0"/>
                <a:cs typeface="Times New Roman" panose="02020603050405020304" pitchFamily="18" charset="0"/>
              </a:rPr>
              <a:t> )</a:t>
            </a:r>
            <a:r>
              <a:rPr lang="zh-CN" altLang="en-US" sz="2800" b="0" i="1" dirty="0">
                <a:solidFill>
                  <a:srgbClr val="0070C0"/>
                </a:solidFill>
                <a:latin typeface="Times New Roman" panose="02020603050405020304" pitchFamily="18" charset="0"/>
                <a:cs typeface="Times New Roman" panose="02020603050405020304" pitchFamily="18" charset="0"/>
              </a:rPr>
              <a:t> </a:t>
            </a:r>
            <a:r>
              <a:rPr lang="en-US" altLang="zh-CN" sz="2800" b="0" dirty="0">
                <a:solidFill>
                  <a:srgbClr val="0070C0"/>
                </a:solidFill>
                <a:latin typeface="Times New Roman" panose="02020603050405020304" pitchFamily="18" charset="0"/>
                <a:cs typeface="Times New Roman" panose="02020603050405020304" pitchFamily="18" charset="0"/>
              </a:rPr>
              <a:t>= </a:t>
            </a:r>
            <a:r>
              <a:rPr lang="en-US" altLang="zh-CN" sz="2800" b="0" i="1" dirty="0">
                <a:solidFill>
                  <a:srgbClr val="0070C0"/>
                </a:solidFill>
                <a:latin typeface="Times New Roman" panose="02020603050405020304" pitchFamily="18" charset="0"/>
                <a:cs typeface="Times New Roman" panose="02020603050405020304" pitchFamily="18" charset="0"/>
              </a:rPr>
              <a:t>P(W</a:t>
            </a:r>
            <a:r>
              <a:rPr lang="en-US" altLang="zh-CN" sz="2800" b="0" i="1" baseline="-25000" dirty="0">
                <a:solidFill>
                  <a:srgbClr val="0070C0"/>
                </a:solidFill>
                <a:latin typeface="Times New Roman" panose="02020603050405020304" pitchFamily="18" charset="0"/>
                <a:cs typeface="Times New Roman" panose="02020603050405020304" pitchFamily="18" charset="0"/>
              </a:rPr>
              <a:t>1</a:t>
            </a:r>
            <a:r>
              <a:rPr lang="en-US" altLang="zh-CN" sz="2800" b="0" i="1" dirty="0">
                <a:solidFill>
                  <a:srgbClr val="0070C0"/>
                </a:solidFill>
                <a:latin typeface="Times New Roman" panose="02020603050405020304" pitchFamily="18" charset="0"/>
                <a:cs typeface="Times New Roman" panose="02020603050405020304" pitchFamily="18" charset="0"/>
              </a:rPr>
              <a:t>) * P(W</a:t>
            </a:r>
            <a:r>
              <a:rPr lang="en-US" altLang="zh-CN" sz="2800" b="0" i="1" baseline="-25000" dirty="0">
                <a:solidFill>
                  <a:srgbClr val="0070C0"/>
                </a:solidFill>
                <a:latin typeface="Times New Roman" panose="02020603050405020304" pitchFamily="18" charset="0"/>
                <a:cs typeface="Times New Roman" panose="02020603050405020304" pitchFamily="18" charset="0"/>
              </a:rPr>
              <a:t>2</a:t>
            </a:r>
            <a:r>
              <a:rPr lang="en-US" altLang="zh-CN" sz="2800" b="0" i="1" dirty="0">
                <a:solidFill>
                  <a:srgbClr val="0070C0"/>
                </a:solidFill>
                <a:latin typeface="Times New Roman" panose="02020603050405020304" pitchFamily="18" charset="0"/>
                <a:cs typeface="Times New Roman" panose="02020603050405020304" pitchFamily="18" charset="0"/>
              </a:rPr>
              <a:t>|W</a:t>
            </a:r>
            <a:r>
              <a:rPr lang="en-US" altLang="zh-CN" sz="2800" b="0" i="1" baseline="-25000" dirty="0">
                <a:solidFill>
                  <a:srgbClr val="0070C0"/>
                </a:solidFill>
                <a:latin typeface="Times New Roman" panose="02020603050405020304" pitchFamily="18" charset="0"/>
                <a:cs typeface="Times New Roman" panose="02020603050405020304" pitchFamily="18" charset="0"/>
              </a:rPr>
              <a:t>1</a:t>
            </a:r>
            <a:r>
              <a:rPr lang="en-US" altLang="zh-CN" sz="2800" b="0" i="1" dirty="0">
                <a:solidFill>
                  <a:srgbClr val="0070C0"/>
                </a:solidFill>
                <a:latin typeface="Times New Roman" panose="02020603050405020304" pitchFamily="18" charset="0"/>
                <a:cs typeface="Times New Roman" panose="02020603050405020304" pitchFamily="18" charset="0"/>
              </a:rPr>
              <a:t>) * P(W</a:t>
            </a:r>
            <a:r>
              <a:rPr lang="en-US" altLang="zh-CN" sz="2800" b="0" i="1" baseline="-25000" dirty="0">
                <a:solidFill>
                  <a:srgbClr val="0070C0"/>
                </a:solidFill>
                <a:latin typeface="Times New Roman" panose="02020603050405020304" pitchFamily="18" charset="0"/>
                <a:cs typeface="Times New Roman" panose="02020603050405020304" pitchFamily="18" charset="0"/>
              </a:rPr>
              <a:t>3</a:t>
            </a:r>
            <a:r>
              <a:rPr lang="en-US" altLang="zh-CN" sz="2800" b="0" i="1" dirty="0">
                <a:solidFill>
                  <a:srgbClr val="0070C0"/>
                </a:solidFill>
                <a:latin typeface="Times New Roman" panose="02020603050405020304" pitchFamily="18" charset="0"/>
                <a:cs typeface="Times New Roman" panose="02020603050405020304" pitchFamily="18" charset="0"/>
              </a:rPr>
              <a:t>|W</a:t>
            </a:r>
            <a:r>
              <a:rPr lang="en-US" altLang="zh-CN" sz="2800" b="0" i="1" baseline="-25000" dirty="0">
                <a:solidFill>
                  <a:srgbClr val="0070C0"/>
                </a:solidFill>
                <a:latin typeface="Times New Roman" panose="02020603050405020304" pitchFamily="18" charset="0"/>
                <a:cs typeface="Times New Roman" panose="02020603050405020304" pitchFamily="18" charset="0"/>
              </a:rPr>
              <a:t>2</a:t>
            </a:r>
            <a:r>
              <a:rPr lang="en-US" altLang="zh-CN" sz="2800" b="0" i="1" dirty="0">
                <a:solidFill>
                  <a:srgbClr val="0070C0"/>
                </a:solidFill>
                <a:latin typeface="Times New Roman" panose="02020603050405020304" pitchFamily="18" charset="0"/>
                <a:cs typeface="Times New Roman" panose="02020603050405020304" pitchFamily="18" charset="0"/>
              </a:rPr>
              <a:t>, W</a:t>
            </a:r>
            <a:r>
              <a:rPr lang="en-US" altLang="zh-CN" sz="2800" b="0" i="1" baseline="-25000" dirty="0">
                <a:solidFill>
                  <a:srgbClr val="0070C0"/>
                </a:solidFill>
                <a:latin typeface="Times New Roman" panose="02020603050405020304" pitchFamily="18" charset="0"/>
                <a:cs typeface="Times New Roman" panose="02020603050405020304" pitchFamily="18" charset="0"/>
              </a:rPr>
              <a:t>1</a:t>
            </a:r>
            <a:r>
              <a:rPr lang="en-US" altLang="zh-CN" sz="2800" b="0" i="1" dirty="0">
                <a:solidFill>
                  <a:srgbClr val="0070C0"/>
                </a:solidFill>
                <a:latin typeface="Times New Roman" panose="02020603050405020304" pitchFamily="18" charset="0"/>
                <a:cs typeface="Times New Roman" panose="02020603050405020304" pitchFamily="18" charset="0"/>
              </a:rPr>
              <a:t>) * …*P(</a:t>
            </a:r>
            <a:r>
              <a:rPr lang="en-US" altLang="zh-CN" sz="2800" b="0" i="1" dirty="0" err="1">
                <a:solidFill>
                  <a:srgbClr val="0070C0"/>
                </a:solidFill>
                <a:latin typeface="Times New Roman" panose="02020603050405020304" pitchFamily="18" charset="0"/>
                <a:cs typeface="Times New Roman" panose="02020603050405020304" pitchFamily="18" charset="0"/>
              </a:rPr>
              <a:t>W</a:t>
            </a:r>
            <a:r>
              <a:rPr lang="en-US" altLang="zh-CN" sz="2800" b="0" i="1" baseline="-25000" dirty="0" err="1">
                <a:solidFill>
                  <a:srgbClr val="0070C0"/>
                </a:solidFill>
                <a:latin typeface="Times New Roman" panose="02020603050405020304" pitchFamily="18" charset="0"/>
                <a:cs typeface="Times New Roman" panose="02020603050405020304" pitchFamily="18" charset="0"/>
              </a:rPr>
              <a:t>n</a:t>
            </a:r>
            <a:r>
              <a:rPr lang="en-US" altLang="zh-CN" sz="2800" b="0" i="1" baseline="-25000" dirty="0">
                <a:solidFill>
                  <a:srgbClr val="0070C0"/>
                </a:solidFill>
                <a:latin typeface="Times New Roman" panose="02020603050405020304" pitchFamily="18" charset="0"/>
                <a:cs typeface="Times New Roman" panose="02020603050405020304" pitchFamily="18" charset="0"/>
              </a:rPr>
              <a:t> </a:t>
            </a:r>
            <a:r>
              <a:rPr lang="en-US" altLang="zh-CN" sz="2800" b="0" i="1" dirty="0">
                <a:solidFill>
                  <a:srgbClr val="0070C0"/>
                </a:solidFill>
                <a:latin typeface="Times New Roman" panose="02020603050405020304" pitchFamily="18" charset="0"/>
                <a:cs typeface="Times New Roman" panose="02020603050405020304" pitchFamily="18" charset="0"/>
              </a:rPr>
              <a:t>| W</a:t>
            </a:r>
            <a:r>
              <a:rPr lang="en-US" altLang="zh-CN" sz="2800" b="0" i="1" baseline="-25000" dirty="0">
                <a:solidFill>
                  <a:srgbClr val="0070C0"/>
                </a:solidFill>
                <a:latin typeface="Times New Roman" panose="02020603050405020304" pitchFamily="18" charset="0"/>
                <a:cs typeface="Times New Roman" panose="02020603050405020304" pitchFamily="18" charset="0"/>
              </a:rPr>
              <a:t>1</a:t>
            </a:r>
            <a:r>
              <a:rPr lang="en-US" altLang="zh-CN" sz="2800" b="0" i="1" dirty="0">
                <a:solidFill>
                  <a:srgbClr val="0070C0"/>
                </a:solidFill>
                <a:latin typeface="Times New Roman" panose="02020603050405020304" pitchFamily="18" charset="0"/>
                <a:cs typeface="Times New Roman" panose="02020603050405020304" pitchFamily="18" charset="0"/>
              </a:rPr>
              <a:t>, W</a:t>
            </a:r>
            <a:r>
              <a:rPr lang="en-US" altLang="zh-CN" sz="2800" b="0" i="1" baseline="-25000" dirty="0">
                <a:solidFill>
                  <a:srgbClr val="0070C0"/>
                </a:solidFill>
                <a:latin typeface="Times New Roman" panose="02020603050405020304" pitchFamily="18" charset="0"/>
                <a:cs typeface="Times New Roman" panose="02020603050405020304" pitchFamily="18" charset="0"/>
              </a:rPr>
              <a:t>2</a:t>
            </a:r>
            <a:r>
              <a:rPr lang="en-US" altLang="zh-CN" sz="2800" b="0" i="1" dirty="0">
                <a:solidFill>
                  <a:srgbClr val="0070C0"/>
                </a:solidFill>
                <a:latin typeface="Times New Roman" panose="02020603050405020304" pitchFamily="18" charset="0"/>
                <a:cs typeface="Times New Roman" panose="02020603050405020304" pitchFamily="18" charset="0"/>
              </a:rPr>
              <a:t>, …, W</a:t>
            </a:r>
            <a:r>
              <a:rPr lang="en-US" altLang="zh-CN" sz="2800" b="0" i="1" baseline="-25000" dirty="0">
                <a:solidFill>
                  <a:srgbClr val="0070C0"/>
                </a:solidFill>
                <a:latin typeface="Times New Roman" panose="02020603050405020304" pitchFamily="18" charset="0"/>
                <a:cs typeface="Times New Roman" panose="02020603050405020304" pitchFamily="18" charset="0"/>
              </a:rPr>
              <a:t>n-1</a:t>
            </a:r>
            <a:r>
              <a:rPr lang="en-US" altLang="zh-CN" sz="2800" b="0" i="1" dirty="0">
                <a:solidFill>
                  <a:srgbClr val="0070C0"/>
                </a:solidFill>
                <a:latin typeface="Times New Roman" panose="02020603050405020304" pitchFamily="18" charset="0"/>
                <a:cs typeface="Times New Roman" panose="02020603050405020304" pitchFamily="18" charset="0"/>
              </a:rPr>
              <a:t>)</a:t>
            </a:r>
          </a:p>
          <a:p>
            <a:pPr marL="0" indent="0">
              <a:lnSpc>
                <a:spcPct val="150000"/>
              </a:lnSpc>
              <a:buFont typeface="Wingdings" panose="05000000000000000000" pitchFamily="2" charset="2"/>
              <a:buNone/>
              <a:defRPr/>
            </a:pPr>
            <a:r>
              <a:rPr lang="en-US" altLang="zh-CN" sz="2800" b="0" i="1" dirty="0">
                <a:latin typeface="Times New Roman" panose="02020603050405020304" pitchFamily="18" charset="0"/>
                <a:cs typeface="Times New Roman" panose="02020603050405020304" pitchFamily="18" charset="0"/>
              </a:rPr>
              <a:t> </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sp>
        <p:nvSpPr>
          <p:cNvPr id="245764" name="矩形 3"/>
          <p:cNvSpPr>
            <a:spLocks noChangeArrowheads="1"/>
          </p:cNvSpPr>
          <p:nvPr/>
        </p:nvSpPr>
        <p:spPr bwMode="auto">
          <a:xfrm>
            <a:off x="755650" y="6381750"/>
            <a:ext cx="685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http://blog.csdn.net/memory513773348/article/details/16966987</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650" y="980728"/>
            <a:ext cx="8394700" cy="503237"/>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469900" lvl="1" indent="-469900">
              <a:lnSpc>
                <a:spcPct val="150000"/>
              </a:lnSpc>
              <a:buFont typeface="Wingdings" panose="05000000000000000000" pitchFamily="2" charset="2"/>
              <a:buChar char="ü"/>
              <a:defRPr/>
            </a:pPr>
            <a:r>
              <a:rPr lang="zh-CN" altLang="en-US" sz="2800" b="0" dirty="0">
                <a:solidFill>
                  <a:srgbClr val="0070C0"/>
                </a:solidFill>
                <a:latin typeface="Times New Roman" panose="02020603050405020304" pitchFamily="18" charset="0"/>
                <a:cs typeface="Times New Roman" panose="02020603050405020304" pitchFamily="18" charset="0"/>
              </a:rPr>
              <a:t>数据稀疏问题：语料库再大也无法统计出</a:t>
            </a:r>
            <a:endParaRPr lang="en-US" altLang="zh-CN" sz="2800" b="0" dirty="0">
              <a:solidFill>
                <a:srgbClr val="0070C0"/>
              </a:solidFill>
              <a:latin typeface="Times New Roman" panose="02020603050405020304" pitchFamily="18" charset="0"/>
              <a:cs typeface="Times New Roman" panose="02020603050405020304" pitchFamily="18" charset="0"/>
            </a:endParaRPr>
          </a:p>
          <a:p>
            <a:pPr marL="0" lvl="1" indent="0">
              <a:lnSpc>
                <a:spcPct val="150000"/>
              </a:lnSpc>
              <a:buFont typeface="Wingdings" panose="05000000000000000000" pitchFamily="2" charset="2"/>
              <a:buNone/>
              <a:defRPr/>
            </a:pPr>
            <a:r>
              <a:rPr lang="en-US" altLang="zh-CN" sz="2800" b="0" i="1" dirty="0">
                <a:solidFill>
                  <a:srgbClr val="0070C0"/>
                </a:solidFill>
                <a:latin typeface="Times New Roman" panose="02020603050405020304" pitchFamily="18" charset="0"/>
                <a:cs typeface="Times New Roman" panose="02020603050405020304" pitchFamily="18" charset="0"/>
              </a:rPr>
              <a:t>      P(</a:t>
            </a:r>
            <a:r>
              <a:rPr lang="en-US" altLang="zh-CN" sz="2800" b="0" i="1" dirty="0" err="1">
                <a:solidFill>
                  <a:srgbClr val="0070C0"/>
                </a:solidFill>
                <a:latin typeface="Times New Roman" panose="02020603050405020304" pitchFamily="18" charset="0"/>
                <a:cs typeface="Times New Roman" panose="02020603050405020304" pitchFamily="18" charset="0"/>
              </a:rPr>
              <a:t>W</a:t>
            </a:r>
            <a:r>
              <a:rPr lang="en-US" altLang="zh-CN" sz="2800" b="0" i="1" baseline="-25000" dirty="0" err="1">
                <a:solidFill>
                  <a:srgbClr val="0070C0"/>
                </a:solidFill>
                <a:latin typeface="Times New Roman" panose="02020603050405020304" pitchFamily="18" charset="0"/>
                <a:cs typeface="Times New Roman" panose="02020603050405020304" pitchFamily="18" charset="0"/>
              </a:rPr>
              <a:t>n</a:t>
            </a:r>
            <a:r>
              <a:rPr lang="en-US" altLang="zh-CN" sz="2800" b="0" i="1" baseline="-25000" dirty="0">
                <a:solidFill>
                  <a:srgbClr val="0070C0"/>
                </a:solidFill>
                <a:latin typeface="Times New Roman" panose="02020603050405020304" pitchFamily="18" charset="0"/>
                <a:cs typeface="Times New Roman" panose="02020603050405020304" pitchFamily="18" charset="0"/>
              </a:rPr>
              <a:t> </a:t>
            </a:r>
            <a:r>
              <a:rPr lang="en-US" altLang="zh-CN" sz="2800" b="0" i="1" dirty="0">
                <a:solidFill>
                  <a:srgbClr val="0070C0"/>
                </a:solidFill>
                <a:latin typeface="Times New Roman" panose="02020603050405020304" pitchFamily="18" charset="0"/>
                <a:cs typeface="Times New Roman" panose="02020603050405020304" pitchFamily="18" charset="0"/>
              </a:rPr>
              <a:t>| W</a:t>
            </a:r>
            <a:r>
              <a:rPr lang="en-US" altLang="zh-CN" sz="2800" b="0" i="1" baseline="-25000" dirty="0">
                <a:solidFill>
                  <a:srgbClr val="0070C0"/>
                </a:solidFill>
                <a:latin typeface="Times New Roman" panose="02020603050405020304" pitchFamily="18" charset="0"/>
                <a:cs typeface="Times New Roman" panose="02020603050405020304" pitchFamily="18" charset="0"/>
              </a:rPr>
              <a:t>1</a:t>
            </a:r>
            <a:r>
              <a:rPr lang="en-US" altLang="zh-CN" sz="2800" b="0" i="1" dirty="0">
                <a:solidFill>
                  <a:srgbClr val="0070C0"/>
                </a:solidFill>
                <a:latin typeface="Times New Roman" panose="02020603050405020304" pitchFamily="18" charset="0"/>
                <a:cs typeface="Times New Roman" panose="02020603050405020304" pitchFamily="18" charset="0"/>
              </a:rPr>
              <a:t>, W</a:t>
            </a:r>
            <a:r>
              <a:rPr lang="en-US" altLang="zh-CN" sz="2800" b="0" i="1" baseline="-25000" dirty="0">
                <a:solidFill>
                  <a:srgbClr val="0070C0"/>
                </a:solidFill>
                <a:latin typeface="Times New Roman" panose="02020603050405020304" pitchFamily="18" charset="0"/>
                <a:cs typeface="Times New Roman" panose="02020603050405020304" pitchFamily="18" charset="0"/>
              </a:rPr>
              <a:t>2</a:t>
            </a:r>
            <a:r>
              <a:rPr lang="en-US" altLang="zh-CN" sz="2800" b="0" i="1" dirty="0">
                <a:solidFill>
                  <a:srgbClr val="0070C0"/>
                </a:solidFill>
                <a:latin typeface="Times New Roman" panose="02020603050405020304" pitchFamily="18" charset="0"/>
                <a:cs typeface="Times New Roman" panose="02020603050405020304" pitchFamily="18" charset="0"/>
              </a:rPr>
              <a:t>, …, W</a:t>
            </a:r>
            <a:r>
              <a:rPr lang="en-US" altLang="zh-CN" sz="2800" b="0" i="1" baseline="-25000" dirty="0">
                <a:solidFill>
                  <a:srgbClr val="0070C0"/>
                </a:solidFill>
                <a:latin typeface="Times New Roman" panose="02020603050405020304" pitchFamily="18" charset="0"/>
                <a:cs typeface="Times New Roman" panose="02020603050405020304" pitchFamily="18" charset="0"/>
              </a:rPr>
              <a:t>n-1</a:t>
            </a:r>
            <a:r>
              <a:rPr lang="en-US" altLang="zh-CN" sz="2800" b="0" i="1" dirty="0">
                <a:solidFill>
                  <a:srgbClr val="0070C0"/>
                </a:solidFill>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ü"/>
              <a:defRPr/>
            </a:pPr>
            <a:r>
              <a:rPr lang="zh-CN" altLang="en-US" sz="2800" b="0" dirty="0">
                <a:solidFill>
                  <a:srgbClr val="0070C0"/>
                </a:solidFill>
                <a:latin typeface="Times New Roman" panose="02020603050405020304" pitchFamily="18" charset="0"/>
                <a:cs typeface="Times New Roman" panose="02020603050405020304" pitchFamily="18" charset="0"/>
              </a:rPr>
              <a:t>假设句子中一个词的出现概率只依赖于它前面的有限的 </a:t>
            </a:r>
            <a:r>
              <a:rPr lang="en-US" altLang="zh-CN" sz="2800" b="0" dirty="0">
                <a:solidFill>
                  <a:srgbClr val="0070C0"/>
                </a:solidFill>
                <a:latin typeface="Times New Roman" panose="02020603050405020304" pitchFamily="18" charset="0"/>
                <a:cs typeface="Times New Roman" panose="02020603050405020304" pitchFamily="18" charset="0"/>
              </a:rPr>
              <a:t>k </a:t>
            </a:r>
            <a:r>
              <a:rPr lang="zh-CN" altLang="en-US" sz="2800" b="0" dirty="0">
                <a:solidFill>
                  <a:srgbClr val="0070C0"/>
                </a:solidFill>
                <a:latin typeface="Times New Roman" panose="02020603050405020304" pitchFamily="18" charset="0"/>
                <a:cs typeface="Times New Roman" panose="02020603050405020304" pitchFamily="18" charset="0"/>
              </a:rPr>
              <a:t>个词（</a:t>
            </a:r>
            <a:r>
              <a:rPr lang="en-US" altLang="zh-CN" sz="2800" b="0" i="1" dirty="0">
                <a:solidFill>
                  <a:srgbClr val="0070C0"/>
                </a:solidFill>
                <a:latin typeface="Times New Roman" panose="02020603050405020304" pitchFamily="18" charset="0"/>
                <a:cs typeface="Times New Roman" panose="02020603050405020304" pitchFamily="18" charset="0"/>
              </a:rPr>
              <a:t>k</a:t>
            </a:r>
            <a:r>
              <a:rPr lang="en-US" altLang="zh-CN" sz="2800" b="0" dirty="0">
                <a:solidFill>
                  <a:srgbClr val="0070C0"/>
                </a:solidFill>
                <a:latin typeface="Times New Roman" panose="02020603050405020304" pitchFamily="18" charset="0"/>
                <a:cs typeface="Times New Roman" panose="02020603050405020304" pitchFamily="18" charset="0"/>
              </a:rPr>
              <a:t>=1, 2,3</a:t>
            </a:r>
            <a:r>
              <a:rPr lang="zh-CN" altLang="en-US" sz="2800" b="0" dirty="0">
                <a:solidFill>
                  <a:srgbClr val="0070C0"/>
                </a:solidFill>
                <a:latin typeface="Times New Roman" panose="02020603050405020304" pitchFamily="18" charset="0"/>
                <a:cs typeface="Times New Roman" panose="02020603050405020304" pitchFamily="18" charset="0"/>
              </a:rPr>
              <a:t>）。</a:t>
            </a:r>
            <a:endParaRPr lang="en-US" altLang="zh-CN" sz="2800" dirty="0">
              <a:solidFill>
                <a:srgbClr val="0070C0"/>
              </a:solidFill>
              <a:effectLst>
                <a:outerShdw blurRad="38100" dist="38100" dir="2700000" algn="tl">
                  <a:srgbClr val="000000">
                    <a:alpha val="43137"/>
                  </a:srgbClr>
                </a:outerShdw>
              </a:effectLst>
              <a:latin typeface="黑体" panose="02010609060101010101" pitchFamily="49" charset="-122"/>
            </a:endParaRPr>
          </a:p>
        </p:txBody>
      </p:sp>
      <p:sp>
        <p:nvSpPr>
          <p:cNvPr id="247812" name="矩形 3"/>
          <p:cNvSpPr>
            <a:spLocks noChangeArrowheads="1"/>
          </p:cNvSpPr>
          <p:nvPr/>
        </p:nvSpPr>
        <p:spPr bwMode="auto">
          <a:xfrm>
            <a:off x="755650" y="6381750"/>
            <a:ext cx="685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http://blog.csdn.net/memory513773348/article/details/16966987</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650" y="1124744"/>
            <a:ext cx="8394700" cy="503237"/>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a:lnSpc>
                <a:spcPct val="150000"/>
              </a:lnSpc>
              <a:buFont typeface="Wingdings" panose="05000000000000000000" pitchFamily="2" charset="2"/>
              <a:buChar char="ü"/>
              <a:defRPr/>
            </a:pPr>
            <a:r>
              <a:rPr lang="en-US" altLang="zh-CN" sz="2800" b="0" i="1" dirty="0">
                <a:solidFill>
                  <a:srgbClr val="0070C0"/>
                </a:solidFill>
                <a:latin typeface="Times New Roman" panose="02020603050405020304" pitchFamily="18" charset="0"/>
                <a:cs typeface="Times New Roman" panose="02020603050405020304" pitchFamily="18" charset="0"/>
              </a:rPr>
              <a:t>P(Y)=P(W</a:t>
            </a:r>
            <a:r>
              <a:rPr lang="en-US" altLang="zh-CN" sz="2800" b="0" i="1" baseline="-25000" dirty="0">
                <a:solidFill>
                  <a:srgbClr val="0070C0"/>
                </a:solidFill>
                <a:latin typeface="Times New Roman" panose="02020603050405020304" pitchFamily="18" charset="0"/>
                <a:cs typeface="Times New Roman" panose="02020603050405020304" pitchFamily="18" charset="0"/>
              </a:rPr>
              <a:t>1</a:t>
            </a:r>
            <a:r>
              <a:rPr lang="en-US" altLang="zh-CN" sz="2800" b="0" i="1" dirty="0">
                <a:solidFill>
                  <a:srgbClr val="0070C0"/>
                </a:solidFill>
                <a:latin typeface="Times New Roman" panose="02020603050405020304" pitchFamily="18" charset="0"/>
                <a:cs typeface="Times New Roman" panose="02020603050405020304" pitchFamily="18" charset="0"/>
              </a:rPr>
              <a:t>, W</a:t>
            </a:r>
            <a:r>
              <a:rPr lang="en-US" altLang="zh-CN" sz="2800" b="0" i="1" baseline="-25000" dirty="0">
                <a:solidFill>
                  <a:srgbClr val="0070C0"/>
                </a:solidFill>
                <a:latin typeface="Times New Roman" panose="02020603050405020304" pitchFamily="18" charset="0"/>
                <a:cs typeface="Times New Roman" panose="02020603050405020304" pitchFamily="18" charset="0"/>
              </a:rPr>
              <a:t>2</a:t>
            </a:r>
            <a:r>
              <a:rPr lang="en-US" altLang="zh-CN" sz="2800" b="0" i="1" dirty="0">
                <a:solidFill>
                  <a:srgbClr val="0070C0"/>
                </a:solidFill>
                <a:latin typeface="Times New Roman" panose="02020603050405020304" pitchFamily="18" charset="0"/>
                <a:cs typeface="Times New Roman" panose="02020603050405020304" pitchFamily="18" charset="0"/>
              </a:rPr>
              <a:t>, …, </a:t>
            </a:r>
            <a:r>
              <a:rPr lang="en-US" altLang="zh-CN" sz="2800" b="0" i="1" dirty="0" err="1">
                <a:solidFill>
                  <a:srgbClr val="0070C0"/>
                </a:solidFill>
                <a:latin typeface="Times New Roman" panose="02020603050405020304" pitchFamily="18" charset="0"/>
                <a:cs typeface="Times New Roman" panose="02020603050405020304" pitchFamily="18" charset="0"/>
              </a:rPr>
              <a:t>W</a:t>
            </a:r>
            <a:r>
              <a:rPr lang="en-US" altLang="zh-CN" sz="2800" b="0" i="1" baseline="-25000" dirty="0" err="1">
                <a:solidFill>
                  <a:srgbClr val="0070C0"/>
                </a:solidFill>
                <a:latin typeface="Times New Roman" panose="02020603050405020304" pitchFamily="18" charset="0"/>
                <a:cs typeface="Times New Roman" panose="02020603050405020304" pitchFamily="18" charset="0"/>
              </a:rPr>
              <a:t>n</a:t>
            </a:r>
            <a:r>
              <a:rPr lang="en-US" altLang="zh-CN" sz="2800" b="0" i="1" dirty="0">
                <a:solidFill>
                  <a:srgbClr val="0070C0"/>
                </a:solidFill>
                <a:latin typeface="Times New Roman" panose="02020603050405020304" pitchFamily="18" charset="0"/>
                <a:cs typeface="Times New Roman" panose="02020603050405020304" pitchFamily="18" charset="0"/>
              </a:rPr>
              <a:t> )=P(W</a:t>
            </a:r>
            <a:r>
              <a:rPr lang="en-US" altLang="zh-CN" sz="2800" b="0" i="1" baseline="-25000" dirty="0">
                <a:solidFill>
                  <a:srgbClr val="0070C0"/>
                </a:solidFill>
                <a:latin typeface="Times New Roman" panose="02020603050405020304" pitchFamily="18" charset="0"/>
                <a:cs typeface="Times New Roman" panose="02020603050405020304" pitchFamily="18" charset="0"/>
              </a:rPr>
              <a:t>1</a:t>
            </a:r>
            <a:r>
              <a:rPr lang="en-US" altLang="zh-CN" sz="2800" b="0" i="1" dirty="0">
                <a:solidFill>
                  <a:srgbClr val="0070C0"/>
                </a:solidFill>
                <a:latin typeface="Times New Roman" panose="02020603050405020304" pitchFamily="18" charset="0"/>
                <a:cs typeface="Times New Roman" panose="02020603050405020304" pitchFamily="18" charset="0"/>
              </a:rPr>
              <a:t>)* P(W</a:t>
            </a:r>
            <a:r>
              <a:rPr lang="en-US" altLang="zh-CN" sz="2800" b="0" i="1" baseline="-25000" dirty="0">
                <a:solidFill>
                  <a:srgbClr val="0070C0"/>
                </a:solidFill>
                <a:latin typeface="Times New Roman" panose="02020603050405020304" pitchFamily="18" charset="0"/>
                <a:cs typeface="Times New Roman" panose="02020603050405020304" pitchFamily="18" charset="0"/>
              </a:rPr>
              <a:t>2</a:t>
            </a:r>
            <a:r>
              <a:rPr lang="en-US" altLang="zh-CN" sz="2800" b="0" i="1" dirty="0">
                <a:solidFill>
                  <a:srgbClr val="0070C0"/>
                </a:solidFill>
                <a:latin typeface="Times New Roman" panose="02020603050405020304" pitchFamily="18" charset="0"/>
                <a:cs typeface="Times New Roman" panose="02020603050405020304" pitchFamily="18" charset="0"/>
              </a:rPr>
              <a:t>|W</a:t>
            </a:r>
            <a:r>
              <a:rPr lang="en-US" altLang="zh-CN" sz="2800" b="0" i="1" baseline="-25000" dirty="0">
                <a:solidFill>
                  <a:srgbClr val="0070C0"/>
                </a:solidFill>
                <a:latin typeface="Times New Roman" panose="02020603050405020304" pitchFamily="18" charset="0"/>
                <a:cs typeface="Times New Roman" panose="02020603050405020304" pitchFamily="18" charset="0"/>
              </a:rPr>
              <a:t>1</a:t>
            </a:r>
            <a:r>
              <a:rPr lang="en-US" altLang="zh-CN" sz="2800" b="0" i="1" dirty="0">
                <a:solidFill>
                  <a:srgbClr val="0070C0"/>
                </a:solidFill>
                <a:latin typeface="Times New Roman" panose="02020603050405020304" pitchFamily="18" charset="0"/>
                <a:cs typeface="Times New Roman" panose="02020603050405020304" pitchFamily="18" charset="0"/>
              </a:rPr>
              <a:t>)* P(W</a:t>
            </a:r>
            <a:r>
              <a:rPr lang="en-US" altLang="zh-CN" sz="2800" b="0" i="1" baseline="-25000" dirty="0">
                <a:solidFill>
                  <a:srgbClr val="0070C0"/>
                </a:solidFill>
                <a:latin typeface="Times New Roman" panose="02020603050405020304" pitchFamily="18" charset="0"/>
                <a:cs typeface="Times New Roman" panose="02020603050405020304" pitchFamily="18" charset="0"/>
              </a:rPr>
              <a:t>3</a:t>
            </a:r>
            <a:r>
              <a:rPr lang="en-US" altLang="zh-CN" sz="2800" b="0" i="1" dirty="0">
                <a:solidFill>
                  <a:srgbClr val="0070C0"/>
                </a:solidFill>
                <a:latin typeface="Times New Roman" panose="02020603050405020304" pitchFamily="18" charset="0"/>
                <a:cs typeface="Times New Roman" panose="02020603050405020304" pitchFamily="18" charset="0"/>
              </a:rPr>
              <a:t>|W</a:t>
            </a:r>
            <a:r>
              <a:rPr lang="en-US" altLang="zh-CN" sz="2800" b="0" i="1" baseline="-25000" dirty="0">
                <a:solidFill>
                  <a:srgbClr val="0070C0"/>
                </a:solidFill>
                <a:latin typeface="Times New Roman" panose="02020603050405020304" pitchFamily="18" charset="0"/>
                <a:cs typeface="Times New Roman" panose="02020603050405020304" pitchFamily="18" charset="0"/>
              </a:rPr>
              <a:t>2</a:t>
            </a:r>
            <a:r>
              <a:rPr lang="en-US" altLang="zh-CN" sz="2800" b="0" i="1" dirty="0">
                <a:solidFill>
                  <a:srgbClr val="0070C0"/>
                </a:solidFill>
                <a:latin typeface="Times New Roman" panose="02020603050405020304" pitchFamily="18" charset="0"/>
                <a:cs typeface="Times New Roman" panose="02020603050405020304" pitchFamily="18" charset="0"/>
              </a:rPr>
              <a:t>)* …* P(W</a:t>
            </a:r>
            <a:r>
              <a:rPr lang="en-US" altLang="zh-CN" sz="2800" b="0" i="1" baseline="-25000" dirty="0">
                <a:solidFill>
                  <a:srgbClr val="0070C0"/>
                </a:solidFill>
                <a:latin typeface="Times New Roman" panose="02020603050405020304" pitchFamily="18" charset="0"/>
                <a:cs typeface="Times New Roman" panose="02020603050405020304" pitchFamily="18" charset="0"/>
              </a:rPr>
              <a:t>n</a:t>
            </a:r>
            <a:r>
              <a:rPr lang="en-US" altLang="zh-CN" sz="2800" b="0" i="1" dirty="0">
                <a:solidFill>
                  <a:srgbClr val="0070C0"/>
                </a:solidFill>
                <a:latin typeface="Times New Roman" panose="02020603050405020304" pitchFamily="18" charset="0"/>
                <a:cs typeface="Times New Roman" panose="02020603050405020304" pitchFamily="18" charset="0"/>
              </a:rPr>
              <a:t>|W</a:t>
            </a:r>
            <a:r>
              <a:rPr lang="en-US" altLang="zh-CN" sz="2800" b="0" i="1" baseline="-25000" dirty="0">
                <a:solidFill>
                  <a:srgbClr val="0070C0"/>
                </a:solidFill>
                <a:latin typeface="Times New Roman" panose="02020603050405020304" pitchFamily="18" charset="0"/>
                <a:cs typeface="Times New Roman" panose="02020603050405020304" pitchFamily="18" charset="0"/>
              </a:rPr>
              <a:t>n-1</a:t>
            </a:r>
            <a:r>
              <a:rPr lang="en-US" altLang="zh-CN" sz="2800" b="0" i="1" dirty="0">
                <a:solidFill>
                  <a:srgbClr val="0070C0"/>
                </a:solidFill>
                <a:latin typeface="Times New Roman" panose="02020603050405020304" pitchFamily="18" charset="0"/>
                <a:cs typeface="Times New Roman" panose="02020603050405020304" pitchFamily="18" charset="0"/>
              </a:rPr>
              <a:t>) </a:t>
            </a:r>
            <a:r>
              <a:rPr lang="zh-CN" altLang="en-US" sz="2800" b="0" dirty="0">
                <a:solidFill>
                  <a:srgbClr val="0070C0"/>
                </a:solidFill>
                <a:latin typeface="Times New Roman" panose="02020603050405020304" pitchFamily="18" charset="0"/>
                <a:cs typeface="Times New Roman" panose="02020603050405020304" pitchFamily="18" charset="0"/>
              </a:rPr>
              <a:t>（假设每个词只依赖于它前面的一个词）。而统计 </a:t>
            </a:r>
            <a:r>
              <a:rPr lang="en-US" altLang="zh-CN" sz="2800" b="0" i="1" dirty="0">
                <a:solidFill>
                  <a:srgbClr val="0070C0"/>
                </a:solidFill>
                <a:latin typeface="Times New Roman" panose="02020603050405020304" pitchFamily="18" charset="0"/>
                <a:cs typeface="Times New Roman" panose="02020603050405020304" pitchFamily="18" charset="0"/>
              </a:rPr>
              <a:t>P(W</a:t>
            </a:r>
            <a:r>
              <a:rPr lang="en-US" altLang="zh-CN" sz="2800" b="0" i="1" baseline="-25000" dirty="0">
                <a:solidFill>
                  <a:srgbClr val="0070C0"/>
                </a:solidFill>
                <a:latin typeface="Times New Roman" panose="02020603050405020304" pitchFamily="18" charset="0"/>
                <a:cs typeface="Times New Roman" panose="02020603050405020304" pitchFamily="18" charset="0"/>
              </a:rPr>
              <a:t>n</a:t>
            </a:r>
            <a:r>
              <a:rPr lang="en-US" altLang="zh-CN" sz="2800" b="0" i="1" dirty="0">
                <a:solidFill>
                  <a:srgbClr val="0070C0"/>
                </a:solidFill>
                <a:latin typeface="Times New Roman" panose="02020603050405020304" pitchFamily="18" charset="0"/>
                <a:cs typeface="Times New Roman" panose="02020603050405020304" pitchFamily="18" charset="0"/>
              </a:rPr>
              <a:t>|W</a:t>
            </a:r>
            <a:r>
              <a:rPr lang="en-US" altLang="zh-CN" sz="2800" b="0" i="1" baseline="-25000" dirty="0">
                <a:solidFill>
                  <a:srgbClr val="0070C0"/>
                </a:solidFill>
                <a:latin typeface="Times New Roman" panose="02020603050405020304" pitchFamily="18" charset="0"/>
                <a:cs typeface="Times New Roman" panose="02020603050405020304" pitchFamily="18" charset="0"/>
              </a:rPr>
              <a:t>n-1</a:t>
            </a:r>
            <a:r>
              <a:rPr lang="en-US" altLang="zh-CN" sz="2800" b="0" i="1" dirty="0">
                <a:solidFill>
                  <a:srgbClr val="0070C0"/>
                </a:solidFill>
                <a:latin typeface="Times New Roman" panose="02020603050405020304" pitchFamily="18" charset="0"/>
                <a:cs typeface="Times New Roman" panose="02020603050405020304" pitchFamily="18" charset="0"/>
              </a:rPr>
              <a:t>)</a:t>
            </a:r>
            <a:r>
              <a:rPr lang="en-US" altLang="zh-CN" sz="2800" b="0" dirty="0">
                <a:solidFill>
                  <a:srgbClr val="0070C0"/>
                </a:solidFill>
                <a:latin typeface="Times New Roman" panose="02020603050405020304" pitchFamily="18" charset="0"/>
                <a:cs typeface="Times New Roman" panose="02020603050405020304" pitchFamily="18" charset="0"/>
              </a:rPr>
              <a:t> </a:t>
            </a:r>
            <a:r>
              <a:rPr lang="zh-CN" altLang="en-US" sz="2800" b="0" dirty="0">
                <a:solidFill>
                  <a:srgbClr val="0070C0"/>
                </a:solidFill>
                <a:latin typeface="Times New Roman" panose="02020603050405020304" pitchFamily="18" charset="0"/>
                <a:cs typeface="Times New Roman" panose="02020603050405020304" pitchFamily="18" charset="0"/>
              </a:rPr>
              <a:t>就不再受到数据稀疏问题的困扰了。</a:t>
            </a:r>
            <a:endParaRPr lang="en-US" altLang="zh-CN" sz="2800" b="0" dirty="0">
              <a:solidFill>
                <a:srgbClr val="0070C0"/>
              </a:solidFill>
              <a:latin typeface="Times New Roman" panose="02020603050405020304" pitchFamily="18" charset="0"/>
              <a:cs typeface="Times New Roman" panose="02020603050405020304" pitchFamily="18" charset="0"/>
            </a:endParaRPr>
          </a:p>
          <a:p>
            <a:pPr marL="450850" indent="-450850">
              <a:lnSpc>
                <a:spcPct val="130000"/>
              </a:lnSpc>
              <a:spcBef>
                <a:spcPts val="600"/>
              </a:spcBef>
              <a:buFont typeface="Wingdings" panose="05000000000000000000" pitchFamily="2" charset="2"/>
              <a:buChar char="n"/>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sp>
        <p:nvSpPr>
          <p:cNvPr id="249860" name="矩形 3"/>
          <p:cNvSpPr>
            <a:spLocks noChangeArrowheads="1"/>
          </p:cNvSpPr>
          <p:nvPr/>
        </p:nvSpPr>
        <p:spPr bwMode="auto">
          <a:xfrm>
            <a:off x="755650" y="6381750"/>
            <a:ext cx="685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http://blog.csdn.net/memory513773348/article/details/16966987</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15" name="内容占位符 2"/>
          <p:cNvSpPr txBox="1"/>
          <p:nvPr/>
        </p:nvSpPr>
        <p:spPr>
          <a:xfrm>
            <a:off x="215265" y="899795"/>
            <a:ext cx="8713470" cy="5181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评价指标</a:t>
            </a: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 </a:t>
            </a: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怎样度量正确率</a:t>
            </a: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t>
            </a:r>
            <a:endPar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0850" indent="-450850">
              <a:lnSpc>
                <a:spcPct val="11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估计分类器正确率的方法</a:t>
            </a: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 </a:t>
            </a:r>
            <a:endPar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984250" lvl="1" indent="-527050">
              <a:lnSpc>
                <a:spcPct val="120000"/>
              </a:lnSpc>
              <a:spcBef>
                <a:spcPts val="600"/>
              </a:spcBef>
              <a:buClrTx/>
              <a:buFont typeface="Wingdings" panose="05000000000000000000" pitchFamily="2" charset="2"/>
              <a:buChar char="ü"/>
              <a:defRPr/>
            </a:pPr>
            <a:r>
              <a:rPr lang="en-US" altLang="zh-CN" sz="2800" dirty="0">
                <a:solidFill>
                  <a:srgbClr val="0070C0"/>
                </a:solidFill>
                <a:latin typeface="Calibri" panose="020F0502020204030204" pitchFamily="34" charset="0"/>
                <a:cs typeface="Calibri" panose="020F0502020204030204" pitchFamily="34" charset="0"/>
                <a:sym typeface="+mn-ea"/>
              </a:rPr>
              <a:t>Holdout method, random subsampling</a:t>
            </a:r>
            <a:endParaRPr lang="en-US" altLang="zh-CN" sz="2800" kern="1200" dirty="0">
              <a:solidFill>
                <a:srgbClr val="0070C0"/>
              </a:solidFill>
              <a:latin typeface="Calibri" panose="020F0502020204030204" pitchFamily="34" charset="0"/>
              <a:cs typeface="Calibri" panose="020F0502020204030204" pitchFamily="34" charset="0"/>
            </a:endParaRPr>
          </a:p>
          <a:p>
            <a:pPr marL="984250" lvl="1" indent="-527050">
              <a:lnSpc>
                <a:spcPct val="120000"/>
              </a:lnSpc>
              <a:spcBef>
                <a:spcPts val="600"/>
              </a:spcBef>
              <a:buClrTx/>
              <a:buFont typeface="Wingdings" panose="05000000000000000000" pitchFamily="2" charset="2"/>
              <a:buChar char="ü"/>
              <a:defRPr/>
            </a:pPr>
            <a:r>
              <a:rPr lang="zh-CN" altLang="en-US" sz="2800" dirty="0">
                <a:solidFill>
                  <a:srgbClr val="0070C0"/>
                </a:solidFill>
                <a:latin typeface="Calibri" panose="020F0502020204030204" pitchFamily="34" charset="0"/>
                <a:cs typeface="Calibri" panose="020F0502020204030204" pitchFamily="34" charset="0"/>
                <a:sym typeface="+mn-ea"/>
              </a:rPr>
              <a:t>交叉验证 </a:t>
            </a:r>
            <a:r>
              <a:rPr lang="en-US" altLang="zh-CN" sz="2800" dirty="0">
                <a:solidFill>
                  <a:srgbClr val="0070C0"/>
                </a:solidFill>
                <a:latin typeface="Calibri" panose="020F0502020204030204" pitchFamily="34" charset="0"/>
                <a:cs typeface="Calibri" panose="020F0502020204030204" pitchFamily="34" charset="0"/>
                <a:sym typeface="+mn-ea"/>
              </a:rPr>
              <a:t>Cross-validation</a:t>
            </a:r>
            <a:endParaRPr lang="en-US" altLang="zh-CN" sz="2800" kern="1200" dirty="0">
              <a:solidFill>
                <a:srgbClr val="0070C0"/>
              </a:solidFill>
              <a:latin typeface="Calibri" panose="020F0502020204030204" pitchFamily="34" charset="0"/>
              <a:cs typeface="Calibri" panose="020F0502020204030204" pitchFamily="34" charset="0"/>
            </a:endParaRPr>
          </a:p>
          <a:p>
            <a:pPr marL="984250" lvl="1" indent="-527050">
              <a:lnSpc>
                <a:spcPct val="120000"/>
              </a:lnSpc>
              <a:spcBef>
                <a:spcPts val="600"/>
              </a:spcBef>
              <a:buClrTx/>
              <a:buFont typeface="Wingdings" panose="05000000000000000000" pitchFamily="2" charset="2"/>
              <a:buChar char="ü"/>
              <a:defRPr/>
            </a:pPr>
            <a:r>
              <a:rPr lang="zh-CN" altLang="en-US" sz="2800" dirty="0">
                <a:solidFill>
                  <a:srgbClr val="0070C0"/>
                </a:solidFill>
                <a:latin typeface="Calibri" panose="020F0502020204030204" pitchFamily="34" charset="0"/>
                <a:cs typeface="Calibri" panose="020F0502020204030204" pitchFamily="34" charset="0"/>
                <a:sym typeface="+mn-ea"/>
              </a:rPr>
              <a:t>自助法</a:t>
            </a:r>
            <a:r>
              <a:rPr lang="en-US" altLang="zh-CN" sz="2800" dirty="0">
                <a:solidFill>
                  <a:srgbClr val="0070C0"/>
                </a:solidFill>
                <a:latin typeface="Calibri" panose="020F0502020204030204" pitchFamily="34" charset="0"/>
                <a:cs typeface="Calibri" panose="020F0502020204030204" pitchFamily="34" charset="0"/>
                <a:sym typeface="+mn-ea"/>
              </a:rPr>
              <a:t>Bootstrap</a:t>
            </a:r>
            <a:endParaRPr lang="en-US" altLang="zh-CN" sz="28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806" y="1124744"/>
            <a:ext cx="8394700" cy="503237"/>
          </a:xfrm>
        </p:spPr>
        <p:txBody>
          <a:bodyPr/>
          <a:lstStyle/>
          <a:p>
            <a:pPr marL="450850" indent="-450850">
              <a:lnSpc>
                <a:spcPct val="13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贝叶斯定理</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450850" indent="-450850">
              <a:lnSpc>
                <a:spcPct val="130000"/>
              </a:lnSpc>
              <a:spcBef>
                <a:spcPts val="600"/>
              </a:spcBef>
              <a:buFont typeface="Wingdings" panose="05000000000000000000" pitchFamily="2" charset="2"/>
              <a:buChar char="n"/>
              <a:defRPr/>
            </a:pP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sp>
        <p:nvSpPr>
          <p:cNvPr id="5" name="矩形 4"/>
          <p:cNvSpPr/>
          <p:nvPr/>
        </p:nvSpPr>
        <p:spPr>
          <a:xfrm>
            <a:off x="468312" y="1772816"/>
            <a:ext cx="8675687" cy="3786187"/>
          </a:xfrm>
          <a:prstGeom prst="rect">
            <a:avLst/>
          </a:prstGeom>
        </p:spPr>
        <p:txBody>
          <a:bodyPr>
            <a:spAutoFit/>
          </a:bodyPr>
          <a:lstStyle/>
          <a:p>
            <a:pPr marL="908050" marR="0" lvl="1" indent="-436880" algn="l" defTabSz="914400" rtl="0" eaLnBrk="0" fontAlgn="base" latinLnBrk="0" hangingPunct="0">
              <a:lnSpc>
                <a:spcPct val="150000"/>
              </a:lnSpc>
              <a:spcBef>
                <a:spcPct val="20000"/>
              </a:spcBef>
              <a:spcAft>
                <a:spcPct val="0"/>
              </a:spcAft>
              <a:buClr>
                <a:srgbClr val="CC0000"/>
              </a:buClr>
              <a:buSzTx/>
              <a:buFont typeface="Wingdings" panose="05000000000000000000" pitchFamily="2" charset="2"/>
              <a:buChar char="Ø"/>
              <a:defRPr/>
            </a:pPr>
            <a:r>
              <a:rPr kumimoji="0" lang="zh-CN" altLang="en-US"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南京市长江大桥</a:t>
            </a:r>
          </a:p>
          <a:p>
            <a:pPr marL="908050" marR="0" lvl="1" indent="-436880" algn="l" defTabSz="914400" rtl="0" eaLnBrk="0" fontAlgn="base" latinLnBrk="0" hangingPunct="0">
              <a:lnSpc>
                <a:spcPct val="150000"/>
              </a:lnSpc>
              <a:spcBef>
                <a:spcPct val="20000"/>
              </a:spcBef>
              <a:spcAft>
                <a:spcPct val="0"/>
              </a:spcAft>
              <a:buClr>
                <a:srgbClr val="CC0000"/>
              </a:buClr>
              <a:buSzTx/>
              <a:buFont typeface="Arial" panose="020B0604020202020204" pitchFamily="34" charset="0"/>
              <a:buChar char="•"/>
              <a:defRPr/>
            </a:pPr>
            <a:r>
              <a:rPr kumimoji="0" lang="zh-CN" altLang="en-US"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南京市</a:t>
            </a:r>
            <a:r>
              <a:rPr kumimoji="0" lang="en-US" altLang="zh-CN"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a:t>
            </a:r>
            <a:r>
              <a:rPr kumimoji="0" lang="zh-CN" altLang="en-US"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长江大桥</a:t>
            </a:r>
            <a:r>
              <a:rPr kumimoji="0" lang="en-US" altLang="zh-CN"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     </a:t>
            </a:r>
            <a:r>
              <a:rPr kumimoji="0" lang="en-US" altLang="zh-CN"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168,000</a:t>
            </a:r>
          </a:p>
          <a:p>
            <a:pPr marL="908050" marR="0" lvl="1" indent="-436880" algn="l" defTabSz="914400" rtl="0" eaLnBrk="0" fontAlgn="base" latinLnBrk="0" hangingPunct="0">
              <a:lnSpc>
                <a:spcPct val="150000"/>
              </a:lnSpc>
              <a:spcBef>
                <a:spcPct val="20000"/>
              </a:spcBef>
              <a:spcAft>
                <a:spcPct val="0"/>
              </a:spcAft>
              <a:buClr>
                <a:srgbClr val="CC0000"/>
              </a:buClr>
              <a:buSzTx/>
              <a:buFont typeface="Arial" panose="020B0604020202020204" pitchFamily="34" charset="0"/>
              <a:buChar char="•"/>
              <a:defRPr/>
            </a:pPr>
            <a:r>
              <a:rPr kumimoji="0" lang="zh-CN" altLang="en-US"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南京</a:t>
            </a:r>
            <a:r>
              <a:rPr kumimoji="0" lang="en-US" altLang="zh-CN"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a:t>
            </a:r>
            <a:r>
              <a:rPr kumimoji="0" lang="zh-CN" altLang="en-US"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市长</a:t>
            </a:r>
            <a:r>
              <a:rPr kumimoji="0" lang="en-US" altLang="zh-CN"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a:t>
            </a:r>
            <a:r>
              <a:rPr kumimoji="0" lang="zh-CN" altLang="en-US"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江大桥    </a:t>
            </a:r>
            <a:r>
              <a:rPr kumimoji="0" lang="en-US" altLang="zh-CN"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68,800</a:t>
            </a:r>
          </a:p>
          <a:p>
            <a:pPr marL="908050" marR="0" lvl="1" indent="-436880" algn="l" defTabSz="914400" rtl="0" eaLnBrk="0" fontAlgn="base" latinLnBrk="0" hangingPunct="0">
              <a:lnSpc>
                <a:spcPct val="150000"/>
              </a:lnSpc>
              <a:spcBef>
                <a:spcPct val="20000"/>
              </a:spcBef>
              <a:spcAft>
                <a:spcPct val="0"/>
              </a:spcAft>
              <a:buClr>
                <a:srgbClr val="CC0000"/>
              </a:buClr>
              <a:buSzTx/>
              <a:buFont typeface="Wingdings" panose="05000000000000000000" pitchFamily="2" charset="2"/>
              <a:buChar char="Ø"/>
              <a:defRPr/>
            </a:pPr>
            <a:r>
              <a:rPr kumimoji="0" lang="zh-CN" altLang="en-US"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乒乓球拍卖完了</a:t>
            </a:r>
          </a:p>
          <a:p>
            <a:pPr marL="908050" marR="0" lvl="1" indent="-436880" algn="l" defTabSz="914400" rtl="0" eaLnBrk="0" fontAlgn="base" latinLnBrk="0" hangingPunct="0">
              <a:lnSpc>
                <a:spcPct val="150000"/>
              </a:lnSpc>
              <a:spcBef>
                <a:spcPct val="20000"/>
              </a:spcBef>
              <a:spcAft>
                <a:spcPct val="0"/>
              </a:spcAft>
              <a:buClr>
                <a:srgbClr val="CC0000"/>
              </a:buClr>
              <a:buSzTx/>
              <a:buFont typeface="Arial" panose="020B0604020202020204" pitchFamily="34" charset="0"/>
              <a:buChar char="•"/>
              <a:defRPr/>
            </a:pPr>
            <a:r>
              <a:rPr kumimoji="0" lang="zh-CN" altLang="en-US"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乒乓球</a:t>
            </a:r>
            <a:r>
              <a:rPr kumimoji="0" lang="en-US" altLang="zh-CN"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a:t>
            </a:r>
            <a:r>
              <a:rPr kumimoji="0" lang="zh-CN" altLang="en-US"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拍卖完了      </a:t>
            </a:r>
            <a:r>
              <a:rPr kumimoji="0" lang="en-US" altLang="zh-CN"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13,200</a:t>
            </a:r>
            <a:r>
              <a:rPr kumimoji="0" lang="en-US" altLang="zh-CN"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 </a:t>
            </a:r>
          </a:p>
          <a:p>
            <a:pPr marL="908050" marR="0" lvl="1" indent="-436880" algn="l" defTabSz="914400" rtl="0" eaLnBrk="0" fontAlgn="base" latinLnBrk="0" hangingPunct="0">
              <a:lnSpc>
                <a:spcPct val="150000"/>
              </a:lnSpc>
              <a:spcBef>
                <a:spcPct val="20000"/>
              </a:spcBef>
              <a:spcAft>
                <a:spcPct val="0"/>
              </a:spcAft>
              <a:buClr>
                <a:srgbClr val="CC0000"/>
              </a:buClr>
              <a:buSzTx/>
              <a:buFont typeface="Arial" panose="020B0604020202020204" pitchFamily="34" charset="0"/>
              <a:buChar char="•"/>
              <a:defRPr/>
            </a:pPr>
            <a:r>
              <a:rPr kumimoji="0" lang="zh-CN" altLang="en-US"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乒乓球拍</a:t>
            </a:r>
            <a:r>
              <a:rPr kumimoji="0" lang="en-US" altLang="zh-CN"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a:t>
            </a:r>
            <a:r>
              <a:rPr kumimoji="0" lang="zh-CN" altLang="en-US" sz="2400" b="0" i="0" u="none" strike="noStrike" kern="0" cap="none" spc="0" normalizeH="0" baseline="0" noProof="0" dirty="0">
                <a:ln>
                  <a:noFill/>
                </a:ln>
                <a:solidFill>
                  <a:srgbClr val="000000"/>
                </a:solidFill>
                <a:effectLst/>
                <a:uLnTx/>
                <a:uFillTx/>
                <a:latin typeface="Verdana" panose="020B0604030504040204"/>
                <a:ea typeface="黑体" panose="02010609060101010101" pitchFamily="49" charset="-122"/>
                <a:cs typeface="+mn-cs"/>
              </a:rPr>
              <a:t>卖完了      </a:t>
            </a:r>
            <a:r>
              <a:rPr kumimoji="0" lang="en-US" altLang="zh-CN"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rPr>
              <a:t>27,400</a:t>
            </a:r>
            <a:endParaRPr kumimoji="0" lang="zh-CN" altLang="en-US" sz="2400" b="0" i="0" u="none" strike="noStrike" kern="0" cap="none" spc="0" normalizeH="0" baseline="0" noProof="0" dirty="0">
              <a:ln>
                <a:noFill/>
              </a:ln>
              <a:solidFill>
                <a:srgbClr val="0070C0"/>
              </a:solidFill>
              <a:effectLst/>
              <a:uLnTx/>
              <a:uFillTx/>
              <a:latin typeface="Verdana" panose="020B0604030504040204"/>
              <a:ea typeface="黑体" panose="02010609060101010101" pitchFamily="49" charset="-122"/>
              <a:cs typeface="+mn-cs"/>
            </a:endParaRPr>
          </a:p>
        </p:txBody>
      </p:sp>
      <p:sp>
        <p:nvSpPr>
          <p:cNvPr id="251909" name="矩形 5"/>
          <p:cNvSpPr>
            <a:spLocks noChangeArrowheads="1"/>
          </p:cNvSpPr>
          <p:nvPr/>
        </p:nvSpPr>
        <p:spPr bwMode="auto">
          <a:xfrm>
            <a:off x="755650" y="6381750"/>
            <a:ext cx="685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http://blog.csdn.net/memory513773348/article/details/16966987</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124744"/>
            <a:ext cx="7964488" cy="503237"/>
          </a:xfrm>
        </p:spPr>
        <p:txBody>
          <a:bodyPr/>
          <a:lstStyle/>
          <a:p>
            <a:pPr marL="450850" indent="-450850">
              <a:lnSpc>
                <a:spcPct val="12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朴素贝叶斯分类器（</a:t>
            </a:r>
            <a:r>
              <a:rPr lang="en-US" altLang="zh-CN"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Naive Bayes Classifier</a:t>
            </a:r>
            <a:r>
              <a:rPr lang="zh-CN" altLang="en-US"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CN"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nSpc>
                <a:spcPct val="120000"/>
              </a:lnSpc>
              <a:buClrTx/>
              <a:buFont typeface="Wingdings" panose="05000000000000000000" pitchFamily="2" charset="2"/>
              <a:buChar char="ü"/>
              <a:defRPr/>
            </a:pPr>
            <a:r>
              <a:rPr lang="zh-CN" altLang="en-US" sz="2400" b="0" dirty="0">
                <a:solidFill>
                  <a:srgbClr val="0070C0"/>
                </a:solidFill>
                <a:latin typeface="Calibri" panose="020F0502020204030204" pitchFamily="34" charset="0"/>
                <a:cs typeface="Calibri" panose="020F0502020204030204" pitchFamily="34" charset="0"/>
              </a:rPr>
              <a:t>朴素贝叶斯分类器是基于一个很强的假定：决定各分类的属性之间是相互独立的。</a:t>
            </a:r>
          </a:p>
          <a:p>
            <a:pPr>
              <a:lnSpc>
                <a:spcPct val="120000"/>
              </a:lnSpc>
              <a:buClrTx/>
              <a:buFont typeface="Wingdings" panose="05000000000000000000" pitchFamily="2" charset="2"/>
              <a:buChar char="ü"/>
              <a:defRPr/>
            </a:pPr>
            <a:r>
              <a:rPr lang="zh-CN" altLang="en-US" sz="2400" b="0" dirty="0">
                <a:solidFill>
                  <a:srgbClr val="0070C0"/>
                </a:solidFill>
                <a:latin typeface="Calibri" panose="020F0502020204030204" pitchFamily="34" charset="0"/>
                <a:cs typeface="Calibri" panose="020F0502020204030204" pitchFamily="34" charset="0"/>
              </a:rPr>
              <a:t>每个数据样本用一个</a:t>
            </a:r>
            <a:r>
              <a:rPr lang="en-US" altLang="zh-CN" sz="2400" b="0" dirty="0">
                <a:solidFill>
                  <a:srgbClr val="0070C0"/>
                </a:solidFill>
                <a:latin typeface="Calibri" panose="020F0502020204030204" pitchFamily="34" charset="0"/>
                <a:cs typeface="Calibri" panose="020F0502020204030204" pitchFamily="34" charset="0"/>
              </a:rPr>
              <a:t>n</a:t>
            </a:r>
            <a:r>
              <a:rPr lang="zh-CN" altLang="en-US" sz="2400" b="0" dirty="0">
                <a:solidFill>
                  <a:srgbClr val="0070C0"/>
                </a:solidFill>
                <a:latin typeface="Calibri" panose="020F0502020204030204" pitchFamily="34" charset="0"/>
                <a:cs typeface="Calibri" panose="020F0502020204030204" pitchFamily="34" charset="0"/>
              </a:rPr>
              <a:t>维向量                                 表示，分别描述样本</a:t>
            </a:r>
            <a:r>
              <a:rPr lang="en-US" altLang="zh-CN" sz="2400" b="0" dirty="0">
                <a:solidFill>
                  <a:srgbClr val="0070C0"/>
                </a:solidFill>
                <a:latin typeface="Calibri" panose="020F0502020204030204" pitchFamily="34" charset="0"/>
                <a:cs typeface="Calibri" panose="020F0502020204030204" pitchFamily="34" charset="0"/>
              </a:rPr>
              <a:t>n</a:t>
            </a:r>
            <a:r>
              <a:rPr lang="zh-CN" altLang="en-US" sz="2400" b="0" dirty="0">
                <a:solidFill>
                  <a:srgbClr val="0070C0"/>
                </a:solidFill>
                <a:latin typeface="Calibri" panose="020F0502020204030204" pitchFamily="34" charset="0"/>
                <a:cs typeface="Calibri" panose="020F0502020204030204" pitchFamily="34" charset="0"/>
              </a:rPr>
              <a:t>个属性                            的度量。假定有</a:t>
            </a:r>
            <a:r>
              <a:rPr lang="en-US" altLang="zh-CN" sz="2400" b="0" dirty="0">
                <a:solidFill>
                  <a:srgbClr val="0070C0"/>
                </a:solidFill>
                <a:latin typeface="Calibri" panose="020F0502020204030204" pitchFamily="34" charset="0"/>
                <a:cs typeface="Calibri" panose="020F0502020204030204" pitchFamily="34" charset="0"/>
              </a:rPr>
              <a:t>m</a:t>
            </a:r>
            <a:r>
              <a:rPr lang="zh-CN" altLang="en-US" sz="2400" b="0" dirty="0">
                <a:solidFill>
                  <a:srgbClr val="0070C0"/>
                </a:solidFill>
                <a:latin typeface="Calibri" panose="020F0502020204030204" pitchFamily="34" charset="0"/>
                <a:cs typeface="Calibri" panose="020F0502020204030204" pitchFamily="34" charset="0"/>
              </a:rPr>
              <a:t>个类                         ，给定一个未分类样本                         ，朴素贝叶斯分类器将它分配给类    ，当且仅当</a:t>
            </a:r>
          </a:p>
        </p:txBody>
      </p:sp>
      <p:sp>
        <p:nvSpPr>
          <p:cNvPr id="10" name="矩形 9"/>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pic>
        <p:nvPicPr>
          <p:cNvPr id="2" name="图片 1"/>
          <p:cNvPicPr>
            <a:picLocks noChangeAspect="1"/>
          </p:cNvPicPr>
          <p:nvPr/>
        </p:nvPicPr>
        <p:blipFill>
          <a:blip r:embed="rId3"/>
          <a:stretch>
            <a:fillRect/>
          </a:stretch>
        </p:blipFill>
        <p:spPr>
          <a:xfrm>
            <a:off x="5091430" y="2783205"/>
            <a:ext cx="1832610" cy="340360"/>
          </a:xfrm>
          <a:prstGeom prst="rect">
            <a:avLst/>
          </a:prstGeom>
        </p:spPr>
      </p:pic>
      <p:pic>
        <p:nvPicPr>
          <p:cNvPr id="4" name="图片 3"/>
          <p:cNvPicPr>
            <a:picLocks noChangeAspect="1"/>
          </p:cNvPicPr>
          <p:nvPr/>
        </p:nvPicPr>
        <p:blipFill>
          <a:blip r:embed="rId4"/>
          <a:stretch>
            <a:fillRect/>
          </a:stretch>
        </p:blipFill>
        <p:spPr>
          <a:xfrm>
            <a:off x="4060190" y="3237230"/>
            <a:ext cx="1724660" cy="383540"/>
          </a:xfrm>
          <a:prstGeom prst="rect">
            <a:avLst/>
          </a:prstGeom>
        </p:spPr>
      </p:pic>
      <p:pic>
        <p:nvPicPr>
          <p:cNvPr id="5" name="图片 4"/>
          <p:cNvPicPr>
            <a:picLocks noChangeAspect="1"/>
          </p:cNvPicPr>
          <p:nvPr/>
        </p:nvPicPr>
        <p:blipFill>
          <a:blip r:embed="rId5"/>
          <a:stretch>
            <a:fillRect/>
          </a:stretch>
        </p:blipFill>
        <p:spPr>
          <a:xfrm>
            <a:off x="1842770" y="3620770"/>
            <a:ext cx="1633220" cy="381635"/>
          </a:xfrm>
          <a:prstGeom prst="rect">
            <a:avLst/>
          </a:prstGeom>
        </p:spPr>
      </p:pic>
      <p:pic>
        <p:nvPicPr>
          <p:cNvPr id="6" name="图片 5"/>
          <p:cNvPicPr>
            <a:picLocks noChangeAspect="1"/>
          </p:cNvPicPr>
          <p:nvPr/>
        </p:nvPicPr>
        <p:blipFill>
          <a:blip r:embed="rId6"/>
          <a:stretch>
            <a:fillRect/>
          </a:stretch>
        </p:blipFill>
        <p:spPr>
          <a:xfrm>
            <a:off x="2042160" y="4939030"/>
            <a:ext cx="5059680" cy="542290"/>
          </a:xfrm>
          <a:prstGeom prst="rect">
            <a:avLst/>
          </a:prstGeom>
        </p:spPr>
      </p:pic>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548680"/>
            <a:ext cx="8537575" cy="503237"/>
          </a:xfrm>
        </p:spPr>
        <p:txBody>
          <a:bodyPr/>
          <a:lstStyle/>
          <a:p>
            <a:pPr>
              <a:lnSpc>
                <a:spcPct val="150000"/>
              </a:lnSpc>
              <a:spcBef>
                <a:spcPts val="600"/>
              </a:spcBef>
              <a:buClrTx/>
              <a:buFont typeface="Wingdings" panose="05000000000000000000" pitchFamily="2" charset="2"/>
              <a:buChar char="ü"/>
              <a:defRPr/>
            </a:pPr>
            <a:endParaRPr lang="en-US" altLang="zh-CN" sz="2400" b="0" dirty="0">
              <a:latin typeface="Calibri" panose="020F0502020204030204" pitchFamily="34" charset="0"/>
              <a:cs typeface="Calibri" panose="020F0502020204030204" pitchFamily="34" charset="0"/>
            </a:endParaRPr>
          </a:p>
          <a:p>
            <a:pPr>
              <a:lnSpc>
                <a:spcPct val="150000"/>
              </a:lnSpc>
              <a:spcBef>
                <a:spcPts val="600"/>
              </a:spcBef>
              <a:buClrTx/>
              <a:buFont typeface="Wingdings" panose="05000000000000000000" pitchFamily="2" charset="2"/>
              <a:buChar char="ü"/>
              <a:defRPr/>
            </a:pPr>
            <a:r>
              <a:rPr lang="zh-CN" altLang="en-US" sz="2400" b="0" dirty="0">
                <a:solidFill>
                  <a:srgbClr val="0070C0"/>
                </a:solidFill>
                <a:latin typeface="Calibri" panose="020F0502020204030204" pitchFamily="34" charset="0"/>
                <a:cs typeface="Calibri" panose="020F0502020204030204" pitchFamily="34" charset="0"/>
              </a:rPr>
              <a:t>根据贝叶斯定理                                            ，最大化                 即可进行分类。</a:t>
            </a:r>
          </a:p>
          <a:p>
            <a:pPr>
              <a:lnSpc>
                <a:spcPct val="120000"/>
              </a:lnSpc>
              <a:spcBef>
                <a:spcPts val="1200"/>
              </a:spcBef>
              <a:buClrTx/>
              <a:buFont typeface="Wingdings" panose="05000000000000000000" pitchFamily="2" charset="2"/>
              <a:buChar char="ü"/>
              <a:defRPr/>
            </a:pPr>
            <a:r>
              <a:rPr lang="zh-CN" altLang="en-US" sz="2400" b="0" dirty="0">
                <a:solidFill>
                  <a:srgbClr val="0070C0"/>
                </a:solidFill>
                <a:latin typeface="Calibri" panose="020F0502020204030204" pitchFamily="34" charset="0"/>
                <a:cs typeface="Calibri" panose="020F0502020204030204" pitchFamily="34" charset="0"/>
              </a:rPr>
              <a:t>由于           可看作常数，因此只要使                            最大即可</a:t>
            </a:r>
            <a:endParaRPr lang="en-US" altLang="zh-CN" sz="2400" b="0" dirty="0">
              <a:solidFill>
                <a:srgbClr val="0070C0"/>
              </a:solidFill>
              <a:latin typeface="Calibri" panose="020F0502020204030204" pitchFamily="34" charset="0"/>
              <a:cs typeface="Calibri" panose="020F0502020204030204" pitchFamily="34" charset="0"/>
            </a:endParaRPr>
          </a:p>
          <a:p>
            <a:pPr>
              <a:lnSpc>
                <a:spcPct val="120000"/>
              </a:lnSpc>
              <a:spcBef>
                <a:spcPts val="1200"/>
              </a:spcBef>
              <a:buClrTx/>
              <a:buFont typeface="Wingdings" panose="05000000000000000000" pitchFamily="2" charset="2"/>
              <a:buChar char="ü"/>
              <a:defRPr/>
            </a:pPr>
            <a:endParaRPr lang="en-US" altLang="zh-CN" sz="2400" b="0" dirty="0">
              <a:latin typeface="Calibri" panose="020F0502020204030204" pitchFamily="34" charset="0"/>
              <a:cs typeface="Calibri" panose="020F0502020204030204" pitchFamily="34" charset="0"/>
            </a:endParaRPr>
          </a:p>
          <a:p>
            <a:pPr>
              <a:lnSpc>
                <a:spcPct val="120000"/>
              </a:lnSpc>
              <a:spcBef>
                <a:spcPts val="1200"/>
              </a:spcBef>
              <a:buClrTx/>
              <a:buFont typeface="Wingdings" panose="05000000000000000000" pitchFamily="2" charset="2"/>
              <a:buChar char="ü"/>
              <a:defRPr/>
            </a:pPr>
            <a:endParaRPr lang="en-US" altLang="zh-CN" sz="2400" b="0" dirty="0">
              <a:latin typeface="Calibri" panose="020F0502020204030204" pitchFamily="34" charset="0"/>
              <a:cs typeface="Calibri" panose="020F0502020204030204" pitchFamily="34" charset="0"/>
            </a:endParaRPr>
          </a:p>
          <a:p>
            <a:pPr>
              <a:lnSpc>
                <a:spcPct val="120000"/>
              </a:lnSpc>
              <a:spcBef>
                <a:spcPts val="1200"/>
              </a:spcBef>
              <a:buClrTx/>
              <a:buFont typeface="Wingdings" panose="05000000000000000000" pitchFamily="2" charset="2"/>
              <a:buChar char="ü"/>
              <a:defRPr/>
            </a:pPr>
            <a:endParaRPr lang="en-US" altLang="zh-CN" sz="2400" b="0" dirty="0">
              <a:latin typeface="Calibri" panose="020F0502020204030204" pitchFamily="34" charset="0"/>
              <a:cs typeface="Calibri" panose="020F0502020204030204" pitchFamily="34" charset="0"/>
            </a:endParaRPr>
          </a:p>
          <a:p>
            <a:pPr>
              <a:lnSpc>
                <a:spcPct val="120000"/>
              </a:lnSpc>
              <a:spcBef>
                <a:spcPts val="1200"/>
              </a:spcBef>
              <a:buClrTx/>
              <a:buFont typeface="Wingdings" panose="05000000000000000000" pitchFamily="2" charset="2"/>
              <a:buChar char="ü"/>
              <a:defRPr/>
            </a:pPr>
            <a:r>
              <a:rPr lang="zh-CN" altLang="en-US" sz="2400" dirty="0">
                <a:solidFill>
                  <a:srgbClr val="C00000"/>
                </a:solidFill>
                <a:latin typeface="+mn-ea"/>
              </a:rPr>
              <a:t>这样极大地减少了计算代价：</a:t>
            </a:r>
            <a:r>
              <a:rPr lang="en-US" altLang="zh-CN" sz="2400" dirty="0">
                <a:solidFill>
                  <a:srgbClr val="C00000"/>
                </a:solidFill>
                <a:latin typeface="+mn-ea"/>
              </a:rPr>
              <a:t> </a:t>
            </a:r>
            <a:r>
              <a:rPr lang="zh-CN" altLang="en-US" sz="2400" dirty="0">
                <a:solidFill>
                  <a:srgbClr val="C00000"/>
                </a:solidFill>
                <a:latin typeface="+mn-ea"/>
              </a:rPr>
              <a:t>只需要统计类的分布</a:t>
            </a:r>
            <a:endParaRPr lang="zh-CN" altLang="en-US" sz="2400" b="0" dirty="0">
              <a:solidFill>
                <a:srgbClr val="C00000"/>
              </a:solidFill>
              <a:latin typeface="+mn-ea"/>
              <a:cs typeface="Calibri" panose="020F0502020204030204" pitchFamily="34" charset="0"/>
            </a:endParaRPr>
          </a:p>
        </p:txBody>
      </p:sp>
      <p:sp>
        <p:nvSpPr>
          <p:cNvPr id="9" name="矩形 8"/>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pic>
        <p:nvPicPr>
          <p:cNvPr id="2" name="图片 1"/>
          <p:cNvPicPr>
            <a:picLocks noChangeAspect="1"/>
          </p:cNvPicPr>
          <p:nvPr/>
        </p:nvPicPr>
        <p:blipFill>
          <a:blip r:embed="rId3"/>
          <a:stretch>
            <a:fillRect/>
          </a:stretch>
        </p:blipFill>
        <p:spPr>
          <a:xfrm>
            <a:off x="3318510" y="1304290"/>
            <a:ext cx="2553335" cy="633095"/>
          </a:xfrm>
          <a:prstGeom prst="rect">
            <a:avLst/>
          </a:prstGeom>
        </p:spPr>
      </p:pic>
      <p:pic>
        <p:nvPicPr>
          <p:cNvPr id="4" name="图片 3"/>
          <p:cNvPicPr>
            <a:picLocks noChangeAspect="1"/>
          </p:cNvPicPr>
          <p:nvPr/>
        </p:nvPicPr>
        <p:blipFill>
          <a:blip r:embed="rId4"/>
          <a:stretch>
            <a:fillRect/>
          </a:stretch>
        </p:blipFill>
        <p:spPr>
          <a:xfrm>
            <a:off x="7607935" y="1369060"/>
            <a:ext cx="961390" cy="363855"/>
          </a:xfrm>
          <a:prstGeom prst="rect">
            <a:avLst/>
          </a:prstGeom>
        </p:spPr>
      </p:pic>
      <p:pic>
        <p:nvPicPr>
          <p:cNvPr id="5" name="图片 4"/>
          <p:cNvPicPr>
            <a:picLocks noChangeAspect="1"/>
          </p:cNvPicPr>
          <p:nvPr/>
        </p:nvPicPr>
        <p:blipFill>
          <a:blip r:embed="rId5"/>
          <a:stretch>
            <a:fillRect/>
          </a:stretch>
        </p:blipFill>
        <p:spPr>
          <a:xfrm>
            <a:off x="1688465" y="2510155"/>
            <a:ext cx="727710" cy="375920"/>
          </a:xfrm>
          <a:prstGeom prst="rect">
            <a:avLst/>
          </a:prstGeom>
        </p:spPr>
      </p:pic>
      <p:pic>
        <p:nvPicPr>
          <p:cNvPr id="6" name="图片 5"/>
          <p:cNvPicPr>
            <a:picLocks noChangeAspect="1"/>
          </p:cNvPicPr>
          <p:nvPr/>
        </p:nvPicPr>
        <p:blipFill>
          <a:blip r:embed="rId6"/>
          <a:stretch>
            <a:fillRect/>
          </a:stretch>
        </p:blipFill>
        <p:spPr>
          <a:xfrm>
            <a:off x="5871845" y="2510155"/>
            <a:ext cx="1735455" cy="414655"/>
          </a:xfrm>
          <a:prstGeom prst="rect">
            <a:avLst/>
          </a:prstGeom>
        </p:spPr>
      </p:pic>
      <p:pic>
        <p:nvPicPr>
          <p:cNvPr id="7" name="图片 6"/>
          <p:cNvPicPr>
            <a:picLocks noChangeAspect="1"/>
          </p:cNvPicPr>
          <p:nvPr/>
        </p:nvPicPr>
        <p:blipFill>
          <a:blip r:embed="rId7"/>
          <a:stretch>
            <a:fillRect/>
          </a:stretch>
        </p:blipFill>
        <p:spPr>
          <a:xfrm>
            <a:off x="1013460" y="3156585"/>
            <a:ext cx="6713220" cy="1269365"/>
          </a:xfrm>
          <a:prstGeom prst="rect">
            <a:avLst/>
          </a:prstGeom>
        </p:spPr>
      </p:pic>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052" name="Picture 397" descr="http://images.cnblogs.com/cnblogs_com/leoo2sk/WindowsLiveWriter/4f6168bb064a_9C14/1_thumb.png"/>
          <p:cNvPicPr>
            <a:picLocks noChangeAspect="1" noChangeArrowheads="1"/>
          </p:cNvPicPr>
          <p:nvPr/>
        </p:nvPicPr>
        <p:blipFill>
          <a:blip r:embed="rId3">
            <a:extLst>
              <a:ext uri="{28A0092B-C50C-407E-A947-70E740481C1C}">
                <a14:useLocalDpi xmlns:a14="http://schemas.microsoft.com/office/drawing/2010/main" val="0"/>
              </a:ext>
            </a:extLst>
          </a:blip>
          <a:srcRect r="7303" b="3680"/>
          <a:stretch>
            <a:fillRect/>
          </a:stretch>
        </p:blipFill>
        <p:spPr bwMode="auto">
          <a:xfrm>
            <a:off x="1612805" y="1196752"/>
            <a:ext cx="5757863"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826" name="Picture 2" descr="https://www.cs.cornell.edu/courses/cs4780/2018fa/lectures/images/naive_bayes/NBschemat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199734"/>
            <a:ext cx="8749159" cy="21189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496" y="6444545"/>
            <a:ext cx="9217024" cy="30777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https:</a:t>
            </a:r>
            <a:r>
              <a:rPr kumimoji="0" lang="en-US" altLang="zh-CN"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a:t>
            </a:r>
            <a:r>
              <a:rPr kumimoji="0" lang="zh-CN" altLang="en-US"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www.cs.cornell.edu/courses/cs4780/2018fa/lectures/lecturenote05.html</a:t>
            </a:r>
          </a:p>
        </p:txBody>
      </p:sp>
      <p:pic>
        <p:nvPicPr>
          <p:cNvPr id="5" name="图片 4"/>
          <p:cNvPicPr>
            <a:picLocks noChangeAspect="1"/>
          </p:cNvPicPr>
          <p:nvPr/>
        </p:nvPicPr>
        <p:blipFill>
          <a:blip r:embed="rId4"/>
          <a:stretch>
            <a:fillRect/>
          </a:stretch>
        </p:blipFill>
        <p:spPr>
          <a:xfrm>
            <a:off x="323528" y="3318671"/>
            <a:ext cx="7004128" cy="2675862"/>
          </a:xfrm>
          <a:prstGeom prst="rect">
            <a:avLst/>
          </a:prstGeom>
        </p:spPr>
      </p:pic>
      <p:sp>
        <p:nvSpPr>
          <p:cNvPr id="7" name="椭圆 6"/>
          <p:cNvSpPr/>
          <p:nvPr/>
        </p:nvSpPr>
        <p:spPr bwMode="auto">
          <a:xfrm>
            <a:off x="2195736" y="5437608"/>
            <a:ext cx="1008112" cy="471857"/>
          </a:xfrm>
          <a:prstGeom prst="ellipse">
            <a:avLst/>
          </a:prstGeom>
          <a:noFill/>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 name="矩形 7"/>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6461583"/>
            <a:ext cx="9217024" cy="30777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https:</a:t>
            </a:r>
            <a:r>
              <a:rPr kumimoji="0" lang="en-US" altLang="zh-CN"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a:t>
            </a:r>
            <a:r>
              <a:rPr kumimoji="0" lang="zh-CN" altLang="en-US"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www.cs.cornell.edu/courses/cs4780/2018fa/lectures/lecturenote05.html</a:t>
            </a:r>
          </a:p>
        </p:txBody>
      </p:sp>
      <p:sp>
        <p:nvSpPr>
          <p:cNvPr id="8" name="矩形 7"/>
          <p:cNvSpPr/>
          <p:nvPr/>
        </p:nvSpPr>
        <p:spPr>
          <a:xfrm>
            <a:off x="467544" y="1069007"/>
            <a:ext cx="4033476"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C00000"/>
                </a:solidFill>
                <a:effectLst/>
                <a:uLnTx/>
                <a:uFillTx/>
                <a:latin typeface="Verdana" panose="020B0604030504040204" pitchFamily="34" charset="0"/>
                <a:ea typeface="宋体" panose="02010600030101010101" pitchFamily="2" charset="-122"/>
                <a:cs typeface="+mn-cs"/>
              </a:rPr>
              <a:t>Case #1: Categorical features</a:t>
            </a:r>
          </a:p>
        </p:txBody>
      </p:sp>
      <p:pic>
        <p:nvPicPr>
          <p:cNvPr id="16" name="图片 15"/>
          <p:cNvPicPr>
            <a:picLocks noChangeAspect="1"/>
          </p:cNvPicPr>
          <p:nvPr/>
        </p:nvPicPr>
        <p:blipFill rotWithShape="1">
          <a:blip r:embed="rId3"/>
          <a:srcRect t="17859" r="68838"/>
          <a:stretch>
            <a:fillRect/>
          </a:stretch>
        </p:blipFill>
        <p:spPr>
          <a:xfrm>
            <a:off x="6600359" y="1283113"/>
            <a:ext cx="1975315" cy="1856103"/>
          </a:xfrm>
          <a:prstGeom prst="rect">
            <a:avLst/>
          </a:prstGeom>
        </p:spPr>
      </p:pic>
      <p:pic>
        <p:nvPicPr>
          <p:cNvPr id="18" name="图片 17"/>
          <p:cNvPicPr>
            <a:picLocks noChangeAspect="1"/>
          </p:cNvPicPr>
          <p:nvPr/>
        </p:nvPicPr>
        <p:blipFill rotWithShape="1">
          <a:blip r:embed="rId3"/>
          <a:srcRect l="34386" t="17859" r="33851"/>
          <a:stretch>
            <a:fillRect/>
          </a:stretch>
        </p:blipFill>
        <p:spPr>
          <a:xfrm>
            <a:off x="6600360" y="3593690"/>
            <a:ext cx="1975315" cy="1856103"/>
          </a:xfrm>
          <a:prstGeom prst="rect">
            <a:avLst/>
          </a:prstGeom>
        </p:spPr>
      </p:pic>
      <p:sp>
        <p:nvSpPr>
          <p:cNvPr id="17" name="箭头: 下 16"/>
          <p:cNvSpPr/>
          <p:nvPr/>
        </p:nvSpPr>
        <p:spPr bwMode="auto">
          <a:xfrm>
            <a:off x="7407996" y="3293608"/>
            <a:ext cx="360040" cy="307777"/>
          </a:xfrm>
          <a:prstGeom prst="downArrow">
            <a:avLst/>
          </a:prstGeom>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pic>
        <p:nvPicPr>
          <p:cNvPr id="20" name="图片 19"/>
          <p:cNvPicPr>
            <a:picLocks noChangeAspect="1"/>
          </p:cNvPicPr>
          <p:nvPr/>
        </p:nvPicPr>
        <p:blipFill>
          <a:blip r:embed="rId4"/>
          <a:stretch>
            <a:fillRect/>
          </a:stretch>
        </p:blipFill>
        <p:spPr>
          <a:xfrm>
            <a:off x="6712852" y="5449793"/>
            <a:ext cx="1872208" cy="674251"/>
          </a:xfrm>
          <a:prstGeom prst="rect">
            <a:avLst/>
          </a:prstGeom>
        </p:spPr>
      </p:pic>
      <p:pic>
        <p:nvPicPr>
          <p:cNvPr id="7" name="图片 6"/>
          <p:cNvPicPr>
            <a:picLocks noChangeAspect="1"/>
          </p:cNvPicPr>
          <p:nvPr/>
        </p:nvPicPr>
        <p:blipFill>
          <a:blip r:embed="rId5"/>
          <a:stretch>
            <a:fillRect/>
          </a:stretch>
        </p:blipFill>
        <p:spPr>
          <a:xfrm>
            <a:off x="424299" y="1860851"/>
            <a:ext cx="5966166" cy="3465677"/>
          </a:xfrm>
          <a:prstGeom prst="rect">
            <a:avLst/>
          </a:prstGeom>
          <a:solidFill>
            <a:schemeClr val="bg1"/>
          </a:solidFill>
        </p:spPr>
      </p:pic>
      <p:sp>
        <p:nvSpPr>
          <p:cNvPr id="10" name="矩形 9"/>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14" y="6433591"/>
            <a:ext cx="9217024" cy="30777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https:</a:t>
            </a:r>
            <a:r>
              <a:rPr kumimoji="0" lang="en-US" altLang="zh-CN"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a:t>
            </a:r>
            <a:r>
              <a:rPr kumimoji="0" lang="zh-CN" altLang="en-US"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www.cs.cornell.edu/courses/cs4780/2018fa/lectures/lecturenote05.html</a:t>
            </a:r>
          </a:p>
        </p:txBody>
      </p:sp>
      <p:sp>
        <p:nvSpPr>
          <p:cNvPr id="8" name="矩形 7"/>
          <p:cNvSpPr/>
          <p:nvPr/>
        </p:nvSpPr>
        <p:spPr>
          <a:xfrm>
            <a:off x="539552" y="1134345"/>
            <a:ext cx="4092787"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C00000"/>
                </a:solidFill>
                <a:effectLst/>
                <a:uLnTx/>
                <a:uFillTx/>
                <a:latin typeface="Verdana" panose="020B0604030504040204" pitchFamily="34" charset="0"/>
                <a:ea typeface="宋体" panose="02010600030101010101" pitchFamily="2" charset="-122"/>
                <a:cs typeface="+mn-cs"/>
              </a:rPr>
              <a:t>Case#2: Multinomial features</a:t>
            </a:r>
          </a:p>
        </p:txBody>
      </p:sp>
      <p:pic>
        <p:nvPicPr>
          <p:cNvPr id="12" name="图片 11"/>
          <p:cNvPicPr>
            <a:picLocks noChangeAspect="1"/>
          </p:cNvPicPr>
          <p:nvPr/>
        </p:nvPicPr>
        <p:blipFill>
          <a:blip r:embed="rId3"/>
          <a:stretch>
            <a:fillRect/>
          </a:stretch>
        </p:blipFill>
        <p:spPr>
          <a:xfrm>
            <a:off x="282978" y="1655595"/>
            <a:ext cx="5962405" cy="3487214"/>
          </a:xfrm>
          <a:prstGeom prst="rect">
            <a:avLst/>
          </a:prstGeom>
        </p:spPr>
      </p:pic>
      <p:pic>
        <p:nvPicPr>
          <p:cNvPr id="261122" name="Picture 2" descr="Why is a binomial distribution bell-shaped? - Cross Valida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1320251"/>
            <a:ext cx="2393648" cy="186016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rotWithShape="1">
          <a:blip r:embed="rId5"/>
          <a:srcRect l="6800" r="12201" b="5001"/>
          <a:stretch>
            <a:fillRect/>
          </a:stretch>
        </p:blipFill>
        <p:spPr>
          <a:xfrm>
            <a:off x="6432625" y="3669215"/>
            <a:ext cx="2416814" cy="2125916"/>
          </a:xfrm>
          <a:prstGeom prst="rect">
            <a:avLst/>
          </a:prstGeom>
        </p:spPr>
      </p:pic>
      <p:sp>
        <p:nvSpPr>
          <p:cNvPr id="17" name="箭头: 下 16"/>
          <p:cNvSpPr/>
          <p:nvPr/>
        </p:nvSpPr>
        <p:spPr bwMode="auto">
          <a:xfrm>
            <a:off x="7461012" y="3096451"/>
            <a:ext cx="360040" cy="307777"/>
          </a:xfrm>
          <a:prstGeom prst="downArrow">
            <a:avLst/>
          </a:prstGeom>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4" name="Rectangle 3"/>
          <p:cNvSpPr>
            <a:spLocks noChangeArrowheads="1"/>
          </p:cNvSpPr>
          <p:nvPr/>
        </p:nvSpPr>
        <p:spPr bwMode="auto">
          <a:xfrm>
            <a:off x="7708894" y="4016778"/>
            <a:ext cx="1152128"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rgbClr val="212121"/>
                </a:solidFill>
                <a:effectLst/>
                <a:uLnTx/>
                <a:uFillTx/>
                <a:latin typeface="Arial" panose="020B0604020202020204" pitchFamily="34" charset="0"/>
                <a:ea typeface="宋体" panose="02010600030101010101" pitchFamily="2" charset="-122"/>
                <a:cs typeface="Arial" panose="020B0604020202020204" pitchFamily="34" charset="0"/>
              </a:rPr>
              <a:t>x1+x2+x3=n</a:t>
            </a:r>
            <a:r>
              <a:rPr kumimoji="0" lang="zh-CN" altLang="zh-CN" sz="900" b="0" i="0" u="none" strike="noStrike" kern="1200" cap="none" spc="0" normalizeH="0" baseline="0" noProof="0" dirty="0">
                <a:ln>
                  <a:noFill/>
                </a:ln>
                <a:solidFill>
                  <a:srgbClr val="212121"/>
                </a:solidFill>
                <a:effectLst/>
                <a:uLnTx/>
                <a:uFillTx/>
                <a:latin typeface="Arial" panose="020B0604020202020204" pitchFamily="34" charset="0"/>
                <a:ea typeface="宋体" panose="02010600030101010101" pitchFamily="2" charset="-122"/>
                <a:cs typeface="Arial" panose="020B0604020202020204" pitchFamily="34" charset="0"/>
              </a:rPr>
              <a:t>.</a:t>
            </a:r>
            <a:r>
              <a:rPr kumimoji="0" lang="zh-CN" altLang="zh-CN" sz="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0" name="矩形 9"/>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6360966"/>
            <a:ext cx="9217024" cy="30777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https:</a:t>
            </a:r>
            <a:r>
              <a:rPr kumimoji="0" lang="en-US" altLang="zh-CN"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a:t>
            </a:r>
            <a:r>
              <a:rPr kumimoji="0" lang="zh-CN" altLang="en-US" sz="14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www.cs.cornell.edu/courses/cs4780/2018fa/lectures/lecturenote05.html</a:t>
            </a:r>
          </a:p>
        </p:txBody>
      </p:sp>
      <p:sp>
        <p:nvSpPr>
          <p:cNvPr id="8" name="矩形 7"/>
          <p:cNvSpPr/>
          <p:nvPr/>
        </p:nvSpPr>
        <p:spPr>
          <a:xfrm>
            <a:off x="378613" y="1054998"/>
            <a:ext cx="7201010"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C00000"/>
                </a:solidFill>
                <a:effectLst/>
                <a:uLnTx/>
                <a:uFillTx/>
                <a:latin typeface="Verdana" panose="020B0604030504040204" pitchFamily="34" charset="0"/>
                <a:ea typeface="宋体" panose="02010600030101010101" pitchFamily="2" charset="-122"/>
                <a:cs typeface="+mn-cs"/>
              </a:rPr>
              <a:t>Case #3: Continuous features (Gaussian Naive Bayes)</a:t>
            </a:r>
          </a:p>
        </p:txBody>
      </p:sp>
      <p:pic>
        <p:nvPicPr>
          <p:cNvPr id="11" name="图片 10"/>
          <p:cNvPicPr>
            <a:picLocks noChangeAspect="1"/>
          </p:cNvPicPr>
          <p:nvPr/>
        </p:nvPicPr>
        <p:blipFill>
          <a:blip r:embed="rId3"/>
          <a:stretch>
            <a:fillRect/>
          </a:stretch>
        </p:blipFill>
        <p:spPr>
          <a:xfrm>
            <a:off x="125197" y="1981031"/>
            <a:ext cx="6144041" cy="3456384"/>
          </a:xfrm>
          <a:prstGeom prst="rect">
            <a:avLst/>
          </a:prstGeom>
        </p:spPr>
      </p:pic>
      <p:pic>
        <p:nvPicPr>
          <p:cNvPr id="13" name="图片 12"/>
          <p:cNvPicPr>
            <a:picLocks noChangeAspect="1"/>
          </p:cNvPicPr>
          <p:nvPr/>
        </p:nvPicPr>
        <p:blipFill>
          <a:blip r:embed="rId4"/>
          <a:stretch>
            <a:fillRect/>
          </a:stretch>
        </p:blipFill>
        <p:spPr>
          <a:xfrm>
            <a:off x="6083116" y="2425631"/>
            <a:ext cx="2794113" cy="2088232"/>
          </a:xfrm>
          <a:prstGeom prst="rect">
            <a:avLst/>
          </a:prstGeom>
        </p:spPr>
      </p:pic>
      <p:pic>
        <p:nvPicPr>
          <p:cNvPr id="14" name="图片 13"/>
          <p:cNvPicPr>
            <a:picLocks noChangeAspect="1"/>
          </p:cNvPicPr>
          <p:nvPr/>
        </p:nvPicPr>
        <p:blipFill>
          <a:blip r:embed="rId5"/>
          <a:stretch>
            <a:fillRect/>
          </a:stretch>
        </p:blipFill>
        <p:spPr>
          <a:xfrm>
            <a:off x="7311779" y="3905200"/>
            <a:ext cx="267844" cy="228029"/>
          </a:xfrm>
          <a:prstGeom prst="rect">
            <a:avLst/>
          </a:prstGeom>
        </p:spPr>
      </p:pic>
      <p:pic>
        <p:nvPicPr>
          <p:cNvPr id="15" name="图片 14"/>
          <p:cNvPicPr>
            <a:picLocks noChangeAspect="1"/>
          </p:cNvPicPr>
          <p:nvPr/>
        </p:nvPicPr>
        <p:blipFill>
          <a:blip r:embed="rId6"/>
          <a:stretch>
            <a:fillRect/>
          </a:stretch>
        </p:blipFill>
        <p:spPr>
          <a:xfrm>
            <a:off x="6499293" y="3957221"/>
            <a:ext cx="861542" cy="556642"/>
          </a:xfrm>
          <a:prstGeom prst="rect">
            <a:avLst/>
          </a:prstGeom>
        </p:spPr>
      </p:pic>
      <p:pic>
        <p:nvPicPr>
          <p:cNvPr id="21" name="图片 20"/>
          <p:cNvPicPr>
            <a:picLocks noChangeAspect="1"/>
          </p:cNvPicPr>
          <p:nvPr/>
        </p:nvPicPr>
        <p:blipFill>
          <a:blip r:embed="rId6"/>
          <a:stretch>
            <a:fillRect/>
          </a:stretch>
        </p:blipFill>
        <p:spPr>
          <a:xfrm>
            <a:off x="7576450" y="3920327"/>
            <a:ext cx="861542" cy="593536"/>
          </a:xfrm>
          <a:prstGeom prst="rect">
            <a:avLst/>
          </a:prstGeom>
        </p:spPr>
      </p:pic>
      <p:pic>
        <p:nvPicPr>
          <p:cNvPr id="22" name="图片 21"/>
          <p:cNvPicPr>
            <a:picLocks noChangeAspect="1"/>
          </p:cNvPicPr>
          <p:nvPr/>
        </p:nvPicPr>
        <p:blipFill>
          <a:blip r:embed="rId6"/>
          <a:stretch>
            <a:fillRect/>
          </a:stretch>
        </p:blipFill>
        <p:spPr>
          <a:xfrm>
            <a:off x="7424536" y="4168964"/>
            <a:ext cx="861542" cy="335758"/>
          </a:xfrm>
          <a:prstGeom prst="rect">
            <a:avLst/>
          </a:prstGeom>
        </p:spPr>
      </p:pic>
      <p:pic>
        <p:nvPicPr>
          <p:cNvPr id="23" name="图片 22"/>
          <p:cNvPicPr>
            <a:picLocks noChangeAspect="1"/>
          </p:cNvPicPr>
          <p:nvPr/>
        </p:nvPicPr>
        <p:blipFill>
          <a:blip r:embed="rId6"/>
          <a:stretch>
            <a:fillRect/>
          </a:stretch>
        </p:blipFill>
        <p:spPr>
          <a:xfrm>
            <a:off x="6110710" y="2564919"/>
            <a:ext cx="819354" cy="720080"/>
          </a:xfrm>
          <a:prstGeom prst="rect">
            <a:avLst/>
          </a:prstGeom>
        </p:spPr>
      </p:pic>
      <p:pic>
        <p:nvPicPr>
          <p:cNvPr id="19" name="图片 18"/>
          <p:cNvPicPr>
            <a:picLocks noChangeAspect="1"/>
          </p:cNvPicPr>
          <p:nvPr/>
        </p:nvPicPr>
        <p:blipFill>
          <a:blip r:embed="rId7"/>
          <a:stretch>
            <a:fillRect/>
          </a:stretch>
        </p:blipFill>
        <p:spPr>
          <a:xfrm>
            <a:off x="6234622" y="2728665"/>
            <a:ext cx="830237" cy="227255"/>
          </a:xfrm>
          <a:prstGeom prst="rect">
            <a:avLst/>
          </a:prstGeom>
        </p:spPr>
      </p:pic>
      <p:pic>
        <p:nvPicPr>
          <p:cNvPr id="25" name="图片 24"/>
          <p:cNvPicPr>
            <a:picLocks noChangeAspect="1"/>
          </p:cNvPicPr>
          <p:nvPr/>
        </p:nvPicPr>
        <p:blipFill>
          <a:blip r:embed="rId6"/>
          <a:stretch>
            <a:fillRect/>
          </a:stretch>
        </p:blipFill>
        <p:spPr>
          <a:xfrm>
            <a:off x="8227484" y="2779278"/>
            <a:ext cx="648073" cy="765881"/>
          </a:xfrm>
          <a:prstGeom prst="rect">
            <a:avLst/>
          </a:prstGeom>
        </p:spPr>
      </p:pic>
      <p:pic>
        <p:nvPicPr>
          <p:cNvPr id="24" name="图片 23"/>
          <p:cNvPicPr>
            <a:picLocks noChangeAspect="1"/>
          </p:cNvPicPr>
          <p:nvPr/>
        </p:nvPicPr>
        <p:blipFill>
          <a:blip r:embed="rId7"/>
          <a:stretch>
            <a:fillRect/>
          </a:stretch>
        </p:blipFill>
        <p:spPr>
          <a:xfrm>
            <a:off x="8039738" y="3039862"/>
            <a:ext cx="835819" cy="228783"/>
          </a:xfrm>
          <a:prstGeom prst="rect">
            <a:avLst/>
          </a:prstGeom>
        </p:spPr>
      </p:pic>
      <p:pic>
        <p:nvPicPr>
          <p:cNvPr id="26" name="图片 25"/>
          <p:cNvPicPr>
            <a:picLocks noChangeAspect="1"/>
          </p:cNvPicPr>
          <p:nvPr/>
        </p:nvPicPr>
        <p:blipFill rotWithShape="1">
          <a:blip r:embed="rId8"/>
          <a:srcRect l="94201" t="87751" r="2176" b="4423"/>
          <a:stretch>
            <a:fillRect/>
          </a:stretch>
        </p:blipFill>
        <p:spPr>
          <a:xfrm>
            <a:off x="8687594" y="3085725"/>
            <a:ext cx="125866" cy="159007"/>
          </a:xfrm>
          <a:prstGeom prst="rect">
            <a:avLst/>
          </a:prstGeom>
        </p:spPr>
      </p:pic>
      <p:sp>
        <p:nvSpPr>
          <p:cNvPr id="16" name="矩形 15"/>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369" y="1124744"/>
            <a:ext cx="3836987"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14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700808"/>
            <a:ext cx="4305300"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15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46" y="4293096"/>
            <a:ext cx="5938837"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052736"/>
            <a:ext cx="8394700" cy="503237"/>
          </a:xfrm>
        </p:spPr>
        <p:txBody>
          <a:bodyPr/>
          <a:lstStyle/>
          <a:p>
            <a:pPr>
              <a:lnSpc>
                <a:spcPct val="150000"/>
              </a:lnSpc>
              <a:buClrTx/>
              <a:buFont typeface="Wingdings" panose="05000000000000000000" pitchFamily="2" charset="2"/>
              <a:buChar char="ü"/>
              <a:defRPr/>
            </a:pPr>
            <a:r>
              <a:rPr lang="zh-CN" altLang="en-US" sz="2400" dirty="0">
                <a:solidFill>
                  <a:srgbClr val="0070C0"/>
                </a:solidFill>
                <a:latin typeface="黑体" panose="02010609060101010101" pitchFamily="49" charset="-122"/>
              </a:rPr>
              <a:t>例</a:t>
            </a:r>
            <a:r>
              <a:rPr lang="en-US" altLang="zh-CN" sz="2400" dirty="0">
                <a:solidFill>
                  <a:srgbClr val="0070C0"/>
                </a:solidFill>
                <a:latin typeface="黑体" panose="02010609060101010101" pitchFamily="49" charset="-122"/>
              </a:rPr>
              <a:t>:</a:t>
            </a:r>
            <a:r>
              <a:rPr lang="zh-CN" altLang="en-US" sz="2400" dirty="0">
                <a:solidFill>
                  <a:srgbClr val="0070C0"/>
                </a:solidFill>
                <a:latin typeface="黑体" panose="02010609060101010101" pitchFamily="49" charset="-122"/>
              </a:rPr>
              <a:t>数据来自于某个生产饼干公司的员工的信息</a:t>
            </a:r>
            <a:endParaRPr lang="zh-CN" altLang="en-US" sz="2400" b="0" dirty="0">
              <a:solidFill>
                <a:srgbClr val="0070C0"/>
              </a:solidFill>
              <a:latin typeface="黑体" panose="02010609060101010101" pitchFamily="49" charset="-122"/>
              <a:cs typeface="Calibri" panose="020F0502020204030204" pitchFamily="34" charset="0"/>
            </a:endParaRPr>
          </a:p>
        </p:txBody>
      </p:sp>
      <p:graphicFrame>
        <p:nvGraphicFramePr>
          <p:cNvPr id="15" name="Group 78"/>
          <p:cNvGraphicFramePr/>
          <p:nvPr/>
        </p:nvGraphicFramePr>
        <p:xfrm>
          <a:off x="796653" y="1844278"/>
          <a:ext cx="7280275" cy="3841750"/>
        </p:xfrm>
        <a:graphic>
          <a:graphicData uri="http://schemas.openxmlformats.org/drawingml/2006/table">
            <a:tbl>
              <a:tblPr>
                <a:tableStyleId>{9DCAF9ED-07DC-4A11-8D7F-57B35C25682E}</a:tableStyleId>
              </a:tblPr>
              <a:tblGrid>
                <a:gridCol w="1080616">
                  <a:extLst>
                    <a:ext uri="{9D8B030D-6E8A-4147-A177-3AD203B41FA5}">
                      <a16:colId xmlns:a16="http://schemas.microsoft.com/office/drawing/2014/main" val="20000"/>
                    </a:ext>
                  </a:extLst>
                </a:gridCol>
                <a:gridCol w="1162522">
                  <a:extLst>
                    <a:ext uri="{9D8B030D-6E8A-4147-A177-3AD203B41FA5}">
                      <a16:colId xmlns:a16="http://schemas.microsoft.com/office/drawing/2014/main" val="20001"/>
                    </a:ext>
                  </a:extLst>
                </a:gridCol>
                <a:gridCol w="1122362">
                  <a:extLst>
                    <a:ext uri="{9D8B030D-6E8A-4147-A177-3AD203B41FA5}">
                      <a16:colId xmlns:a16="http://schemas.microsoft.com/office/drawing/2014/main" val="20002"/>
                    </a:ext>
                  </a:extLst>
                </a:gridCol>
                <a:gridCol w="1120775">
                  <a:extLst>
                    <a:ext uri="{9D8B030D-6E8A-4147-A177-3AD203B41FA5}">
                      <a16:colId xmlns:a16="http://schemas.microsoft.com/office/drawing/2014/main" val="20003"/>
                    </a:ext>
                  </a:extLst>
                </a:gridCol>
                <a:gridCol w="11223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482600">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800" b="1" u="none" strike="noStrike" cap="none" normalizeH="0" baseline="0" dirty="0">
                          <a:ln>
                            <a:noFill/>
                          </a:ln>
                          <a:solidFill>
                            <a:schemeClr val="bg1"/>
                          </a:solidFill>
                          <a:effectLst/>
                        </a:rPr>
                        <a:t>样本</a:t>
                      </a:r>
                      <a:endParaRPr kumimoji="0" lang="zh-CN" altLang="en-US" sz="1800" b="1" i="0" u="none" strike="noStrike" cap="none" normalizeH="0" baseline="0" dirty="0">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solidFill>
                      <a:schemeClr val="accent2">
                        <a:lumMod val="60000"/>
                        <a:lumOff val="40000"/>
                      </a:schemeClr>
                    </a:solidFill>
                  </a:tcPr>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800" b="1" u="none" strike="noStrike" cap="none" normalizeH="0" baseline="0" dirty="0">
                          <a:ln>
                            <a:noFill/>
                          </a:ln>
                          <a:solidFill>
                            <a:schemeClr val="bg1"/>
                          </a:solidFill>
                          <a:effectLst/>
                        </a:rPr>
                        <a:t>性别</a:t>
                      </a:r>
                      <a:endParaRPr kumimoji="0" lang="zh-CN" altLang="en-US" sz="1800" b="1" i="0" u="none" strike="noStrike" cap="none" normalizeH="0" baseline="0" dirty="0">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solidFill>
                      <a:schemeClr val="accent2">
                        <a:lumMod val="60000"/>
                        <a:lumOff val="40000"/>
                      </a:schemeClr>
                    </a:solidFill>
                  </a:tcPr>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800" b="1" u="none" strike="noStrike" cap="none" normalizeH="0" baseline="0" dirty="0">
                          <a:ln>
                            <a:noFill/>
                          </a:ln>
                          <a:solidFill>
                            <a:schemeClr val="bg1"/>
                          </a:solidFill>
                          <a:effectLst/>
                        </a:rPr>
                        <a:t>工作内容</a:t>
                      </a:r>
                      <a:endParaRPr kumimoji="0" lang="zh-CN" altLang="en-US" sz="1800" b="1" i="0" u="none" strike="noStrike" cap="none" normalizeH="0" baseline="0" dirty="0">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solidFill>
                      <a:schemeClr val="accent2">
                        <a:lumMod val="60000"/>
                        <a:lumOff val="40000"/>
                      </a:schemeClr>
                    </a:solidFill>
                  </a:tcPr>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800" b="1" u="none" strike="noStrike" cap="none" normalizeH="0" baseline="0" dirty="0">
                          <a:ln>
                            <a:noFill/>
                          </a:ln>
                          <a:solidFill>
                            <a:schemeClr val="bg1"/>
                          </a:solidFill>
                          <a:effectLst/>
                        </a:rPr>
                        <a:t>学历</a:t>
                      </a:r>
                      <a:endParaRPr kumimoji="0" lang="zh-CN" altLang="en-US" sz="1800" b="1" i="0" u="none" strike="noStrike" cap="none" normalizeH="0" baseline="0" dirty="0">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solidFill>
                      <a:schemeClr val="accent2">
                        <a:lumMod val="60000"/>
                        <a:lumOff val="40000"/>
                      </a:schemeClr>
                    </a:solidFill>
                  </a:tcPr>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800" b="1" u="none" strike="noStrike" cap="none" normalizeH="0" baseline="0" dirty="0">
                          <a:ln>
                            <a:noFill/>
                          </a:ln>
                          <a:solidFill>
                            <a:schemeClr val="bg1"/>
                          </a:solidFill>
                          <a:effectLst/>
                        </a:rPr>
                        <a:t>年龄</a:t>
                      </a:r>
                      <a:endParaRPr kumimoji="0" lang="zh-CN" altLang="en-US" sz="1800" b="1" i="0" u="none" strike="noStrike" cap="none" normalizeH="0" baseline="0" dirty="0">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solidFill>
                      <a:schemeClr val="accent2">
                        <a:lumMod val="60000"/>
                        <a:lumOff val="40000"/>
                      </a:schemeClr>
                    </a:solidFill>
                  </a:tcPr>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800" b="1" u="none" strike="noStrike" cap="none" normalizeH="0" baseline="0" dirty="0">
                          <a:ln>
                            <a:noFill/>
                          </a:ln>
                          <a:solidFill>
                            <a:schemeClr val="bg1"/>
                          </a:solidFill>
                          <a:effectLst/>
                        </a:rPr>
                        <a:t>薪水</a:t>
                      </a:r>
                      <a:endParaRPr kumimoji="0" lang="zh-CN" altLang="en-US" sz="1800" b="1" i="0" u="none" strike="noStrike" cap="none" normalizeH="0" baseline="0" dirty="0">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solidFill>
                      <a:schemeClr val="accent2">
                        <a:lumMod val="60000"/>
                        <a:lumOff val="40000"/>
                      </a:schemeClr>
                    </a:solidFill>
                  </a:tcPr>
                </a:tc>
                <a:extLst>
                  <a:ext uri="{0D108BD9-81ED-4DB2-BD59-A6C34878D82A}">
                    <a16:rowId xmlns:a16="http://schemas.microsoft.com/office/drawing/2014/main" val="10000"/>
                  </a:ext>
                </a:extLst>
              </a:tr>
              <a:tr h="334963">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1</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女</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送货</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大学</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20-30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20000-30000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extLst>
                  <a:ext uri="{0D108BD9-81ED-4DB2-BD59-A6C34878D82A}">
                    <a16:rowId xmlns:a16="http://schemas.microsoft.com/office/drawing/2014/main" val="10001"/>
                  </a:ext>
                </a:extLst>
              </a:tr>
              <a:tr h="334963">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2</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包装</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大学</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〉40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〉40000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extLst>
                  <a:ext uri="{0D108BD9-81ED-4DB2-BD59-A6C34878D82A}">
                    <a16:rowId xmlns:a16="http://schemas.microsoft.com/office/drawing/2014/main" val="10002"/>
                  </a:ext>
                </a:extLst>
              </a:tr>
              <a:tr h="336550">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3</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烘烤</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大学</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30-40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20000-30000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extLst>
                  <a:ext uri="{0D108BD9-81ED-4DB2-BD59-A6C34878D82A}">
                    <a16:rowId xmlns:a16="http://schemas.microsoft.com/office/drawing/2014/main" val="10003"/>
                  </a:ext>
                </a:extLst>
              </a:tr>
              <a:tr h="333375">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4</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包装</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高中</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dirty="0">
                          <a:ln>
                            <a:noFill/>
                          </a:ln>
                          <a:effectLst/>
                        </a:rPr>
                        <a:t>30-40</a:t>
                      </a:r>
                      <a:endParaRPr kumimoji="0" lang="en-US" altLang="zh-CN"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20000-30000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extLst>
                  <a:ext uri="{0D108BD9-81ED-4DB2-BD59-A6C34878D82A}">
                    <a16:rowId xmlns:a16="http://schemas.microsoft.com/office/drawing/2014/main" val="10004"/>
                  </a:ext>
                </a:extLst>
              </a:tr>
              <a:tr h="336550">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5</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送货</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大学</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dirty="0">
                          <a:ln>
                            <a:noFill/>
                          </a:ln>
                          <a:effectLst/>
                        </a:rPr>
                        <a:t>〉40</a:t>
                      </a:r>
                      <a:endParaRPr kumimoji="0" lang="en-US" altLang="zh-CN"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30000-40000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extLst>
                  <a:ext uri="{0D108BD9-81ED-4DB2-BD59-A6C34878D82A}">
                    <a16:rowId xmlns:a16="http://schemas.microsoft.com/office/drawing/2014/main" val="10005"/>
                  </a:ext>
                </a:extLst>
              </a:tr>
              <a:tr h="336550">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6</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女</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烘烤</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高中</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dirty="0">
                          <a:ln>
                            <a:noFill/>
                          </a:ln>
                          <a:effectLst/>
                        </a:rPr>
                        <a:t>20-30</a:t>
                      </a:r>
                      <a:endParaRPr kumimoji="0" lang="en-US" altLang="zh-CN"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dirty="0">
                          <a:ln>
                            <a:noFill/>
                          </a:ln>
                          <a:effectLst/>
                        </a:rPr>
                        <a:t>20000-30000</a:t>
                      </a:r>
                      <a:endParaRPr kumimoji="0" lang="en-US" altLang="zh-CN"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extLst>
                  <a:ext uri="{0D108BD9-81ED-4DB2-BD59-A6C34878D82A}">
                    <a16:rowId xmlns:a16="http://schemas.microsoft.com/office/drawing/2014/main" val="10006"/>
                  </a:ext>
                </a:extLst>
              </a:tr>
              <a:tr h="333375">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7</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烘烤</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大学</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20-30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dirty="0">
                          <a:ln>
                            <a:noFill/>
                          </a:ln>
                          <a:effectLst/>
                        </a:rPr>
                        <a:t>&lt;20000</a:t>
                      </a:r>
                      <a:endParaRPr kumimoji="0" lang="en-US" altLang="zh-CN"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extLst>
                  <a:ext uri="{0D108BD9-81ED-4DB2-BD59-A6C34878D82A}">
                    <a16:rowId xmlns:a16="http://schemas.microsoft.com/office/drawing/2014/main" val="10007"/>
                  </a:ext>
                </a:extLst>
              </a:tr>
              <a:tr h="336550">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8</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女</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包装</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大学</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30-40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dirty="0">
                          <a:ln>
                            <a:noFill/>
                          </a:ln>
                          <a:effectLst/>
                        </a:rPr>
                        <a:t>20000-30000</a:t>
                      </a:r>
                      <a:endParaRPr kumimoji="0" lang="en-US" altLang="zh-CN"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extLst>
                  <a:ext uri="{0D108BD9-81ED-4DB2-BD59-A6C34878D82A}">
                    <a16:rowId xmlns:a16="http://schemas.microsoft.com/office/drawing/2014/main" val="10008"/>
                  </a:ext>
                </a:extLst>
              </a:tr>
              <a:tr h="333375">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9</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烘烤</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大学</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〉40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dirty="0">
                          <a:ln>
                            <a:noFill/>
                          </a:ln>
                          <a:effectLst/>
                        </a:rPr>
                        <a:t>20000-30000</a:t>
                      </a:r>
                      <a:endParaRPr kumimoji="0" lang="en-US" altLang="zh-CN"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extLst>
                  <a:ext uri="{0D108BD9-81ED-4DB2-BD59-A6C34878D82A}">
                    <a16:rowId xmlns:a16="http://schemas.microsoft.com/office/drawing/2014/main" val="10009"/>
                  </a:ext>
                </a:extLst>
              </a:tr>
              <a:tr h="336550">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10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包装</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大学</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a:ln>
                            <a:noFill/>
                          </a:ln>
                          <a:effectLst/>
                        </a:rPr>
                        <a:t>20-30</a:t>
                      </a:r>
                      <a:endParaRPr kumimoji="0" lang="en-US" altLang="zh-CN" sz="16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tc>
                  <a:txBody>
                    <a:bodyPr/>
                    <a:lstStyle>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pPr>
                      <a:r>
                        <a:rPr kumimoji="0" lang="en-US" altLang="zh-CN" sz="1600" u="none" strike="noStrike" cap="none" normalizeH="0" baseline="0" dirty="0">
                          <a:ln>
                            <a:noFill/>
                          </a:ln>
                          <a:effectLst/>
                        </a:rPr>
                        <a:t>&lt;20000</a:t>
                      </a:r>
                      <a:endParaRPr kumimoji="0" lang="en-US" altLang="zh-CN"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anchor="ctr" horzOverflow="overflow"/>
                </a:tc>
                <a:extLst>
                  <a:ext uri="{0D108BD9-81ED-4DB2-BD59-A6C34878D82A}">
                    <a16:rowId xmlns:a16="http://schemas.microsoft.com/office/drawing/2014/main" val="10010"/>
                  </a:ext>
                </a:extLst>
              </a:tr>
            </a:tbl>
          </a:graphicData>
        </a:graphic>
      </p:graphicFrame>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4" name="Rectangle 3"/>
          <p:cNvSpPr txBox="1">
            <a:spLocks noChangeArrowheads="1"/>
          </p:cNvSpPr>
          <p:nvPr/>
        </p:nvSpPr>
        <p:spPr bwMode="auto">
          <a:xfrm>
            <a:off x="201488" y="970915"/>
            <a:ext cx="87630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50850" indent="-45085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808355" indent="-44323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58875" indent="-33655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lvl="1">
              <a:lnSpc>
                <a:spcPct val="120000"/>
              </a:lnSpc>
              <a:spcBef>
                <a:spcPts val="600"/>
              </a:spcBef>
              <a:buClrTx/>
              <a:buFont typeface="Wingdings" panose="05000000000000000000" charset="0"/>
              <a:buChar char="n"/>
              <a:defRPr/>
            </a:pPr>
            <a:r>
              <a:rPr lang="en-US" altLang="zh-CN" sz="2400" dirty="0">
                <a:solidFill>
                  <a:srgbClr val="C00000"/>
                </a:solidFill>
                <a:latin typeface="Times New Roman" panose="02020603050405020304" pitchFamily="18" charset="0"/>
                <a:cs typeface="Times New Roman" panose="02020603050405020304" pitchFamily="18" charset="0"/>
              </a:rPr>
              <a:t>Holdout method</a:t>
            </a:r>
            <a:endParaRPr lang="zh-CN" altLang="en-US" sz="2400" dirty="0">
              <a:solidFill>
                <a:srgbClr val="C00000"/>
              </a:solidFill>
              <a:latin typeface="Times New Roman" panose="02020603050405020304" pitchFamily="18" charset="0"/>
              <a:cs typeface="Times New Roman" panose="02020603050405020304" pitchFamily="18" charset="0"/>
            </a:endParaRPr>
          </a:p>
          <a:p>
            <a:pPr lvl="1">
              <a:lnSpc>
                <a:spcPct val="120000"/>
              </a:lnSpc>
              <a:spcBef>
                <a:spcPts val="600"/>
              </a:spcBef>
              <a:buClrTx/>
              <a:buFont typeface="Wingdings" panose="05000000000000000000" pitchFamily="2" charset="2"/>
              <a:buChar char="ü"/>
              <a:defRPr/>
            </a:pPr>
            <a:r>
              <a:rPr lang="zh-CN" altLang="en-US" sz="2200" dirty="0">
                <a:solidFill>
                  <a:srgbClr val="C00000"/>
                </a:solidFill>
                <a:latin typeface="Calibri" panose="020F0502020204030204" pitchFamily="34" charset="0"/>
                <a:cs typeface="Calibri" panose="020F0502020204030204" pitchFamily="34" charset="0"/>
              </a:rPr>
              <a:t>给定数据随机分成两个部分</a:t>
            </a:r>
          </a:p>
          <a:p>
            <a:pPr lvl="2">
              <a:lnSpc>
                <a:spcPct val="120000"/>
              </a:lnSpc>
              <a:spcBef>
                <a:spcPts val="600"/>
              </a:spcBef>
              <a:buClrTx/>
              <a:buFont typeface="Arial" panose="020B0604020202020204" pitchFamily="34" charset="0"/>
              <a:buChar char="•"/>
              <a:defRPr/>
            </a:pPr>
            <a:r>
              <a:rPr lang="zh-CN" altLang="en-US" sz="1800" dirty="0">
                <a:solidFill>
                  <a:srgbClr val="0070C0"/>
                </a:solidFill>
                <a:latin typeface="Calibri" panose="020F0502020204030204" pitchFamily="34" charset="0"/>
                <a:cs typeface="Calibri" panose="020F0502020204030204" pitchFamily="34" charset="0"/>
              </a:rPr>
              <a:t>训练集</a:t>
            </a:r>
            <a:r>
              <a:rPr lang="en-US" altLang="zh-CN" sz="1800" dirty="0">
                <a:solidFill>
                  <a:srgbClr val="0070C0"/>
                </a:solidFill>
                <a:latin typeface="Calibri" panose="020F0502020204030204" pitchFamily="34" charset="0"/>
                <a:cs typeface="Calibri" panose="020F0502020204030204" pitchFamily="34" charset="0"/>
              </a:rPr>
              <a:t> (e.g., 2/3) </a:t>
            </a:r>
            <a:r>
              <a:rPr lang="zh-CN" altLang="en-US" sz="1800" dirty="0">
                <a:solidFill>
                  <a:srgbClr val="0070C0"/>
                </a:solidFill>
                <a:latin typeface="Calibri" panose="020F0502020204030204" pitchFamily="34" charset="0"/>
                <a:cs typeface="Calibri" panose="020F0502020204030204" pitchFamily="34" charset="0"/>
              </a:rPr>
              <a:t>用于模型构造</a:t>
            </a:r>
            <a:r>
              <a:rPr lang="en-US" altLang="zh-CN" sz="1800" dirty="0">
                <a:solidFill>
                  <a:srgbClr val="0070C0"/>
                </a:solidFill>
                <a:latin typeface="Calibri" panose="020F0502020204030204" pitchFamily="34" charset="0"/>
                <a:cs typeface="Calibri" panose="020F0502020204030204" pitchFamily="34" charset="0"/>
              </a:rPr>
              <a:t>,  </a:t>
            </a:r>
            <a:r>
              <a:rPr lang="zh-CN" altLang="en-US" sz="1800" dirty="0">
                <a:solidFill>
                  <a:srgbClr val="0070C0"/>
                </a:solidFill>
                <a:latin typeface="Calibri" panose="020F0502020204030204" pitchFamily="34" charset="0"/>
                <a:cs typeface="Calibri" panose="020F0502020204030204" pitchFamily="34" charset="0"/>
              </a:rPr>
              <a:t>测试集</a:t>
            </a:r>
            <a:r>
              <a:rPr lang="en-US" altLang="zh-CN" sz="1800" dirty="0">
                <a:solidFill>
                  <a:srgbClr val="0070C0"/>
                </a:solidFill>
                <a:latin typeface="Calibri" panose="020F0502020204030204" pitchFamily="34" charset="0"/>
                <a:cs typeface="Calibri" panose="020F0502020204030204" pitchFamily="34" charset="0"/>
              </a:rPr>
              <a:t> (e.g., 1/3) </a:t>
            </a:r>
            <a:r>
              <a:rPr lang="zh-CN" altLang="en-US" sz="1800" dirty="0">
                <a:solidFill>
                  <a:srgbClr val="0070C0"/>
                </a:solidFill>
                <a:latin typeface="Calibri" panose="020F0502020204030204" pitchFamily="34" charset="0"/>
                <a:cs typeface="Calibri" panose="020F0502020204030204" pitchFamily="34" charset="0"/>
              </a:rPr>
              <a:t>用于正确率估计</a:t>
            </a:r>
            <a:endParaRPr lang="en-US" altLang="zh-CN" sz="1800" dirty="0">
              <a:solidFill>
                <a:srgbClr val="0070C0"/>
              </a:solidFill>
              <a:latin typeface="Calibri" panose="020F0502020204030204" pitchFamily="34" charset="0"/>
              <a:cs typeface="Calibri" panose="020F0502020204030204" pitchFamily="34" charset="0"/>
            </a:endParaRPr>
          </a:p>
          <a:p>
            <a:pPr lvl="2">
              <a:buClr>
                <a:srgbClr val="C00000"/>
              </a:buClr>
              <a:buFont typeface="Wingdings" panose="05000000000000000000" pitchFamily="2" charset="2"/>
              <a:buChar char="ü"/>
              <a:defRPr/>
            </a:pPr>
            <a:r>
              <a:rPr lang="en-US" altLang="zh-CN" sz="1800" dirty="0">
                <a:solidFill>
                  <a:srgbClr val="0070C0"/>
                </a:solidFill>
                <a:latin typeface="Calibri" panose="020F0502020204030204" pitchFamily="34" charset="0"/>
                <a:ea typeface="宋体" panose="02010600030101010101" pitchFamily="2" charset="-122"/>
                <a:cs typeface="Calibri" panose="020F0502020204030204" pitchFamily="34" charset="0"/>
              </a:rPr>
              <a:t>Divide D into D</a:t>
            </a:r>
            <a:r>
              <a:rPr lang="en-US" altLang="zh-CN" sz="18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1</a:t>
            </a:r>
            <a:r>
              <a:rPr lang="en-US" altLang="zh-CN" sz="1800" dirty="0">
                <a:solidFill>
                  <a:srgbClr val="0070C0"/>
                </a:solidFill>
                <a:latin typeface="Calibri" panose="020F0502020204030204" pitchFamily="34" charset="0"/>
                <a:ea typeface="宋体" panose="02010600030101010101" pitchFamily="2" charset="-122"/>
                <a:cs typeface="Calibri" panose="020F0502020204030204" pitchFamily="34" charset="0"/>
              </a:rPr>
              <a:t> and D</a:t>
            </a:r>
            <a:r>
              <a:rPr lang="en-US" altLang="zh-CN" sz="18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2</a:t>
            </a:r>
          </a:p>
          <a:p>
            <a:pPr lvl="2">
              <a:buClr>
                <a:srgbClr val="C00000"/>
              </a:buClr>
              <a:buFont typeface="Wingdings" panose="05000000000000000000" pitchFamily="2" charset="2"/>
              <a:buChar char="ü"/>
              <a:defRPr/>
            </a:pPr>
            <a:r>
              <a:rPr lang="en-US" altLang="zh-CN" sz="1800" dirty="0">
                <a:solidFill>
                  <a:srgbClr val="0070C0"/>
                </a:solidFill>
                <a:latin typeface="Calibri" panose="020F0502020204030204" pitchFamily="34" charset="0"/>
                <a:ea typeface="宋体" panose="02010600030101010101" pitchFamily="2" charset="-122"/>
                <a:cs typeface="Calibri" panose="020F0502020204030204" pitchFamily="34" charset="0"/>
              </a:rPr>
              <a:t>Use D</a:t>
            </a:r>
            <a:r>
              <a:rPr lang="en-US" altLang="zh-CN" sz="18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1</a:t>
            </a:r>
            <a:r>
              <a:rPr lang="en-US" altLang="zh-CN" sz="1800" dirty="0">
                <a:solidFill>
                  <a:srgbClr val="0070C0"/>
                </a:solidFill>
                <a:latin typeface="Calibri" panose="020F0502020204030204" pitchFamily="34" charset="0"/>
                <a:ea typeface="宋体" panose="02010600030101010101" pitchFamily="2" charset="-122"/>
                <a:cs typeface="Calibri" panose="020F0502020204030204" pitchFamily="34" charset="0"/>
              </a:rPr>
              <a:t> to construct the classifier d</a:t>
            </a:r>
          </a:p>
          <a:p>
            <a:pPr lvl="2">
              <a:buClr>
                <a:srgbClr val="C00000"/>
              </a:buClr>
              <a:buFont typeface="Wingdings" panose="05000000000000000000" pitchFamily="2" charset="2"/>
              <a:buChar char="ü"/>
              <a:defRPr/>
            </a:pPr>
            <a:r>
              <a:rPr lang="en-US" altLang="zh-CN" sz="1800" dirty="0">
                <a:solidFill>
                  <a:srgbClr val="0070C0"/>
                </a:solidFill>
                <a:latin typeface="Calibri" panose="020F0502020204030204" pitchFamily="34" charset="0"/>
                <a:ea typeface="宋体" panose="02010600030101010101" pitchFamily="2" charset="-122"/>
                <a:cs typeface="Calibri" panose="020F0502020204030204" pitchFamily="34" charset="0"/>
              </a:rPr>
              <a:t>Then  estimate R(d,D</a:t>
            </a:r>
            <a:r>
              <a:rPr lang="en-US" altLang="zh-CN" sz="18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2</a:t>
            </a:r>
            <a:r>
              <a:rPr lang="en-US" altLang="zh-CN" sz="1800" dirty="0">
                <a:solidFill>
                  <a:srgbClr val="0070C0"/>
                </a:solidFill>
                <a:latin typeface="Calibri" panose="020F0502020204030204" pitchFamily="34" charset="0"/>
                <a:ea typeface="宋体" panose="02010600030101010101" pitchFamily="2" charset="-122"/>
                <a:cs typeface="Calibri" panose="020F0502020204030204" pitchFamily="34" charset="0"/>
              </a:rPr>
              <a:t>) to calculate the estimated misclassification error of d</a:t>
            </a:r>
          </a:p>
          <a:p>
            <a:pPr lvl="2">
              <a:lnSpc>
                <a:spcPct val="120000"/>
              </a:lnSpc>
              <a:spcBef>
                <a:spcPts val="600"/>
              </a:spcBef>
              <a:buClrTx/>
              <a:buFont typeface="Arial" panose="020B0604020202020204" pitchFamily="34" charset="0"/>
              <a:buChar char="•"/>
              <a:defRPr/>
            </a:pPr>
            <a:r>
              <a:rPr lang="en-US" altLang="zh-CN" sz="1800" dirty="0">
                <a:solidFill>
                  <a:srgbClr val="0070C0"/>
                </a:solidFill>
                <a:latin typeface="Calibri" panose="020F0502020204030204" pitchFamily="34" charset="0"/>
                <a:ea typeface="宋体" panose="02010600030101010101" pitchFamily="2" charset="-122"/>
                <a:cs typeface="Calibri" panose="020F0502020204030204" pitchFamily="34" charset="0"/>
              </a:rPr>
              <a:t>Unbiased and efficient, but removes D</a:t>
            </a:r>
            <a:r>
              <a:rPr lang="en-US" altLang="zh-CN" sz="18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2</a:t>
            </a:r>
            <a:r>
              <a:rPr lang="en-US" altLang="zh-CN" sz="1800" dirty="0">
                <a:solidFill>
                  <a:srgbClr val="0070C0"/>
                </a:solidFill>
                <a:latin typeface="Calibri" panose="020F0502020204030204" pitchFamily="34" charset="0"/>
                <a:ea typeface="宋体" panose="02010600030101010101" pitchFamily="2" charset="-122"/>
                <a:cs typeface="Calibri" panose="020F0502020204030204" pitchFamily="34" charset="0"/>
              </a:rPr>
              <a:t> from training dataset D</a:t>
            </a:r>
          </a:p>
          <a:p>
            <a:pPr lvl="1">
              <a:lnSpc>
                <a:spcPct val="120000"/>
              </a:lnSpc>
              <a:spcBef>
                <a:spcPts val="600"/>
              </a:spcBef>
              <a:buClrTx/>
              <a:buFont typeface="Wingdings" panose="05000000000000000000" pitchFamily="2" charset="2"/>
              <a:buChar char="ü"/>
              <a:defRPr/>
            </a:pPr>
            <a:r>
              <a:rPr lang="zh-CN" altLang="en-US" sz="2200" dirty="0">
                <a:solidFill>
                  <a:srgbClr val="C00000"/>
                </a:solidFill>
                <a:latin typeface="Calibri" panose="020F0502020204030204" pitchFamily="34" charset="0"/>
                <a:ea typeface="宋体" panose="02010600030101010101" pitchFamily="2" charset="-122"/>
                <a:cs typeface="Calibri" panose="020F0502020204030204" pitchFamily="34" charset="0"/>
              </a:rPr>
              <a:t>随机抽样</a:t>
            </a:r>
            <a:r>
              <a:rPr lang="en-US" altLang="zh-CN" sz="2200" dirty="0">
                <a:solidFill>
                  <a:srgbClr val="C00000"/>
                </a:solidFill>
                <a:latin typeface="Calibri" panose="020F0502020204030204" pitchFamily="34" charset="0"/>
                <a:ea typeface="宋体" panose="02010600030101010101" pitchFamily="2" charset="-122"/>
                <a:cs typeface="Calibri" panose="020F0502020204030204" pitchFamily="34" charset="0"/>
              </a:rPr>
              <a:t>: a variation of holdout</a:t>
            </a:r>
          </a:p>
          <a:p>
            <a:pPr lvl="2">
              <a:lnSpc>
                <a:spcPct val="120000"/>
              </a:lnSpc>
              <a:spcBef>
                <a:spcPts val="600"/>
              </a:spcBef>
              <a:buClrTx/>
              <a:buFont typeface="Arial" panose="020B0604020202020204" pitchFamily="34" charset="0"/>
              <a:buChar char="•"/>
              <a:defRPr/>
            </a:pPr>
            <a:r>
              <a:rPr lang="zh-CN" altLang="en-US" sz="1800" dirty="0">
                <a:solidFill>
                  <a:srgbClr val="0070C0"/>
                </a:solidFill>
                <a:latin typeface="Calibri" panose="020F0502020204030204" pitchFamily="34" charset="0"/>
                <a:ea typeface="宋体" panose="02010600030101010101" pitchFamily="2" charset="-122"/>
                <a:cs typeface="Calibri" panose="020F0502020204030204" pitchFamily="34" charset="0"/>
              </a:rPr>
              <a:t>重复</a:t>
            </a:r>
            <a:r>
              <a:rPr lang="en-US" altLang="zh-CN" sz="1800" dirty="0">
                <a:solidFill>
                  <a:srgbClr val="0070C0"/>
                </a:solidFill>
                <a:latin typeface="Calibri" panose="020F0502020204030204" pitchFamily="34" charset="0"/>
                <a:ea typeface="宋体" panose="02010600030101010101" pitchFamily="2" charset="-122"/>
                <a:cs typeface="Calibri" panose="020F0502020204030204" pitchFamily="34" charset="0"/>
              </a:rPr>
              <a:t>holdout k</a:t>
            </a:r>
            <a:r>
              <a:rPr lang="zh-CN" altLang="en-US" sz="1800" dirty="0">
                <a:solidFill>
                  <a:srgbClr val="0070C0"/>
                </a:solidFill>
                <a:latin typeface="Calibri" panose="020F0502020204030204" pitchFamily="34" charset="0"/>
                <a:ea typeface="宋体" panose="02010600030101010101" pitchFamily="2" charset="-122"/>
                <a:cs typeface="Calibri" panose="020F0502020204030204" pitchFamily="34" charset="0"/>
              </a:rPr>
              <a:t>次</a:t>
            </a:r>
            <a:r>
              <a:rPr lang="en-US" altLang="zh-CN" sz="1800" dirty="0">
                <a:solidFill>
                  <a:srgbClr val="0070C0"/>
                </a:solidFill>
                <a:latin typeface="Calibri" panose="020F0502020204030204" pitchFamily="34" charset="0"/>
                <a:ea typeface="宋体" panose="02010600030101010101" pitchFamily="2" charset="-122"/>
                <a:cs typeface="Calibri" panose="020F0502020204030204" pitchFamily="34" charset="0"/>
              </a:rPr>
              <a:t>, accuracy = </a:t>
            </a:r>
            <a:r>
              <a:rPr lang="zh-CN" altLang="en-US" sz="1800" dirty="0">
                <a:solidFill>
                  <a:srgbClr val="0070C0"/>
                </a:solidFill>
                <a:latin typeface="Calibri" panose="020F0502020204030204" pitchFamily="34" charset="0"/>
                <a:ea typeface="宋体" panose="02010600030101010101" pitchFamily="2" charset="-122"/>
                <a:cs typeface="Calibri" panose="020F0502020204030204" pitchFamily="34" charset="0"/>
              </a:rPr>
              <a:t>所有正确率的平均值</a:t>
            </a:r>
            <a:endParaRPr lang="en-US" altLang="zh-CN" sz="1800" dirty="0">
              <a:solidFill>
                <a:srgbClr val="0070C0"/>
              </a:solidFill>
              <a:latin typeface="Calibri" panose="020F0502020204030204" pitchFamily="34" charset="0"/>
              <a:ea typeface="宋体" panose="02010600030101010101" pitchFamily="2" charset="-122"/>
              <a:cs typeface="Calibri" panose="020F0502020204030204" pitchFamily="34" charset="0"/>
            </a:endParaRPr>
          </a:p>
        </p:txBody>
      </p:sp>
    </p:spTree>
  </p:cSld>
  <p:clrMapOvr>
    <a:masterClrMapping/>
  </p:clrMapOvr>
  <p:transition>
    <p:blinds dir="vert"/>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3"/>
          <p:cNvSpPr txBox="1">
            <a:spLocks noChangeArrowheads="1"/>
          </p:cNvSpPr>
          <p:nvPr/>
        </p:nvSpPr>
        <p:spPr bwMode="auto">
          <a:xfrm>
            <a:off x="459487" y="1196752"/>
            <a:ext cx="80645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88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605">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marL="469900" marR="0" lvl="0" indent="-469900" algn="l" defTabSz="914400" rtl="0" eaLnBrk="0" fontAlgn="base" latinLnBrk="0" hangingPunct="0">
              <a:lnSpc>
                <a:spcPct val="150000"/>
              </a:lnSpc>
              <a:spcBef>
                <a:spcPct val="20000"/>
              </a:spcBef>
              <a:spcAft>
                <a:spcPct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我们来判断一下工作内容为包装，学历为大学，年龄在</a:t>
            </a: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30-40</a:t>
            </a: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之间，薪水在</a:t>
            </a: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20000-30000</a:t>
            </a: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之间的员工的性别。</a:t>
            </a:r>
          </a:p>
          <a:p>
            <a:pPr marL="469900" marR="0" lvl="0" indent="-469900" algn="l" defTabSz="914400" rtl="0" eaLnBrk="0" fontAlgn="base" latinLnBrk="0" hangingPunct="0">
              <a:lnSpc>
                <a:spcPct val="150000"/>
              </a:lnSpc>
              <a:spcBef>
                <a:spcPct val="20000"/>
              </a:spcBef>
              <a:spcAft>
                <a:spcPct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首先根据训练样本计算各属性相对于不同分类结果的条件概率：</a:t>
            </a:r>
          </a:p>
          <a:p>
            <a:pPr marL="469900" marR="0" lvl="0" indent="-469900" algn="l" defTabSz="914400" rtl="0" eaLnBrk="0" fontAlgn="base" latinLnBrk="0" hangingPunct="0">
              <a:lnSpc>
                <a:spcPct val="120000"/>
              </a:lnSpc>
              <a:spcBef>
                <a:spcPct val="20000"/>
              </a:spcBef>
              <a:spcAft>
                <a:spcPct val="0"/>
              </a:spcAft>
              <a:buClr>
                <a:srgbClr val="CC0000"/>
              </a:buClr>
              <a:buSzTx/>
              <a:buFont typeface="Wingdings" panose="05000000000000000000" pitchFamily="2" charset="2"/>
              <a:buNone/>
              <a:defRPr/>
            </a:pP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（工作内容</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包装</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性别</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女）</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=1/3</a:t>
            </a:r>
          </a:p>
          <a:p>
            <a:pPr marL="469900" marR="0" lvl="0" indent="-469900" algn="l" defTabSz="914400" rtl="0" eaLnBrk="0" fontAlgn="base" latinLnBrk="0" hangingPunct="0">
              <a:lnSpc>
                <a:spcPct val="120000"/>
              </a:lnSpc>
              <a:spcBef>
                <a:spcPct val="20000"/>
              </a:spcBef>
              <a:spcAft>
                <a:spcPct val="0"/>
              </a:spcAft>
              <a:buClr>
                <a:srgbClr val="CC0000"/>
              </a:buClr>
              <a:buSzTx/>
              <a:buFont typeface="Wingdings" panose="05000000000000000000" pitchFamily="2" charset="2"/>
              <a:buNone/>
              <a:defRPr/>
            </a:pP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  P</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（学历</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大学</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性别</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女）</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=2/3</a:t>
            </a:r>
          </a:p>
          <a:p>
            <a:pPr marL="469900" marR="0" lvl="0" indent="-469900" algn="l" defTabSz="914400" rtl="0" eaLnBrk="0" fontAlgn="base" latinLnBrk="0" hangingPunct="0">
              <a:lnSpc>
                <a:spcPct val="120000"/>
              </a:lnSpc>
              <a:spcBef>
                <a:spcPct val="20000"/>
              </a:spcBef>
              <a:spcAft>
                <a:spcPct val="0"/>
              </a:spcAft>
              <a:buClr>
                <a:srgbClr val="CC0000"/>
              </a:buClr>
              <a:buSzTx/>
              <a:buFont typeface="Wingdings" panose="05000000000000000000" pitchFamily="2" charset="2"/>
              <a:buNone/>
              <a:defRPr/>
            </a:pP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  P</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（年龄</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=30-40|</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性别</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女）</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=1/3</a:t>
            </a:r>
          </a:p>
          <a:p>
            <a:pPr marL="469900" marR="0" lvl="0" indent="-469900" algn="l" defTabSz="914400" rtl="0" eaLnBrk="0" fontAlgn="base" latinLnBrk="0" hangingPunct="0">
              <a:lnSpc>
                <a:spcPct val="120000"/>
              </a:lnSpc>
              <a:spcBef>
                <a:spcPct val="20000"/>
              </a:spcBef>
              <a:spcAft>
                <a:spcPct val="0"/>
              </a:spcAft>
              <a:buClr>
                <a:srgbClr val="CC0000"/>
              </a:buClr>
              <a:buSzTx/>
              <a:buFont typeface="Wingdings" panose="05000000000000000000" pitchFamily="2" charset="2"/>
              <a:buNone/>
              <a:defRPr/>
            </a:pP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  P</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（薪水</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=20000-30000|</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性别</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女）</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=1</a:t>
            </a:r>
          </a:p>
        </p:txBody>
      </p:sp>
      <p:pic>
        <p:nvPicPr>
          <p:cNvPr id="266245"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3429000"/>
            <a:ext cx="4284663"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23528" y="1196752"/>
            <a:ext cx="80645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342900" marR="0" lvl="0" indent="-342900" algn="l" defTabSz="914400" rtl="0" eaLnBrk="1" fontAlgn="base" latinLnBrk="0" hangingPunct="1">
              <a:lnSpc>
                <a:spcPct val="120000"/>
              </a:lnSpc>
              <a:spcBef>
                <a:spcPct val="20000"/>
              </a:spcBef>
              <a:spcAft>
                <a:spcPct val="0"/>
              </a:spcAft>
              <a:buClr>
                <a:srgbClr val="006666"/>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  P</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（工作内容</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包装</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性别</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男）</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=3/7</a:t>
            </a:r>
          </a:p>
          <a:p>
            <a:pPr marL="342900" marR="0" lvl="0" indent="-342900" algn="l" defTabSz="914400" rtl="0" eaLnBrk="1" fontAlgn="base" latinLnBrk="0" hangingPunct="1">
              <a:lnSpc>
                <a:spcPct val="120000"/>
              </a:lnSpc>
              <a:spcBef>
                <a:spcPct val="20000"/>
              </a:spcBef>
              <a:spcAft>
                <a:spcPct val="0"/>
              </a:spcAft>
              <a:buClr>
                <a:srgbClr val="006666"/>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  P</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（学历</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大学</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性别</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男）</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=6/7</a:t>
            </a:r>
          </a:p>
          <a:p>
            <a:pPr marL="342900" marR="0" lvl="0" indent="-342900" algn="l" defTabSz="914400" rtl="0" eaLnBrk="1" fontAlgn="base" latinLnBrk="0" hangingPunct="1">
              <a:lnSpc>
                <a:spcPct val="120000"/>
              </a:lnSpc>
              <a:spcBef>
                <a:spcPct val="20000"/>
              </a:spcBef>
              <a:spcAft>
                <a:spcPct val="0"/>
              </a:spcAft>
              <a:buClr>
                <a:srgbClr val="006666"/>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  P</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（年龄</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=30-40|</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性别</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男）</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=2/7</a:t>
            </a:r>
          </a:p>
          <a:p>
            <a:pPr marL="342900" marR="0" lvl="0" indent="-342900" algn="l" defTabSz="914400" rtl="0" eaLnBrk="1" fontAlgn="base" latinLnBrk="0" hangingPunct="1">
              <a:lnSpc>
                <a:spcPct val="120000"/>
              </a:lnSpc>
              <a:spcBef>
                <a:spcPct val="20000"/>
              </a:spcBef>
              <a:spcAft>
                <a:spcPct val="0"/>
              </a:spcAft>
              <a:buClr>
                <a:srgbClr val="006666"/>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  P</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（薪水</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=20000-30000|</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性别</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男）</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=3/7</a:t>
            </a:r>
          </a:p>
          <a:p>
            <a:pPr marL="342900" marR="0" lvl="0" indent="-342900" algn="l" defTabSz="914400" rtl="0" eaLnBrk="1" fontAlgn="base" latinLnBrk="0" hangingPunct="1">
              <a:lnSpc>
                <a:spcPct val="120000"/>
              </a:lnSpc>
              <a:spcBef>
                <a:spcPct val="20000"/>
              </a:spcBef>
              <a:spcAft>
                <a:spcPct val="0"/>
              </a:spcAft>
              <a:buClr>
                <a:srgbClr val="006666"/>
              </a:buClr>
              <a:buSzPct val="70000"/>
              <a:buFont typeface="Wingdings" panose="05000000000000000000" pitchFamily="2" charset="2"/>
              <a:buNone/>
              <a:defRPr/>
            </a:pPr>
            <a:endPar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342900" marR="0" lvl="0" indent="-342900" algn="l" defTabSz="914400" rtl="0" eaLnBrk="1" fontAlgn="base" latinLnBrk="0" hangingPunct="1">
              <a:lnSpc>
                <a:spcPct val="120000"/>
              </a:lnSpc>
              <a:spcBef>
                <a:spcPct val="20000"/>
              </a:spcBef>
              <a:spcAft>
                <a:spcPct val="0"/>
              </a:spcAft>
              <a:buClr>
                <a:srgbClr val="006666"/>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  P</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（性别</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女）</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=3/10</a:t>
            </a:r>
          </a:p>
          <a:p>
            <a:pPr marL="342900" marR="0" lvl="0" indent="-342900" algn="l" defTabSz="914400" rtl="0" eaLnBrk="1" fontAlgn="base" latinLnBrk="0" hangingPunct="1">
              <a:lnSpc>
                <a:spcPct val="120000"/>
              </a:lnSpc>
              <a:spcBef>
                <a:spcPct val="20000"/>
              </a:spcBef>
              <a:spcAft>
                <a:spcPct val="0"/>
              </a:spcAft>
              <a:buClr>
                <a:srgbClr val="006666"/>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  P</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（性别</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男）</a:t>
            </a:r>
            <a:r>
              <a:rPr kumimoji="0" lang="en-US" altLang="zh-CN" sz="2000" b="1" i="0" u="none" strike="noStrike" kern="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=7/10</a:t>
            </a:r>
            <a:endPar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pic>
        <p:nvPicPr>
          <p:cNvPr id="26829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3061145"/>
            <a:ext cx="4795837"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59487" y="836712"/>
            <a:ext cx="80645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endPar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（包装</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女）*</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（大学</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女）*</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30-40|</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女）*</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20000-30000|</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女）*</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（女）</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=0.0222</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endPar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（包装</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男）*</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（大学</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男）*</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30-40|</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男）*</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20000-30000|</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男）*</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P</a:t>
            </a:r>
            <a:r>
              <a:rPr kumimoji="0" lang="zh-CN" altLang="en-US"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（男）</a:t>
            </a:r>
            <a:r>
              <a:rPr kumimoji="0" lang="en-US" altLang="zh-CN" sz="24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=0.0315</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endParaRPr kumimoji="0" lang="en-US" altLang="zh-CN" sz="2400" b="1" i="0" u="none" strike="noStrike" kern="1200" cap="none" spc="0" normalizeH="0" baseline="0" noProof="0" dirty="0">
              <a:ln>
                <a:noFill/>
              </a:ln>
              <a:solidFill>
                <a:srgbClr val="0000FF"/>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0" fontAlgn="base" latinLnBrk="0" hangingPunct="0">
              <a:lnSpc>
                <a:spcPct val="120000"/>
              </a:lnSpc>
              <a:spcBef>
                <a:spcPct val="20000"/>
              </a:spcBef>
              <a:spcAft>
                <a:spcPct val="0"/>
              </a:spcAft>
              <a:buClr>
                <a:srgbClr val="CC0000"/>
              </a:buClr>
              <a:buSzTx/>
              <a:buFont typeface="Wingdings" panose="05000000000000000000" pitchFamily="2" charset="2"/>
              <a:buNone/>
              <a:defRPr/>
            </a:pP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因为</a:t>
            </a: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0.0315&gt;0.0222</a:t>
            </a:r>
            <a:r>
              <a:rPr kumimoji="0" lang="zh-CN" altLang="en-US"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，因此，我们认为具有上述属性的员工的性别为男性。</a:t>
            </a:r>
          </a:p>
        </p:txBody>
      </p:sp>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581" y="905927"/>
            <a:ext cx="7208838" cy="551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092200"/>
            <a:ext cx="8982075" cy="467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24" y="980728"/>
            <a:ext cx="8970963" cy="369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 y="4700240"/>
            <a:ext cx="8929688"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矩形 2"/>
          <p:cNvSpPr>
            <a:spLocks noChangeArrowheads="1"/>
          </p:cNvSpPr>
          <p:nvPr/>
        </p:nvSpPr>
        <p:spPr bwMode="auto">
          <a:xfrm>
            <a:off x="1835696" y="1124744"/>
            <a:ext cx="5886450"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症状　　</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职业　　　疾病</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打喷嚏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护士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感冒 </a:t>
            </a:r>
            <a:b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b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打喷嚏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农夫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过敏 </a:t>
            </a:r>
            <a:b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b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头痛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建筑工人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脑震荡 </a:t>
            </a:r>
            <a:b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b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头痛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建筑工人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感冒 </a:t>
            </a:r>
            <a:b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b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打喷嚏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教师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感冒 </a:t>
            </a:r>
            <a:b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b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头痛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教师　　　</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脑震荡</a:t>
            </a:r>
          </a:p>
        </p:txBody>
      </p:sp>
      <p:sp>
        <p:nvSpPr>
          <p:cNvPr id="278532" name="矩形 3"/>
          <p:cNvSpPr>
            <a:spLocks noChangeArrowheads="1"/>
          </p:cNvSpPr>
          <p:nvPr/>
        </p:nvSpPr>
        <p:spPr bwMode="auto">
          <a:xfrm>
            <a:off x="2397671" y="5612607"/>
            <a:ext cx="39751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打喷嚏的建筑工人</a:t>
            </a:r>
            <a:r>
              <a:rPr kumimoji="0" lang="en-US" altLang="zh-CN" sz="2800" b="0"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a:t>
            </a:r>
            <a:endParaRPr kumimoji="0" lang="zh-CN" altLang="en-US" sz="28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endParaRPr>
          </a:p>
        </p:txBody>
      </p:sp>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1052736"/>
            <a:ext cx="8394700" cy="503238"/>
          </a:xfrm>
        </p:spPr>
        <p:txBody>
          <a:bodyPr/>
          <a:lstStyle/>
          <a:p>
            <a:pPr marL="450850" indent="-450850">
              <a:lnSpc>
                <a:spcPct val="12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rPr>
              <a:t>朴素贝叶斯分类器（</a:t>
            </a:r>
            <a:r>
              <a:rPr lang="en-US" altLang="zh-CN"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Naive Bayes Classifier</a:t>
            </a:r>
            <a:r>
              <a:rPr lang="zh-CN" altLang="en-US"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CN"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矩形 3"/>
          <p:cNvSpPr/>
          <p:nvPr/>
        </p:nvSpPr>
        <p:spPr>
          <a:xfrm>
            <a:off x="508373" y="1681386"/>
            <a:ext cx="8280400" cy="1684244"/>
          </a:xfrm>
          <a:prstGeom prst="rect">
            <a:avLst/>
          </a:prstGeom>
        </p:spPr>
        <p:txBody>
          <a:bodyPr>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ü"/>
              <a:defRPr/>
            </a:pPr>
            <a:r>
              <a:rPr kumimoji="0" lang="en-US" altLang="zh-CN"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Underflow</a:t>
            </a:r>
            <a:r>
              <a:rPr kumimoji="0" lang="zh-CN" altLang="en-US"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问题：</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计算多个概率的乘积，而概率的值往往都较小，相乘之后可能会</a:t>
            </a:r>
            <a:r>
              <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underflow</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，变成</a:t>
            </a:r>
            <a:r>
              <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，得到错误的结果。使用频率来代替概率，有可能出现概率为</a:t>
            </a:r>
            <a:r>
              <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的情况。</a:t>
            </a:r>
            <a:endParaRPr kumimoji="0" lang="zh-CN" alt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805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725144"/>
            <a:ext cx="5294312" cy="138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mc:AlternateContent xmlns:mc="http://schemas.openxmlformats.org/markup-compatibility/2006" xmlns:a14="http://schemas.microsoft.com/office/drawing/2010/main">
        <mc:Choice Requires="a14">
          <p:sp>
            <p:nvSpPr>
              <p:cNvPr id="9" name="矩形 5"/>
              <p:cNvSpPr>
                <a:spLocks noChangeArrowheads="1"/>
              </p:cNvSpPr>
              <p:nvPr/>
            </p:nvSpPr>
            <p:spPr bwMode="auto">
              <a:xfrm>
                <a:off x="6943" y="3413481"/>
                <a:ext cx="8789343" cy="10302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lnSpc>
                    <a:spcPct val="150000"/>
                  </a:lnSpc>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𝒍𝒐𝒈</m:t>
                      </m:r>
                      <m:d>
                        <m:dPr>
                          <m:ctrlP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ctrlPr>
                        </m:dPr>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𝑷𝒓𝒐𝒃</m:t>
                          </m:r>
                          <m:d>
                            <m:dPr>
                              <m:ctrlP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ctrlPr>
                            </m:dPr>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𝑪𝒊</m:t>
                              </m:r>
                            </m:e>
                          </m:d>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𝑷𝒓𝒐𝒃</m:t>
                          </m:r>
                          <m:d>
                            <m:dPr>
                              <m:ctrlP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ctrlPr>
                            </m:dPr>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𝑻</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𝟏</m:t>
                              </m:r>
                            </m:e>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𝑪𝒊</m:t>
                              </m:r>
                            </m:e>
                          </m:d>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𝑷𝒓𝒐𝒃</m:t>
                          </m:r>
                          <m:d>
                            <m:dPr>
                              <m:ctrlP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ctrlPr>
                            </m:dPr>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𝑻</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𝟐</m:t>
                              </m:r>
                            </m:e>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𝑪𝒊</m:t>
                              </m:r>
                            </m:e>
                          </m:d>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𝑷𝒓𝒐𝒃</m:t>
                          </m:r>
                          <m:d>
                            <m:dPr>
                              <m:ctrlP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ctrlPr>
                            </m:dPr>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𝑻𝒎</m:t>
                              </m:r>
                            </m:e>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𝑪𝒊</m:t>
                              </m:r>
                            </m:e>
                          </m:d>
                        </m:e>
                      </m:d>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m:t>
                      </m:r>
                    </m:oMath>
                  </m:oMathPara>
                </a14:m>
                <a:endParaRPr lang="en-US" altLang="zh-CN" b="1"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eaLnBrk="1" hangingPunct="1">
                  <a:lnSpc>
                    <a:spcPct val="150000"/>
                  </a:lnSpc>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𝒍𝒐𝒈</m:t>
                      </m:r>
                      <m:d>
                        <m:dPr>
                          <m:ctrlP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ctrlPr>
                        </m:dPr>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𝑷𝒓𝒐𝒃</m:t>
                          </m:r>
                          <m:d>
                            <m:dPr>
                              <m:ctrlP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ctrlPr>
                            </m:dPr>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𝑪𝒊</m:t>
                              </m:r>
                            </m:e>
                          </m:d>
                        </m:e>
                      </m:d>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𝒍𝒐𝒈</m:t>
                      </m:r>
                      <m:d>
                        <m:dPr>
                          <m:ctrlP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ctrlPr>
                        </m:dPr>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𝑷𝒓𝒐𝒃</m:t>
                          </m:r>
                          <m:d>
                            <m:dPr>
                              <m:ctrlP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ctrlPr>
                            </m:dPr>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𝑻</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𝟏</m:t>
                              </m:r>
                            </m:e>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𝑪𝒊</m:t>
                              </m:r>
                            </m:e>
                          </m:d>
                        </m:e>
                      </m:d>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𝒍𝒐𝒈</m:t>
                      </m:r>
                      <m:d>
                        <m:dPr>
                          <m:ctrlP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ctrlPr>
                        </m:dPr>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𝑷𝒓𝒐𝒃</m:t>
                          </m:r>
                          <m:d>
                            <m:dPr>
                              <m:ctrlP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ctrlPr>
                            </m:dPr>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𝑻</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𝟐</m:t>
                              </m:r>
                            </m:e>
                            <m:e>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𝑪𝒊</m:t>
                              </m:r>
                            </m:e>
                          </m:d>
                        </m:e>
                      </m:d>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𝒍𝒐𝒈</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𝑷𝒓𝒐𝒃</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𝑻𝒎</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𝑪𝒊</m:t>
                      </m:r>
                      <m:r>
                        <a:rPr lang="en-US" altLang="zh-CN" b="1" i="1" smtClean="0">
                          <a:solidFill>
                            <a:srgbClr val="0070C0"/>
                          </a:solidFill>
                          <a:latin typeface="Cambria Math" panose="02040503050406030204" pitchFamily="18" charset="0"/>
                          <a:ea typeface="Arial Unicode MS" panose="020B0604020202020204" pitchFamily="34" charset="-122"/>
                          <a:cs typeface="Arial Unicode MS" panose="020B0604020202020204" pitchFamily="34" charset="-122"/>
                        </a:rPr>
                        <m:t>))</m:t>
                      </m:r>
                    </m:oMath>
                  </m:oMathPara>
                </a14:m>
                <a:endParaRPr lang="zh-CN" altLang="en-US"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mc:Choice>
        <mc:Fallback xmlns="">
          <p:sp>
            <p:nvSpPr>
              <p:cNvPr id="9" name="矩形 5"/>
              <p:cNvSpPr>
                <a:spLocks noRot="1" noChangeAspect="1" noMove="1" noResize="1" noEditPoints="1" noAdjustHandles="1" noChangeArrowheads="1" noChangeShapeType="1" noTextEdit="1"/>
              </p:cNvSpPr>
              <p:nvPr/>
            </p:nvSpPr>
            <p:spPr bwMode="auto">
              <a:xfrm>
                <a:off x="6943" y="3413481"/>
                <a:ext cx="8789343" cy="1030282"/>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5.4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贝叶斯分类</a:t>
            </a:r>
          </a:p>
        </p:txBody>
      </p:sp>
      <p:sp>
        <p:nvSpPr>
          <p:cNvPr id="4" name="Rectangle 3"/>
          <p:cNvSpPr txBox="1">
            <a:spLocks noChangeArrowheads="1"/>
          </p:cNvSpPr>
          <p:nvPr/>
        </p:nvSpPr>
        <p:spPr bwMode="auto">
          <a:xfrm>
            <a:off x="387255" y="1196752"/>
            <a:ext cx="820896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eaLnBrk="1" hangingPunct="1">
              <a:lnSpc>
                <a:spcPct val="120000"/>
              </a:lnSpc>
              <a:buClrTx/>
              <a:buFont typeface="Wingdings" panose="05000000000000000000" pitchFamily="2" charset="2"/>
              <a:buChar char="ü"/>
              <a:defRPr/>
            </a:pPr>
            <a:r>
              <a:rPr lang="zh-CN" altLang="en-US" sz="2400" dirty="0">
                <a:solidFill>
                  <a:srgbClr val="C00000"/>
                </a:solidFill>
                <a:latin typeface="Calibri" panose="020F0502020204030204" pitchFamily="34" charset="0"/>
                <a:cs typeface="Calibri" panose="020F0502020204030204" pitchFamily="34" charset="0"/>
              </a:rPr>
              <a:t>优点</a:t>
            </a:r>
            <a:endParaRPr lang="en-US" altLang="zh-CN" sz="2400" dirty="0">
              <a:solidFill>
                <a:srgbClr val="C00000"/>
              </a:solidFill>
              <a:latin typeface="Calibri" panose="020F0502020204030204" pitchFamily="34" charset="0"/>
              <a:cs typeface="Calibri" panose="020F0502020204030204" pitchFamily="34" charset="0"/>
            </a:endParaRPr>
          </a:p>
          <a:p>
            <a:pPr lvl="1" eaLnBrk="1" hangingPunct="1">
              <a:lnSpc>
                <a:spcPct val="120000"/>
              </a:lnSpc>
              <a:buClrTx/>
              <a:buFont typeface="Arial" panose="020B0604020202020204" pitchFamily="34" charset="0"/>
              <a:buChar char="•"/>
              <a:defRPr/>
            </a:pPr>
            <a:r>
              <a:rPr lang="zh-CN" altLang="en-US" sz="2400" dirty="0">
                <a:solidFill>
                  <a:srgbClr val="0070C0"/>
                </a:solidFill>
                <a:latin typeface="Calibri" panose="020F0502020204030204" pitchFamily="34" charset="0"/>
                <a:cs typeface="Calibri" panose="020F0502020204030204" pitchFamily="34" charset="0"/>
              </a:rPr>
              <a:t>易于实现</a:t>
            </a:r>
            <a:endParaRPr lang="en-US" altLang="zh-CN" sz="2400" dirty="0">
              <a:solidFill>
                <a:srgbClr val="0070C0"/>
              </a:solidFill>
              <a:latin typeface="Calibri" panose="020F0502020204030204" pitchFamily="34" charset="0"/>
              <a:cs typeface="Calibri" panose="020F0502020204030204" pitchFamily="34" charset="0"/>
            </a:endParaRPr>
          </a:p>
          <a:p>
            <a:pPr lvl="1" eaLnBrk="1" hangingPunct="1">
              <a:lnSpc>
                <a:spcPct val="120000"/>
              </a:lnSpc>
              <a:buClrTx/>
              <a:buFont typeface="Arial" panose="020B0604020202020204" pitchFamily="34" charset="0"/>
              <a:buChar char="•"/>
              <a:defRPr/>
            </a:pPr>
            <a:r>
              <a:rPr lang="zh-CN" altLang="en-US" sz="2400" dirty="0">
                <a:solidFill>
                  <a:srgbClr val="0070C0"/>
                </a:solidFill>
                <a:latin typeface="Calibri" panose="020F0502020204030204" pitchFamily="34" charset="0"/>
                <a:cs typeface="Calibri" panose="020F0502020204030204" pitchFamily="34" charset="0"/>
              </a:rPr>
              <a:t>大多数情况下取得好结果，可以与决策树和经过挑选的神经网络分类器相媲美</a:t>
            </a:r>
            <a:endParaRPr lang="en-US" altLang="zh-CN" sz="2400" dirty="0">
              <a:solidFill>
                <a:srgbClr val="0070C0"/>
              </a:solidFill>
              <a:latin typeface="Calibri" panose="020F0502020204030204" pitchFamily="34" charset="0"/>
              <a:cs typeface="Calibri" panose="020F0502020204030204" pitchFamily="34" charset="0"/>
            </a:endParaRPr>
          </a:p>
          <a:p>
            <a:pPr eaLnBrk="1" hangingPunct="1">
              <a:lnSpc>
                <a:spcPct val="120000"/>
              </a:lnSpc>
              <a:buClrTx/>
              <a:buFont typeface="Wingdings" panose="05000000000000000000" pitchFamily="2" charset="2"/>
              <a:buChar char="ü"/>
              <a:defRPr/>
            </a:pPr>
            <a:r>
              <a:rPr lang="zh-CN" altLang="en-US" sz="2400" dirty="0">
                <a:solidFill>
                  <a:srgbClr val="C00000"/>
                </a:solidFill>
                <a:latin typeface="Calibri" panose="020F0502020204030204" pitchFamily="34" charset="0"/>
                <a:cs typeface="Calibri" panose="020F0502020204030204" pitchFamily="34" charset="0"/>
              </a:rPr>
              <a:t>缺点</a:t>
            </a:r>
            <a:endParaRPr lang="en-US" altLang="zh-CN" sz="2400" dirty="0">
              <a:solidFill>
                <a:srgbClr val="C00000"/>
              </a:solidFill>
              <a:latin typeface="Calibri" panose="020F0502020204030204" pitchFamily="34" charset="0"/>
              <a:cs typeface="Calibri" panose="020F0502020204030204" pitchFamily="34" charset="0"/>
            </a:endParaRPr>
          </a:p>
          <a:p>
            <a:pPr lvl="1" eaLnBrk="1" hangingPunct="1">
              <a:lnSpc>
                <a:spcPct val="120000"/>
              </a:lnSpc>
              <a:buClrTx/>
              <a:buFont typeface="Arial" panose="020B0604020202020204" pitchFamily="34" charset="0"/>
              <a:buChar char="•"/>
              <a:defRPr/>
            </a:pPr>
            <a:r>
              <a:rPr lang="zh-CN" altLang="en-US" sz="2400" dirty="0">
                <a:solidFill>
                  <a:srgbClr val="C00000"/>
                </a:solidFill>
                <a:latin typeface="Calibri" panose="020F0502020204030204" pitchFamily="34" charset="0"/>
                <a:cs typeface="Calibri" panose="020F0502020204030204" pitchFamily="34" charset="0"/>
              </a:rPr>
              <a:t>假设</a:t>
            </a:r>
            <a:r>
              <a:rPr lang="en-US" altLang="zh-CN" sz="2400" dirty="0">
                <a:solidFill>
                  <a:srgbClr val="C00000"/>
                </a:solidFill>
                <a:latin typeface="Calibri" panose="020F0502020204030204" pitchFamily="34" charset="0"/>
                <a:cs typeface="Calibri" panose="020F0502020204030204" pitchFamily="34" charset="0"/>
              </a:rPr>
              <a:t>: </a:t>
            </a:r>
            <a:r>
              <a:rPr lang="zh-CN" altLang="en-US" sz="2400" dirty="0">
                <a:solidFill>
                  <a:srgbClr val="C00000"/>
                </a:solidFill>
                <a:latin typeface="Calibri" panose="020F0502020204030204" pitchFamily="34" charset="0"/>
                <a:cs typeface="Calibri" panose="020F0502020204030204" pitchFamily="34" charset="0"/>
              </a:rPr>
              <a:t>类条件独立性</a:t>
            </a:r>
            <a:r>
              <a:rPr lang="en-US" altLang="zh-CN" sz="2400" dirty="0">
                <a:solidFill>
                  <a:srgbClr val="C00000"/>
                </a:solidFill>
                <a:latin typeface="Calibri" panose="020F0502020204030204" pitchFamily="34" charset="0"/>
                <a:cs typeface="Calibri" panose="020F0502020204030204" pitchFamily="34" charset="0"/>
              </a:rPr>
              <a:t>, </a:t>
            </a:r>
            <a:r>
              <a:rPr lang="zh-CN" altLang="en-US" sz="2400" dirty="0">
                <a:solidFill>
                  <a:srgbClr val="C00000"/>
                </a:solidFill>
                <a:latin typeface="Calibri" panose="020F0502020204030204" pitchFamily="34" charset="0"/>
                <a:cs typeface="Calibri" panose="020F0502020204030204" pitchFamily="34" charset="0"/>
              </a:rPr>
              <a:t>损失精度</a:t>
            </a:r>
            <a:endParaRPr lang="en-US" altLang="zh-CN" sz="2400" dirty="0">
              <a:solidFill>
                <a:srgbClr val="C00000"/>
              </a:solidFill>
              <a:latin typeface="Calibri" panose="020F0502020204030204" pitchFamily="34" charset="0"/>
              <a:cs typeface="Calibri" panose="020F0502020204030204" pitchFamily="34" charset="0"/>
            </a:endParaRPr>
          </a:p>
          <a:p>
            <a:pPr lvl="1" eaLnBrk="1" hangingPunct="1">
              <a:lnSpc>
                <a:spcPct val="120000"/>
              </a:lnSpc>
              <a:buClrTx/>
              <a:buFont typeface="Arial" panose="020B0604020202020204" pitchFamily="34" charset="0"/>
              <a:buChar char="•"/>
              <a:defRPr/>
            </a:pPr>
            <a:r>
              <a:rPr lang="zh-CN" altLang="en-US" sz="2400" dirty="0">
                <a:solidFill>
                  <a:srgbClr val="0070C0"/>
                </a:solidFill>
                <a:latin typeface="Calibri" panose="020F0502020204030204" pitchFamily="34" charset="0"/>
                <a:cs typeface="Calibri" panose="020F0502020204030204" pitchFamily="34" charset="0"/>
              </a:rPr>
              <a:t>实际中</a:t>
            </a:r>
            <a:r>
              <a:rPr lang="en-US" altLang="zh-CN" sz="2400" dirty="0">
                <a:solidFill>
                  <a:srgbClr val="0070C0"/>
                </a:solidFill>
                <a:latin typeface="Calibri" panose="020F0502020204030204" pitchFamily="34" charset="0"/>
                <a:cs typeface="Calibri" panose="020F0502020204030204" pitchFamily="34" charset="0"/>
              </a:rPr>
              <a:t>, </a:t>
            </a:r>
            <a:r>
              <a:rPr lang="zh-CN" altLang="en-US" sz="2400" dirty="0">
                <a:solidFill>
                  <a:srgbClr val="0070C0"/>
                </a:solidFill>
                <a:latin typeface="Calibri" panose="020F0502020204030204" pitchFamily="34" charset="0"/>
                <a:cs typeface="Calibri" panose="020F0502020204030204" pitchFamily="34" charset="0"/>
              </a:rPr>
              <a:t>变量间存在依赖</a:t>
            </a:r>
            <a:endParaRPr lang="en-US" altLang="zh-CN" sz="2400" dirty="0">
              <a:solidFill>
                <a:srgbClr val="0070C0"/>
              </a:solidFill>
              <a:latin typeface="Calibri" panose="020F0502020204030204" pitchFamily="34" charset="0"/>
              <a:cs typeface="Calibri" panose="020F0502020204030204" pitchFamily="34" charset="0"/>
            </a:endParaRPr>
          </a:p>
          <a:p>
            <a:pPr lvl="2" eaLnBrk="1" hangingPunct="1">
              <a:lnSpc>
                <a:spcPct val="120000"/>
              </a:lnSpc>
              <a:buClrTx/>
              <a:buFont typeface="Wingdings" panose="05000000000000000000" pitchFamily="2" charset="2"/>
              <a:buChar char="ü"/>
              <a:defRPr/>
            </a:pPr>
            <a:r>
              <a:rPr lang="zh-CN" altLang="en-US" sz="2000" dirty="0">
                <a:solidFill>
                  <a:srgbClr val="0070C0"/>
                </a:solidFill>
                <a:latin typeface="Calibri" panose="020F0502020204030204" pitchFamily="34" charset="0"/>
                <a:ea typeface="+mj-ea"/>
                <a:cs typeface="Calibri" panose="020F0502020204030204" pitchFamily="34" charset="0"/>
              </a:rPr>
              <a:t>医院：患者：简介：年龄，家族病史等</a:t>
            </a:r>
            <a:endParaRPr lang="en-US" altLang="zh-CN" sz="2000" dirty="0">
              <a:solidFill>
                <a:srgbClr val="0070C0"/>
              </a:solidFill>
              <a:latin typeface="Calibri" panose="020F0502020204030204" pitchFamily="34" charset="0"/>
              <a:ea typeface="+mj-ea"/>
              <a:cs typeface="Calibri" panose="020F0502020204030204" pitchFamily="34" charset="0"/>
            </a:endParaRPr>
          </a:p>
          <a:p>
            <a:pPr lvl="2" eaLnBrk="1" hangingPunct="1">
              <a:lnSpc>
                <a:spcPct val="120000"/>
              </a:lnSpc>
              <a:buClrTx/>
              <a:buFont typeface="Wingdings" panose="05000000000000000000" pitchFamily="2" charset="2"/>
              <a:buChar char="ü"/>
              <a:defRPr/>
            </a:pPr>
            <a:r>
              <a:rPr lang="zh-CN" altLang="en-US" sz="2000" dirty="0">
                <a:solidFill>
                  <a:srgbClr val="0070C0"/>
                </a:solidFill>
                <a:latin typeface="Calibri" panose="020F0502020204030204" pitchFamily="34" charset="0"/>
                <a:ea typeface="+mj-ea"/>
                <a:cs typeface="Calibri" panose="020F0502020204030204" pitchFamily="34" charset="0"/>
              </a:rPr>
              <a:t>症状：发烧，咳嗽等疾病：肺癌，糖尿病等</a:t>
            </a:r>
            <a:r>
              <a:rPr lang="en-US" altLang="zh-CN" sz="2000" dirty="0">
                <a:solidFill>
                  <a:srgbClr val="0070C0"/>
                </a:solidFill>
                <a:latin typeface="Calibri" panose="020F0502020204030204" pitchFamily="34" charset="0"/>
                <a:ea typeface="+mj-ea"/>
                <a:cs typeface="Calibri" panose="020F0502020204030204" pitchFamily="34" charset="0"/>
              </a:rPr>
              <a:t> </a:t>
            </a:r>
          </a:p>
          <a:p>
            <a:pPr lvl="2" eaLnBrk="1" hangingPunct="1">
              <a:lnSpc>
                <a:spcPct val="120000"/>
              </a:lnSpc>
              <a:buClrTx/>
              <a:buFont typeface="Wingdings" panose="05000000000000000000" pitchFamily="2" charset="2"/>
              <a:buChar char="ü"/>
              <a:defRPr/>
            </a:pPr>
            <a:r>
              <a:rPr lang="en-US" altLang="zh-CN" sz="2000" dirty="0">
                <a:solidFill>
                  <a:srgbClr val="0070C0"/>
                </a:solidFill>
                <a:latin typeface="Calibri" panose="020F0502020204030204" pitchFamily="34" charset="0"/>
                <a:cs typeface="Calibri" panose="020F0502020204030204" pitchFamily="34" charset="0"/>
              </a:rPr>
              <a:t>Dependencies among these cannot be modeled by NBC</a:t>
            </a:r>
          </a:p>
        </p:txBody>
      </p:sp>
    </p:spTree>
  </p:cSld>
  <p:clrMapOvr>
    <a:masterClrMapping/>
  </p:clrMapOvr>
  <p:transition>
    <p:blinds dir="vert"/>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6"/>
          <p:cNvGrpSpPr/>
          <p:nvPr/>
        </p:nvGrpSpPr>
        <p:grpSpPr bwMode="auto">
          <a:xfrm>
            <a:off x="642430" y="2160503"/>
            <a:ext cx="2230437" cy="2232025"/>
            <a:chOff x="1330026" y="1365494"/>
            <a:chExt cx="3395626" cy="3395626"/>
          </a:xfrm>
        </p:grpSpPr>
        <p:grpSp>
          <p:nvGrpSpPr>
            <p:cNvPr id="6190" name="组合 2"/>
            <p:cNvGrpSpPr/>
            <p:nvPr/>
          </p:nvGrpSpPr>
          <p:grpSpPr bwMode="auto">
            <a:xfrm>
              <a:off x="1330026" y="1365494"/>
              <a:ext cx="3395626" cy="3395626"/>
              <a:chOff x="1033499" y="2087806"/>
              <a:chExt cx="2448000" cy="2448000"/>
            </a:xfrm>
          </p:grpSpPr>
          <p:sp>
            <p:nvSpPr>
              <p:cNvPr id="4" name="椭圆 3"/>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sp>
            <p:nvSpPr>
              <p:cNvPr id="5" name="椭圆 4"/>
              <p:cNvSpPr>
                <a:spLocks noChangeAspect="1"/>
              </p:cNvSpPr>
              <p:nvPr/>
            </p:nvSpPr>
            <p:spPr>
              <a:xfrm>
                <a:off x="1249550" y="2303704"/>
                <a:ext cx="2015897" cy="2016205"/>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grpSp>
        <p:pic>
          <p:nvPicPr>
            <p:cNvPr id="6191" name="图片 5"/>
            <p:cNvPicPr>
              <a:picLocks noChangeAspect="1"/>
            </p:cNvPicPr>
            <p:nvPr/>
          </p:nvPicPr>
          <p:blipFill>
            <a:blip r:embed="rId2"/>
            <a:srcRect/>
            <a:stretch>
              <a:fillRect/>
            </a:stretch>
          </p:blipFill>
          <p:spPr bwMode="auto">
            <a:xfrm>
              <a:off x="1866739" y="1892008"/>
              <a:ext cx="2322199" cy="232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直角三角形 7"/>
          <p:cNvSpPr/>
          <p:nvPr/>
        </p:nvSpPr>
        <p:spPr>
          <a:xfrm rot="5400000">
            <a:off x="0" y="0"/>
            <a:ext cx="1080000" cy="1080000"/>
          </a:xfrm>
          <a:prstGeom prst="rtTriangle">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sp>
        <p:nvSpPr>
          <p:cNvPr id="9" name="直角三角形 8"/>
          <p:cNvSpPr/>
          <p:nvPr/>
        </p:nvSpPr>
        <p:spPr>
          <a:xfrm rot="16200000">
            <a:off x="8064000" y="5793483"/>
            <a:ext cx="1080000" cy="1080000"/>
          </a:xfrm>
          <a:prstGeom prst="rtTriangl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grpSp>
        <p:nvGrpSpPr>
          <p:cNvPr id="47" name="组合 46"/>
          <p:cNvGrpSpPr/>
          <p:nvPr/>
        </p:nvGrpSpPr>
        <p:grpSpPr>
          <a:xfrm>
            <a:off x="3275856" y="1080000"/>
            <a:ext cx="5156200" cy="949960"/>
            <a:chOff x="3507234" y="1752600"/>
            <a:chExt cx="5156200" cy="949960"/>
          </a:xfrm>
        </p:grpSpPr>
        <p:grpSp>
          <p:nvGrpSpPr>
            <p:cNvPr id="50" name="Group 5"/>
            <p:cNvGrpSpPr/>
            <p:nvPr/>
          </p:nvGrpSpPr>
          <p:grpSpPr bwMode="auto">
            <a:xfrm>
              <a:off x="3507234" y="1752600"/>
              <a:ext cx="762000" cy="665163"/>
              <a:chOff x="0" y="0"/>
              <a:chExt cx="1549" cy="1351"/>
            </a:xfrm>
          </p:grpSpPr>
          <p:sp>
            <p:nvSpPr>
              <p:cNvPr id="54" name="AutoShape 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55" name="AutoShape 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56" name="AutoShape 8"/>
              <p:cNvGrpSpPr/>
              <p:nvPr/>
            </p:nvGrpSpPr>
            <p:grpSpPr bwMode="auto">
              <a:xfrm>
                <a:off x="68" y="54"/>
                <a:ext cx="1400" cy="1213"/>
                <a:chOff x="0" y="0"/>
                <a:chExt cx="688848" cy="597408"/>
              </a:xfrm>
            </p:grpSpPr>
            <p:pic>
              <p:nvPicPr>
                <p:cNvPr id="57" name="AutoShape 8"/>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7"/>
                <p:cNvSpPr txBox="1">
                  <a:spLocks noChangeArrowheads="1"/>
                </p:cNvSpPr>
                <p:nvPr/>
              </p:nvSpPr>
              <p:spPr bwMode="auto">
                <a:xfrm>
                  <a:off x="121410" y="109216"/>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51" name="Line 13"/>
            <p:cNvSpPr>
              <a:spLocks noChangeShapeType="1"/>
            </p:cNvSpPr>
            <p:nvPr/>
          </p:nvSpPr>
          <p:spPr bwMode="auto">
            <a:xfrm flipV="1">
              <a:off x="4116834" y="2340974"/>
              <a:ext cx="4127574" cy="1805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52" name="Text Box 15"/>
            <p:cNvSpPr txBox="1">
              <a:spLocks noChangeArrowheads="1"/>
            </p:cNvSpPr>
            <p:nvPr/>
          </p:nvSpPr>
          <p:spPr bwMode="auto">
            <a:xfrm>
              <a:off x="3541427" y="1872615"/>
              <a:ext cx="676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5.1 </a:t>
              </a:r>
            </a:p>
          </p:txBody>
        </p:sp>
        <p:sp>
          <p:nvSpPr>
            <p:cNvPr id="53" name="Text Box 17"/>
            <p:cNvSpPr txBox="1">
              <a:spLocks noChangeArrowheads="1"/>
            </p:cNvSpPr>
            <p:nvPr/>
          </p:nvSpPr>
          <p:spPr bwMode="auto">
            <a:xfrm>
              <a:off x="4391154" y="1872615"/>
              <a:ext cx="42722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sym typeface="+mn-ea"/>
                </a:rPr>
                <a:t>分类的定义与基本问题</a:t>
              </a:r>
              <a:endParaRPr kumimoji="0" lang="zh-CN" altLang="zh-CN"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endParaRPr>
            </a:p>
          </p:txBody>
        </p:sp>
      </p:grpSp>
      <p:grpSp>
        <p:nvGrpSpPr>
          <p:cNvPr id="59" name="组合 58"/>
          <p:cNvGrpSpPr/>
          <p:nvPr/>
        </p:nvGrpSpPr>
        <p:grpSpPr>
          <a:xfrm>
            <a:off x="3279487" y="1860104"/>
            <a:ext cx="4991100" cy="628015"/>
            <a:chOff x="3507234" y="2813050"/>
            <a:chExt cx="4981574" cy="665163"/>
          </a:xfrm>
        </p:grpSpPr>
        <p:grpSp>
          <p:nvGrpSpPr>
            <p:cNvPr id="60" name="Group 9"/>
            <p:cNvGrpSpPr/>
            <p:nvPr/>
          </p:nvGrpSpPr>
          <p:grpSpPr bwMode="auto">
            <a:xfrm>
              <a:off x="3507234" y="2813050"/>
              <a:ext cx="762000" cy="665163"/>
              <a:chOff x="0" y="0"/>
              <a:chExt cx="1549" cy="1351"/>
            </a:xfrm>
          </p:grpSpPr>
          <p:sp>
            <p:nvSpPr>
              <p:cNvPr id="64"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65"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66" name="AutoShape 12"/>
              <p:cNvGrpSpPr/>
              <p:nvPr/>
            </p:nvGrpSpPr>
            <p:grpSpPr bwMode="auto">
              <a:xfrm>
                <a:off x="68" y="54"/>
                <a:ext cx="1400" cy="1213"/>
                <a:chOff x="0" y="0"/>
                <a:chExt cx="688848" cy="597408"/>
              </a:xfrm>
            </p:grpSpPr>
            <p:pic>
              <p:nvPicPr>
                <p:cNvPr id="67"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61" name="Line 16"/>
            <p:cNvSpPr>
              <a:spLocks noChangeShapeType="1"/>
            </p:cNvSpPr>
            <p:nvPr/>
          </p:nvSpPr>
          <p:spPr bwMode="auto">
            <a:xfrm flipV="1">
              <a:off x="4116834" y="3411429"/>
              <a:ext cx="4127574" cy="1122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62" name="Text Box 18"/>
            <p:cNvSpPr txBox="1">
              <a:spLocks noChangeArrowheads="1"/>
            </p:cNvSpPr>
            <p:nvPr/>
          </p:nvSpPr>
          <p:spPr bwMode="auto">
            <a:xfrm>
              <a:off x="3576608" y="2911475"/>
              <a:ext cx="608965" cy="42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5.2 </a:t>
              </a:r>
            </a:p>
          </p:txBody>
        </p:sp>
        <p:sp>
          <p:nvSpPr>
            <p:cNvPr id="63" name="Text Box 24"/>
            <p:cNvSpPr txBox="1">
              <a:spLocks noChangeArrowheads="1"/>
            </p:cNvSpPr>
            <p:nvPr/>
          </p:nvSpPr>
          <p:spPr bwMode="auto">
            <a:xfrm>
              <a:off x="4385643" y="2894306"/>
              <a:ext cx="4103165" cy="48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2400" dirty="0">
                  <a:solidFill>
                    <a:srgbClr val="31589C"/>
                  </a:solidFill>
                  <a:latin typeface="方正兰亭中黑_GBK" panose="02000000000000000000" pitchFamily="2" charset="-122"/>
                  <a:ea typeface="方正兰亭中黑_GBK" panose="02000000000000000000" pitchFamily="2" charset="-122"/>
                </a:rPr>
                <a:t>分类的性能评测</a:t>
              </a:r>
            </a:p>
          </p:txBody>
        </p:sp>
      </p:grpSp>
      <p:grpSp>
        <p:nvGrpSpPr>
          <p:cNvPr id="69" name="Group 19"/>
          <p:cNvGrpSpPr/>
          <p:nvPr/>
        </p:nvGrpSpPr>
        <p:grpSpPr bwMode="auto">
          <a:xfrm>
            <a:off x="3286653" y="2639982"/>
            <a:ext cx="762000" cy="665163"/>
            <a:chOff x="0" y="0"/>
            <a:chExt cx="1549" cy="1351"/>
          </a:xfrm>
        </p:grpSpPr>
        <p:sp>
          <p:nvSpPr>
            <p:cNvPr id="70"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71"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72" name="AutoShape 22"/>
            <p:cNvGrpSpPr/>
            <p:nvPr/>
          </p:nvGrpSpPr>
          <p:grpSpPr bwMode="auto">
            <a:xfrm>
              <a:off x="68" y="53"/>
              <a:ext cx="1400" cy="1213"/>
              <a:chOff x="0" y="0"/>
              <a:chExt cx="688848" cy="597408"/>
            </a:xfrm>
          </p:grpSpPr>
          <p:pic>
            <p:nvPicPr>
              <p:cNvPr id="73"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75" name="Text Box 25"/>
          <p:cNvSpPr txBox="1">
            <a:spLocks noChangeArrowheads="1"/>
          </p:cNvSpPr>
          <p:nvPr/>
        </p:nvSpPr>
        <p:spPr bwMode="auto">
          <a:xfrm>
            <a:off x="3290311" y="2738407"/>
            <a:ext cx="6880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5.3 </a:t>
            </a:r>
          </a:p>
        </p:txBody>
      </p:sp>
      <p:sp>
        <p:nvSpPr>
          <p:cNvPr id="76" name="Text Box 24"/>
          <p:cNvSpPr txBox="1">
            <a:spLocks noChangeArrowheads="1"/>
          </p:cNvSpPr>
          <p:nvPr/>
        </p:nvSpPr>
        <p:spPr bwMode="auto">
          <a:xfrm>
            <a:off x="4159778" y="2776075"/>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决策树</a:t>
            </a:r>
          </a:p>
        </p:txBody>
      </p:sp>
      <p:grpSp>
        <p:nvGrpSpPr>
          <p:cNvPr id="77" name="Group 19"/>
          <p:cNvGrpSpPr/>
          <p:nvPr/>
        </p:nvGrpSpPr>
        <p:grpSpPr bwMode="auto">
          <a:xfrm>
            <a:off x="3270778" y="3467771"/>
            <a:ext cx="762000" cy="665163"/>
            <a:chOff x="0" y="0"/>
            <a:chExt cx="1549" cy="1351"/>
          </a:xfrm>
        </p:grpSpPr>
        <p:sp>
          <p:nvSpPr>
            <p:cNvPr id="78"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79"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80" name="AutoShape 22"/>
            <p:cNvGrpSpPr/>
            <p:nvPr/>
          </p:nvGrpSpPr>
          <p:grpSpPr bwMode="auto">
            <a:xfrm>
              <a:off x="68" y="53"/>
              <a:ext cx="1400" cy="1213"/>
              <a:chOff x="0" y="0"/>
              <a:chExt cx="688848" cy="597408"/>
            </a:xfrm>
          </p:grpSpPr>
          <p:pic>
            <p:nvPicPr>
              <p:cNvPr id="81"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83" name="Text Box 25"/>
          <p:cNvSpPr txBox="1">
            <a:spLocks noChangeArrowheads="1"/>
          </p:cNvSpPr>
          <p:nvPr/>
        </p:nvSpPr>
        <p:spPr bwMode="auto">
          <a:xfrm>
            <a:off x="3274738" y="3566196"/>
            <a:ext cx="6912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5.4 </a:t>
            </a:r>
          </a:p>
        </p:txBody>
      </p:sp>
      <p:sp>
        <p:nvSpPr>
          <p:cNvPr id="84" name="Line 16"/>
          <p:cNvSpPr>
            <a:spLocks noChangeShapeType="1"/>
          </p:cNvSpPr>
          <p:nvPr/>
        </p:nvSpPr>
        <p:spPr bwMode="auto">
          <a:xfrm>
            <a:off x="3797012" y="3208844"/>
            <a:ext cx="4248150" cy="27305"/>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5" name="Line 16"/>
          <p:cNvSpPr>
            <a:spLocks noChangeShapeType="1"/>
          </p:cNvSpPr>
          <p:nvPr/>
        </p:nvSpPr>
        <p:spPr bwMode="auto">
          <a:xfrm flipV="1">
            <a:off x="3863687" y="4109909"/>
            <a:ext cx="4218940" cy="241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86" name="组合 85"/>
          <p:cNvGrpSpPr/>
          <p:nvPr/>
        </p:nvGrpSpPr>
        <p:grpSpPr>
          <a:xfrm>
            <a:off x="3254268" y="4291233"/>
            <a:ext cx="4763770" cy="665163"/>
            <a:chOff x="3507234" y="2813050"/>
            <a:chExt cx="4763770" cy="665163"/>
          </a:xfrm>
        </p:grpSpPr>
        <p:grpSp>
          <p:nvGrpSpPr>
            <p:cNvPr id="87" name="Group 9"/>
            <p:cNvGrpSpPr/>
            <p:nvPr/>
          </p:nvGrpSpPr>
          <p:grpSpPr bwMode="auto">
            <a:xfrm>
              <a:off x="3507234" y="2813050"/>
              <a:ext cx="762000" cy="665163"/>
              <a:chOff x="0" y="0"/>
              <a:chExt cx="1549" cy="1351"/>
            </a:xfrm>
          </p:grpSpPr>
          <p:sp>
            <p:nvSpPr>
              <p:cNvPr id="90"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91"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92" name="AutoShape 12"/>
              <p:cNvGrpSpPr/>
              <p:nvPr/>
            </p:nvGrpSpPr>
            <p:grpSpPr bwMode="auto">
              <a:xfrm>
                <a:off x="68" y="54"/>
                <a:ext cx="1400" cy="1213"/>
                <a:chOff x="0" y="0"/>
                <a:chExt cx="688848" cy="597408"/>
              </a:xfrm>
            </p:grpSpPr>
            <p:pic>
              <p:nvPicPr>
                <p:cNvPr id="93"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88" name="Line 16"/>
            <p:cNvSpPr>
              <a:spLocks noChangeShapeType="1"/>
            </p:cNvSpPr>
            <p:nvPr/>
          </p:nvSpPr>
          <p:spPr bwMode="auto">
            <a:xfrm flipV="1">
              <a:off x="4104134" y="3425190"/>
              <a:ext cx="4166870" cy="114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9" name="Text Box 18"/>
            <p:cNvSpPr txBox="1">
              <a:spLocks noChangeArrowheads="1"/>
            </p:cNvSpPr>
            <p:nvPr/>
          </p:nvSpPr>
          <p:spPr bwMode="auto">
            <a:xfrm>
              <a:off x="3536286" y="2911475"/>
              <a:ext cx="689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5.5 </a:t>
              </a:r>
            </a:p>
          </p:txBody>
        </p:sp>
      </p:grpSp>
      <p:sp>
        <p:nvSpPr>
          <p:cNvPr id="95" name="Text Box 24"/>
          <p:cNvSpPr txBox="1">
            <a:spLocks noChangeArrowheads="1"/>
          </p:cNvSpPr>
          <p:nvPr/>
        </p:nvSpPr>
        <p:spPr bwMode="auto">
          <a:xfrm>
            <a:off x="4127393" y="3576175"/>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贝叶斯分类</a:t>
            </a:r>
          </a:p>
        </p:txBody>
      </p:sp>
      <p:grpSp>
        <p:nvGrpSpPr>
          <p:cNvPr id="96" name="Group 19"/>
          <p:cNvGrpSpPr/>
          <p:nvPr/>
        </p:nvGrpSpPr>
        <p:grpSpPr bwMode="auto">
          <a:xfrm>
            <a:off x="3254268" y="5127277"/>
            <a:ext cx="762000" cy="665163"/>
            <a:chOff x="0" y="0"/>
            <a:chExt cx="1549" cy="1351"/>
          </a:xfrm>
        </p:grpSpPr>
        <p:sp>
          <p:nvSpPr>
            <p:cNvPr id="97"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98"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99" name="AutoShape 22"/>
            <p:cNvGrpSpPr/>
            <p:nvPr/>
          </p:nvGrpSpPr>
          <p:grpSpPr bwMode="auto">
            <a:xfrm>
              <a:off x="68" y="53"/>
              <a:ext cx="1400" cy="1213"/>
              <a:chOff x="0" y="0"/>
              <a:chExt cx="688848" cy="597408"/>
            </a:xfrm>
          </p:grpSpPr>
          <p:pic>
            <p:nvPicPr>
              <p:cNvPr id="100"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102" name="Text Box 25"/>
          <p:cNvSpPr txBox="1">
            <a:spLocks noChangeArrowheads="1"/>
          </p:cNvSpPr>
          <p:nvPr/>
        </p:nvSpPr>
        <p:spPr bwMode="auto">
          <a:xfrm>
            <a:off x="3297130" y="5225702"/>
            <a:ext cx="6121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5.6</a:t>
            </a:r>
          </a:p>
        </p:txBody>
      </p:sp>
      <p:sp>
        <p:nvSpPr>
          <p:cNvPr id="103" name="Text Box 24"/>
          <p:cNvSpPr txBox="1">
            <a:spLocks noChangeArrowheads="1"/>
          </p:cNvSpPr>
          <p:nvPr/>
        </p:nvSpPr>
        <p:spPr bwMode="auto">
          <a:xfrm>
            <a:off x="4213753" y="5225905"/>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其他学习问题</a:t>
            </a:r>
          </a:p>
        </p:txBody>
      </p:sp>
      <p:sp>
        <p:nvSpPr>
          <p:cNvPr id="104" name="Line 16"/>
          <p:cNvSpPr>
            <a:spLocks noChangeShapeType="1"/>
          </p:cNvSpPr>
          <p:nvPr/>
        </p:nvSpPr>
        <p:spPr bwMode="auto">
          <a:xfrm flipV="1">
            <a:off x="3890538" y="5739263"/>
            <a:ext cx="4127574" cy="1122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105" name="Text Box 24"/>
          <p:cNvSpPr txBox="1">
            <a:spLocks noChangeArrowheads="1"/>
          </p:cNvSpPr>
          <p:nvPr/>
        </p:nvSpPr>
        <p:spPr bwMode="auto">
          <a:xfrm>
            <a:off x="4159576" y="4414895"/>
            <a:ext cx="56318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cs typeface="+mn-cs"/>
              </a:rPr>
              <a:t>k-nearest neighbor(k-NN)</a:t>
            </a:r>
            <a:r>
              <a:rPr kumimoji="0" lang="zh-CN" altLang="en-US" sz="2000" b="1"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cs typeface="+mn-cs"/>
              </a:rPr>
              <a:t>算法</a:t>
            </a:r>
          </a:p>
        </p:txBody>
      </p:sp>
    </p:spTree>
  </p:cSld>
  <p:clrMapOvr>
    <a:masterClrMapping/>
  </p:clrMapOvr>
  <mc:AlternateContent xmlns:mc="http://schemas.openxmlformats.org/markup-compatibility/2006" xmlns:p14="http://schemas.microsoft.com/office/powerpoint/2010/main">
    <mc:Choice Requires="p14">
      <p:transition spd="slow" p14:dur="2000" advTm="2250"/>
    </mc:Choice>
    <mc:Fallback xmlns="">
      <p:transition spd="slow" advTm="225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2" name="Rectangle 3"/>
          <p:cNvSpPr txBox="1">
            <a:spLocks noChangeArrowheads="1"/>
          </p:cNvSpPr>
          <p:nvPr/>
        </p:nvSpPr>
        <p:spPr bwMode="auto">
          <a:xfrm>
            <a:off x="326390" y="1082040"/>
            <a:ext cx="87630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808355" lvl="1" indent="-443230">
              <a:lnSpc>
                <a:spcPct val="120000"/>
              </a:lnSpc>
              <a:spcBef>
                <a:spcPts val="600"/>
              </a:spcBef>
              <a:buClrTx/>
              <a:buFont typeface="Wingdings" panose="05000000000000000000" charset="0"/>
              <a:buChar char="n"/>
              <a:defRPr/>
            </a:pPr>
            <a:r>
              <a:rPr lang="en-US" altLang="zh-CN" sz="24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Cross-validation (k-fold, k = 10 </a:t>
            </a:r>
            <a:r>
              <a:rPr lang="zh-CN" altLang="en-US" sz="24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最常用</a:t>
            </a:r>
            <a:r>
              <a:rPr lang="en-US" altLang="zh-CN" sz="24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t>
            </a:r>
            <a:endParaRPr lang="zh-CN" altLang="en-US" sz="2400" dirty="0">
              <a:latin typeface="Calibri" panose="020F0502020204030204" pitchFamily="34" charset="0"/>
              <a:cs typeface="Calibri" panose="020F0502020204030204" pitchFamily="34" charset="0"/>
            </a:endParaRPr>
          </a:p>
          <a:p>
            <a:pPr marL="808355" lvl="1" indent="-443230">
              <a:lnSpc>
                <a:spcPct val="120000"/>
              </a:lnSpc>
              <a:spcBef>
                <a:spcPts val="600"/>
              </a:spcBef>
              <a:buClrTx/>
              <a:buFont typeface="Wingdings" panose="05000000000000000000" pitchFamily="2" charset="2"/>
              <a:buChar char="ü"/>
              <a:defRPr/>
            </a:pPr>
            <a:r>
              <a:rPr lang="zh-CN" altLang="en-US" sz="2200" dirty="0">
                <a:solidFill>
                  <a:srgbClr val="0070C0"/>
                </a:solidFill>
                <a:latin typeface="Calibri" panose="020F0502020204030204" pitchFamily="34" charset="0"/>
                <a:cs typeface="Calibri" panose="020F0502020204030204" pitchFamily="34" charset="0"/>
              </a:rPr>
              <a:t>随机分割数据为 </a:t>
            </a:r>
            <a:r>
              <a:rPr lang="en-US" altLang="zh-CN" sz="2200" dirty="0">
                <a:solidFill>
                  <a:srgbClr val="0070C0"/>
                </a:solidFill>
                <a:latin typeface="Calibri" panose="020F0502020204030204" pitchFamily="34" charset="0"/>
                <a:cs typeface="Calibri" panose="020F0502020204030204" pitchFamily="34" charset="0"/>
              </a:rPr>
              <a:t>k </a:t>
            </a:r>
            <a:r>
              <a:rPr lang="zh-CN" altLang="en-US" sz="2200" dirty="0">
                <a:solidFill>
                  <a:srgbClr val="0070C0"/>
                </a:solidFill>
                <a:latin typeface="Calibri" panose="020F0502020204030204" pitchFamily="34" charset="0"/>
                <a:cs typeface="Calibri" panose="020F0502020204030204" pitchFamily="34" charset="0"/>
              </a:rPr>
              <a:t>互不相交的子集</a:t>
            </a:r>
            <a:r>
              <a:rPr lang="en-US" altLang="zh-CN" sz="2200" dirty="0">
                <a:solidFill>
                  <a:srgbClr val="0070C0"/>
                </a:solidFill>
                <a:latin typeface="Calibri" panose="020F0502020204030204" pitchFamily="34" charset="0"/>
                <a:cs typeface="Calibri" panose="020F0502020204030204" pitchFamily="34" charset="0"/>
              </a:rPr>
              <a:t>, </a:t>
            </a:r>
            <a:r>
              <a:rPr lang="zh-CN" altLang="en-US" sz="2200" dirty="0">
                <a:solidFill>
                  <a:srgbClr val="0070C0"/>
                </a:solidFill>
                <a:latin typeface="Calibri" panose="020F0502020204030204" pitchFamily="34" charset="0"/>
                <a:cs typeface="Calibri" panose="020F0502020204030204" pitchFamily="34" charset="0"/>
              </a:rPr>
              <a:t>每一个大小近似相等</a:t>
            </a:r>
          </a:p>
          <a:p>
            <a:pPr marL="808355" lvl="1" indent="-443230">
              <a:lnSpc>
                <a:spcPct val="120000"/>
              </a:lnSpc>
              <a:spcBef>
                <a:spcPts val="600"/>
              </a:spcBef>
              <a:buClrTx/>
              <a:buFont typeface="Wingdings" panose="05000000000000000000" pitchFamily="2" charset="2"/>
              <a:buChar char="ü"/>
              <a:defRPr/>
            </a:pPr>
            <a:r>
              <a:rPr lang="zh-CN" altLang="en-US" sz="2200" dirty="0">
                <a:solidFill>
                  <a:srgbClr val="0070C0"/>
                </a:solidFill>
                <a:latin typeface="Calibri" panose="020F0502020204030204" pitchFamily="34" charset="0"/>
                <a:cs typeface="Calibri" panose="020F0502020204030204" pitchFamily="34" charset="0"/>
              </a:rPr>
              <a:t>在</a:t>
            </a:r>
            <a:r>
              <a:rPr lang="en-US" altLang="zh-CN" sz="2200" dirty="0">
                <a:solidFill>
                  <a:srgbClr val="0070C0"/>
                </a:solidFill>
                <a:latin typeface="Calibri" panose="020F0502020204030204" pitchFamily="34" charset="0"/>
                <a:cs typeface="Calibri" panose="020F0502020204030204" pitchFamily="34" charset="0"/>
              </a:rPr>
              <a:t>i-</a:t>
            </a:r>
            <a:r>
              <a:rPr lang="en-US" altLang="zh-CN" sz="2200" dirty="0" err="1">
                <a:solidFill>
                  <a:srgbClr val="0070C0"/>
                </a:solidFill>
                <a:latin typeface="Calibri" panose="020F0502020204030204" pitchFamily="34" charset="0"/>
                <a:cs typeface="Calibri" panose="020F0502020204030204" pitchFamily="34" charset="0"/>
              </a:rPr>
              <a:t>th</a:t>
            </a:r>
            <a:r>
              <a:rPr lang="en-US" altLang="zh-CN" sz="2200" dirty="0">
                <a:solidFill>
                  <a:srgbClr val="0070C0"/>
                </a:solidFill>
                <a:latin typeface="Calibri" panose="020F0502020204030204" pitchFamily="34" charset="0"/>
                <a:cs typeface="Calibri" panose="020F0502020204030204" pitchFamily="34" charset="0"/>
              </a:rPr>
              <a:t> </a:t>
            </a:r>
            <a:r>
              <a:rPr lang="zh-CN" altLang="en-US" sz="2200" dirty="0">
                <a:solidFill>
                  <a:srgbClr val="0070C0"/>
                </a:solidFill>
                <a:latin typeface="Calibri" panose="020F0502020204030204" pitchFamily="34" charset="0"/>
                <a:cs typeface="Calibri" panose="020F0502020204030204" pitchFamily="34" charset="0"/>
              </a:rPr>
              <a:t>迭代中</a:t>
            </a:r>
            <a:r>
              <a:rPr lang="en-US" altLang="zh-CN" sz="2200" dirty="0">
                <a:solidFill>
                  <a:srgbClr val="0070C0"/>
                </a:solidFill>
                <a:latin typeface="Calibri" panose="020F0502020204030204" pitchFamily="34" charset="0"/>
                <a:cs typeface="Calibri" panose="020F0502020204030204" pitchFamily="34" charset="0"/>
              </a:rPr>
              <a:t>, </a:t>
            </a:r>
            <a:r>
              <a:rPr lang="zh-CN" altLang="en-US" sz="2200" dirty="0">
                <a:solidFill>
                  <a:srgbClr val="0070C0"/>
                </a:solidFill>
                <a:latin typeface="Calibri" panose="020F0502020204030204" pitchFamily="34" charset="0"/>
                <a:cs typeface="Calibri" panose="020F0502020204030204" pitchFamily="34" charset="0"/>
              </a:rPr>
              <a:t>使用</a:t>
            </a:r>
            <a:r>
              <a:rPr lang="en-US" altLang="zh-CN" sz="2200" dirty="0">
                <a:solidFill>
                  <a:srgbClr val="0070C0"/>
                </a:solidFill>
                <a:latin typeface="Calibri" panose="020F0502020204030204" pitchFamily="34" charset="0"/>
                <a:cs typeface="Calibri" panose="020F0502020204030204" pitchFamily="34" charset="0"/>
              </a:rPr>
              <a:t>D</a:t>
            </a:r>
            <a:r>
              <a:rPr lang="en-US" altLang="zh-CN" sz="2200" baseline="-25000" dirty="0">
                <a:solidFill>
                  <a:srgbClr val="0070C0"/>
                </a:solidFill>
                <a:latin typeface="Calibri" panose="020F0502020204030204" pitchFamily="34" charset="0"/>
                <a:cs typeface="Calibri" panose="020F0502020204030204" pitchFamily="34" charset="0"/>
              </a:rPr>
              <a:t>i</a:t>
            </a:r>
            <a:r>
              <a:rPr lang="en-US" altLang="zh-CN" sz="2200" dirty="0">
                <a:solidFill>
                  <a:srgbClr val="0070C0"/>
                </a:solidFill>
                <a:latin typeface="Calibri" panose="020F0502020204030204" pitchFamily="34" charset="0"/>
                <a:cs typeface="Calibri" panose="020F0502020204030204" pitchFamily="34" charset="0"/>
              </a:rPr>
              <a:t> </a:t>
            </a:r>
            <a:r>
              <a:rPr lang="zh-CN" altLang="en-US" sz="2200" dirty="0">
                <a:solidFill>
                  <a:srgbClr val="0070C0"/>
                </a:solidFill>
                <a:latin typeface="Calibri" panose="020F0502020204030204" pitchFamily="34" charset="0"/>
                <a:cs typeface="Calibri" panose="020F0502020204030204" pitchFamily="34" charset="0"/>
              </a:rPr>
              <a:t>为测试集其他的为训练集</a:t>
            </a:r>
            <a:endParaRPr lang="en-US" altLang="zh-CN" sz="2200" dirty="0">
              <a:solidFill>
                <a:srgbClr val="0070C0"/>
              </a:solidFill>
              <a:latin typeface="Calibri" panose="020F0502020204030204" pitchFamily="34" charset="0"/>
              <a:cs typeface="Calibri" panose="020F0502020204030204" pitchFamily="34" charset="0"/>
            </a:endParaRPr>
          </a:p>
          <a:p>
            <a:pPr marL="808355" lvl="1" indent="-443230">
              <a:lnSpc>
                <a:spcPct val="120000"/>
              </a:lnSpc>
              <a:spcBef>
                <a:spcPts val="600"/>
              </a:spcBef>
              <a:buClrTx/>
              <a:buFont typeface="Wingdings" panose="05000000000000000000" pitchFamily="2" charset="2"/>
              <a:buChar char="ü"/>
              <a:defRPr/>
            </a:pPr>
            <a:r>
              <a:rPr lang="zh-CN" altLang="en-US" sz="2200" dirty="0">
                <a:solidFill>
                  <a:srgbClr val="0070C0"/>
                </a:solidFill>
                <a:latin typeface="Calibri" panose="020F0502020204030204" pitchFamily="34" charset="0"/>
                <a:cs typeface="Calibri" panose="020F0502020204030204" pitchFamily="34" charset="0"/>
              </a:rPr>
              <a:t>步骤：</a:t>
            </a:r>
            <a:endParaRPr lang="en-US" altLang="zh-CN" sz="2200" dirty="0">
              <a:solidFill>
                <a:srgbClr val="0070C0"/>
              </a:solidFill>
              <a:latin typeface="Calibri" panose="020F0502020204030204" pitchFamily="34" charset="0"/>
              <a:cs typeface="Calibri" panose="020F0502020204030204" pitchFamily="34" charset="0"/>
            </a:endParaRPr>
          </a:p>
          <a:p>
            <a:pPr marL="928370" lvl="1" indent="-457200">
              <a:lnSpc>
                <a:spcPct val="110000"/>
              </a:lnSpc>
              <a:spcBef>
                <a:spcPts val="600"/>
              </a:spcBef>
              <a:buClrTx/>
              <a:buFont typeface="+mj-lt"/>
              <a:buAutoNum type="arabicPeriod"/>
              <a:defRPr/>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Construct classifier d from D</a:t>
            </a:r>
          </a:p>
          <a:p>
            <a:pPr marL="928370" lvl="1" indent="-457200">
              <a:lnSpc>
                <a:spcPct val="110000"/>
              </a:lnSpc>
              <a:spcBef>
                <a:spcPts val="600"/>
              </a:spcBef>
              <a:buClrTx/>
              <a:buFont typeface="+mj-lt"/>
              <a:buAutoNum type="arabicPeriod"/>
              <a:defRPr/>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Partition D into V datasets D</a:t>
            </a:r>
            <a:r>
              <a:rPr lang="en-US" altLang="zh-CN" sz="20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1</a:t>
            </a: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 …, D</a:t>
            </a:r>
            <a:r>
              <a:rPr lang="en-US" altLang="zh-CN" sz="20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V</a:t>
            </a:r>
          </a:p>
          <a:p>
            <a:pPr marL="928370" lvl="1" indent="-457200">
              <a:lnSpc>
                <a:spcPct val="110000"/>
              </a:lnSpc>
              <a:spcBef>
                <a:spcPts val="600"/>
              </a:spcBef>
              <a:buClrTx/>
              <a:buFont typeface="+mj-lt"/>
              <a:buAutoNum type="arabicPeriod"/>
              <a:defRPr/>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Construct classifier d</a:t>
            </a:r>
            <a:r>
              <a:rPr lang="en-US" altLang="zh-CN" sz="20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i</a:t>
            </a: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 using D \ D</a:t>
            </a:r>
            <a:r>
              <a:rPr lang="en-US" altLang="zh-CN" sz="20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i</a:t>
            </a:r>
            <a:endPar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endParaRPr>
          </a:p>
          <a:p>
            <a:pPr marL="928370" lvl="1" indent="-457200">
              <a:lnSpc>
                <a:spcPct val="110000"/>
              </a:lnSpc>
              <a:spcBef>
                <a:spcPts val="600"/>
              </a:spcBef>
              <a:buClrTx/>
              <a:buFont typeface="+mj-lt"/>
              <a:buAutoNum type="arabicPeriod"/>
              <a:defRPr/>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Calculate the estimated misclassification error R(</a:t>
            </a:r>
            <a:r>
              <a:rPr lang="en-US" altLang="zh-CN" sz="2000" dirty="0" err="1">
                <a:solidFill>
                  <a:srgbClr val="0070C0"/>
                </a:solidFill>
                <a:latin typeface="Calibri" panose="020F0502020204030204" pitchFamily="34" charset="0"/>
                <a:ea typeface="宋体" panose="02010600030101010101" pitchFamily="2" charset="-122"/>
                <a:cs typeface="Calibri" panose="020F0502020204030204" pitchFamily="34" charset="0"/>
              </a:rPr>
              <a:t>d</a:t>
            </a:r>
            <a:r>
              <a:rPr lang="en-US" altLang="zh-CN" sz="2000" baseline="-25000" dirty="0" err="1">
                <a:solidFill>
                  <a:srgbClr val="0070C0"/>
                </a:solidFill>
                <a:latin typeface="Calibri" panose="020F0502020204030204" pitchFamily="34" charset="0"/>
                <a:ea typeface="宋体" panose="02010600030101010101" pitchFamily="2" charset="-122"/>
                <a:cs typeface="Calibri" panose="020F0502020204030204" pitchFamily="34" charset="0"/>
              </a:rPr>
              <a:t>i</a:t>
            </a:r>
            <a:r>
              <a:rPr lang="en-US" altLang="zh-CN" sz="2000" dirty="0" err="1">
                <a:solidFill>
                  <a:srgbClr val="0070C0"/>
                </a:solidFill>
                <a:latin typeface="Calibri" panose="020F0502020204030204" pitchFamily="34" charset="0"/>
                <a:ea typeface="宋体" panose="02010600030101010101" pitchFamily="2" charset="-122"/>
                <a:cs typeface="Calibri" panose="020F0502020204030204" pitchFamily="34" charset="0"/>
              </a:rPr>
              <a:t>,D</a:t>
            </a:r>
            <a:r>
              <a:rPr lang="en-US" altLang="zh-CN" sz="2000" baseline="-25000" dirty="0" err="1">
                <a:solidFill>
                  <a:srgbClr val="0070C0"/>
                </a:solidFill>
                <a:latin typeface="Calibri" panose="020F0502020204030204" pitchFamily="34" charset="0"/>
                <a:ea typeface="宋体" panose="02010600030101010101" pitchFamily="2" charset="-122"/>
                <a:cs typeface="Calibri" panose="020F0502020204030204" pitchFamily="34" charset="0"/>
              </a:rPr>
              <a:t>i</a:t>
            </a: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 of d</a:t>
            </a:r>
            <a:r>
              <a:rPr lang="en-US" altLang="zh-CN" sz="20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i</a:t>
            </a: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 using test sample D</a:t>
            </a:r>
            <a:r>
              <a:rPr lang="en-US" altLang="zh-CN" sz="20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i</a:t>
            </a:r>
          </a:p>
          <a:p>
            <a:pPr marL="928370" lvl="1" indent="-457200">
              <a:lnSpc>
                <a:spcPct val="110000"/>
              </a:lnSpc>
              <a:spcBef>
                <a:spcPts val="600"/>
              </a:spcBef>
              <a:buClrTx/>
              <a:buFont typeface="+mj-lt"/>
              <a:buAutoNum type="arabicPeriod"/>
              <a:defRPr/>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Final misclassification estimate:  Weighted combination of individual misclassification errors</a:t>
            </a:r>
          </a:p>
        </p:txBody>
      </p:sp>
    </p:spTree>
  </p:cSld>
  <p:clrMapOvr>
    <a:masterClrMapping/>
  </p:clrMapOvr>
  <p:transition>
    <p:blinds dir="vert"/>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3286" y="1052736"/>
            <a:ext cx="8496300" cy="4456112"/>
          </a:xfrm>
        </p:spPr>
        <p:txBody>
          <a:bodyPr/>
          <a:lstStyle/>
          <a:p>
            <a:pPr marL="450850" indent="-450850">
              <a:lnSpc>
                <a:spcPct val="120000"/>
              </a:lnSpc>
              <a:spcBef>
                <a:spcPts val="600"/>
              </a:spcBef>
              <a:buFont typeface="Wingdings" panose="05000000000000000000" pitchFamily="2" charset="2"/>
              <a:buChar char="n"/>
              <a:defRPr/>
            </a:pPr>
            <a:r>
              <a:rPr lang="zh-CN" altLang="en-US" sz="2600" dirty="0">
                <a:solidFill>
                  <a:srgbClr val="C00000"/>
                </a:solidFill>
                <a:effectLst>
                  <a:outerShdw blurRad="38100" dist="38100" dir="2700000" algn="tl">
                    <a:srgbClr val="000000">
                      <a:alpha val="43137"/>
                    </a:srgbClr>
                  </a:outerShdw>
                </a:effectLst>
                <a:latin typeface="黑体" panose="02010609060101010101" pitchFamily="49" charset="-122"/>
              </a:rPr>
              <a:t>基本思想</a:t>
            </a:r>
            <a:r>
              <a:rPr lang="zh-CN" altLang="en-US" sz="2600" dirty="0">
                <a:solidFill>
                  <a:srgbClr val="C00000"/>
                </a:solidFill>
                <a:latin typeface="黑体" panose="02010609060101010101" pitchFamily="49" charset="-122"/>
              </a:rPr>
              <a:t>：</a:t>
            </a:r>
            <a:r>
              <a:rPr lang="zh-CN" altLang="en-US" sz="2600" dirty="0">
                <a:solidFill>
                  <a:srgbClr val="0070C0"/>
                </a:solidFill>
                <a:latin typeface="Times New Roman" panose="02020603050405020304" pitchFamily="18" charset="0"/>
                <a:cs typeface="Times New Roman" panose="02020603050405020304" pitchFamily="18" charset="0"/>
              </a:rPr>
              <a:t>如果一个样本在特征空间中的</a:t>
            </a:r>
            <a:r>
              <a:rPr lang="en-US" altLang="zh-CN" sz="26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a:t>
            </a:r>
            <a:r>
              <a:rPr lang="zh-CN" altLang="en-US" sz="2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个</a:t>
            </a:r>
            <a:r>
              <a:rPr lang="zh-CN" altLang="en-US" sz="2600" dirty="0">
                <a:solidFill>
                  <a:srgbClr val="0070C0"/>
                </a:solidFill>
                <a:latin typeface="Times New Roman" panose="02020603050405020304" pitchFamily="18" charset="0"/>
                <a:cs typeface="Times New Roman" panose="02020603050405020304" pitchFamily="18" charset="0"/>
              </a:rPr>
              <a:t>最相似</a:t>
            </a:r>
            <a:r>
              <a:rPr lang="en-US" altLang="zh-CN" sz="2600" dirty="0">
                <a:solidFill>
                  <a:srgbClr val="0070C0"/>
                </a:solidFill>
                <a:latin typeface="Times New Roman" panose="02020603050405020304" pitchFamily="18" charset="0"/>
                <a:cs typeface="Times New Roman" panose="02020603050405020304" pitchFamily="18" charset="0"/>
              </a:rPr>
              <a:t>(</a:t>
            </a:r>
            <a:r>
              <a:rPr lang="zh-CN" altLang="en-US" sz="2600" dirty="0">
                <a:solidFill>
                  <a:srgbClr val="0070C0"/>
                </a:solidFill>
                <a:latin typeface="Times New Roman" panose="02020603050405020304" pitchFamily="18" charset="0"/>
                <a:cs typeface="Times New Roman" panose="02020603050405020304" pitchFamily="18" charset="0"/>
              </a:rPr>
              <a:t>最邻近</a:t>
            </a:r>
            <a:r>
              <a:rPr lang="en-US" altLang="zh-CN" sz="2600" dirty="0">
                <a:solidFill>
                  <a:srgbClr val="0070C0"/>
                </a:solidFill>
                <a:latin typeface="Times New Roman" panose="02020603050405020304" pitchFamily="18" charset="0"/>
                <a:cs typeface="Times New Roman" panose="02020603050405020304" pitchFamily="18" charset="0"/>
              </a:rPr>
              <a:t>)</a:t>
            </a:r>
            <a:r>
              <a:rPr lang="zh-CN" altLang="en-US" sz="2600" dirty="0">
                <a:solidFill>
                  <a:srgbClr val="0070C0"/>
                </a:solidFill>
                <a:latin typeface="Times New Roman" panose="02020603050405020304" pitchFamily="18" charset="0"/>
                <a:cs typeface="Times New Roman" panose="02020603050405020304" pitchFamily="18" charset="0"/>
              </a:rPr>
              <a:t>的样本中的大多数属于某一个类别，则该样本也属于这个类别</a:t>
            </a:r>
            <a:endParaRPr lang="en-US" altLang="zh-CN" sz="2600" dirty="0">
              <a:solidFill>
                <a:srgbClr val="0070C0"/>
              </a:solidFill>
              <a:latin typeface="Times New Roman" panose="02020603050405020304" pitchFamily="18" charset="0"/>
              <a:cs typeface="Times New Roman" panose="02020603050405020304" pitchFamily="18" charset="0"/>
            </a:endParaRPr>
          </a:p>
          <a:p>
            <a:pPr marL="450850" indent="-450850">
              <a:lnSpc>
                <a:spcPct val="120000"/>
              </a:lnSpc>
              <a:spcBef>
                <a:spcPts val="600"/>
              </a:spcBef>
              <a:buFont typeface="Wingdings" panose="05000000000000000000" pitchFamily="2" charset="2"/>
              <a:buChar char="n"/>
              <a:defRPr/>
            </a:pPr>
            <a:r>
              <a:rPr lang="en-US" altLang="zh-CN" sz="2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kNN</a:t>
            </a:r>
            <a:r>
              <a:rPr lang="zh-CN" altLang="en-US" sz="2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算法</a:t>
            </a:r>
            <a:r>
              <a:rPr lang="zh-CN" altLang="en-US" sz="2600" dirty="0">
                <a:solidFill>
                  <a:srgbClr val="0070C0"/>
                </a:solidFill>
                <a:latin typeface="Times New Roman" panose="02020603050405020304" pitchFamily="18" charset="0"/>
                <a:cs typeface="Times New Roman" panose="02020603050405020304" pitchFamily="18" charset="0"/>
              </a:rPr>
              <a:t>是一种</a:t>
            </a:r>
            <a:r>
              <a:rPr lang="en-US" altLang="zh-CN" sz="2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lazy-learning</a:t>
            </a:r>
            <a:r>
              <a:rPr lang="zh-CN" altLang="en-US" sz="2600" dirty="0">
                <a:solidFill>
                  <a:srgbClr val="0070C0"/>
                </a:solidFill>
                <a:latin typeface="Times New Roman" panose="02020603050405020304" pitchFamily="18" charset="0"/>
                <a:cs typeface="Times New Roman" panose="02020603050405020304" pitchFamily="18" charset="0"/>
              </a:rPr>
              <a:t>算法，分类器不需要使用训练集进行训练</a:t>
            </a:r>
            <a:r>
              <a:rPr lang="en-US" altLang="zh-CN" sz="2600" dirty="0">
                <a:solidFill>
                  <a:srgbClr val="0070C0"/>
                </a:solidFill>
                <a:latin typeface="Times New Roman" panose="02020603050405020304" pitchFamily="18" charset="0"/>
                <a:cs typeface="Times New Roman" panose="02020603050405020304" pitchFamily="18" charset="0"/>
              </a:rPr>
              <a:t>(</a:t>
            </a:r>
            <a:r>
              <a:rPr lang="zh-CN" altLang="en-US" sz="2600" dirty="0">
                <a:solidFill>
                  <a:srgbClr val="0070C0"/>
                </a:solidFill>
                <a:latin typeface="Times New Roman" panose="02020603050405020304" pitchFamily="18" charset="0"/>
                <a:cs typeface="Times New Roman" panose="02020603050405020304" pitchFamily="18" charset="0"/>
              </a:rPr>
              <a:t>分类模型是在测试样本到来以后才生成</a:t>
            </a:r>
            <a:r>
              <a:rPr lang="en-US" altLang="zh-CN" sz="2600" dirty="0">
                <a:solidFill>
                  <a:srgbClr val="0070C0"/>
                </a:solidFill>
                <a:latin typeface="Times New Roman" panose="02020603050405020304" pitchFamily="18" charset="0"/>
                <a:cs typeface="Times New Roman" panose="02020603050405020304" pitchFamily="18" charset="0"/>
              </a:rPr>
              <a:t>)</a:t>
            </a:r>
            <a:r>
              <a:rPr lang="zh-CN" altLang="en-US" sz="2600" dirty="0">
                <a:solidFill>
                  <a:srgbClr val="0070C0"/>
                </a:solidFill>
                <a:latin typeface="Times New Roman" panose="02020603050405020304" pitchFamily="18" charset="0"/>
                <a:cs typeface="Times New Roman" panose="02020603050405020304" pitchFamily="18" charset="0"/>
              </a:rPr>
              <a:t>，训练时间复杂度为</a:t>
            </a:r>
            <a:r>
              <a:rPr lang="en-US" altLang="zh-CN" sz="2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endParaRPr lang="zh-CN" altLang="en-US" sz="2600" dirty="0">
              <a:solidFill>
                <a:srgbClr val="C00000"/>
              </a:solidFill>
              <a:effectLst>
                <a:outerShdw blurRad="38100" dist="38100" dir="2700000" algn="tl">
                  <a:srgbClr val="000000">
                    <a:alpha val="43137"/>
                  </a:srgbClr>
                </a:outerShdw>
              </a:effectLst>
              <a:latin typeface="黑体" panose="02010609060101010101" pitchFamily="49" charset="-122"/>
            </a:endParaRPr>
          </a:p>
          <a:p>
            <a:pPr marL="450850" indent="-450850">
              <a:lnSpc>
                <a:spcPct val="120000"/>
              </a:lnSpc>
              <a:spcBef>
                <a:spcPts val="600"/>
              </a:spcBef>
              <a:buFont typeface="Wingdings" panose="05000000000000000000" pitchFamily="2" charset="2"/>
              <a:buChar char="n"/>
              <a:defRPr/>
            </a:pPr>
            <a:r>
              <a:rPr lang="en-US" altLang="zh-CN" sz="2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kNN</a:t>
            </a:r>
            <a:r>
              <a:rPr lang="zh-CN" altLang="en-US" sz="2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分类</a:t>
            </a:r>
            <a:r>
              <a:rPr lang="zh-CN" altLang="en-US" sz="2600" dirty="0">
                <a:solidFill>
                  <a:srgbClr val="0070C0"/>
                </a:solidFill>
                <a:latin typeface="Times New Roman" panose="02020603050405020304" pitchFamily="18" charset="0"/>
                <a:cs typeface="Times New Roman" panose="02020603050405020304" pitchFamily="18" charset="0"/>
              </a:rPr>
              <a:t>的计算复杂度和训练集中文档数目成正比，分类时间复杂度为</a:t>
            </a:r>
            <a:r>
              <a:rPr lang="en-US" altLang="zh-CN" sz="26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a:t>
            </a:r>
            <a:r>
              <a:rPr lang="zh-CN" altLang="en-US" sz="2600" dirty="0">
                <a:solidFill>
                  <a:srgbClr val="C00000"/>
                </a:solidFill>
                <a:latin typeface="Times New Roman" panose="02020603050405020304" pitchFamily="18" charset="0"/>
                <a:cs typeface="Times New Roman" panose="02020603050405020304" pitchFamily="18" charset="0"/>
              </a:rPr>
              <a:t> </a:t>
            </a:r>
            <a:r>
              <a:rPr lang="zh-CN" altLang="en-US" sz="2600" dirty="0">
                <a:solidFill>
                  <a:srgbClr val="0070C0"/>
                </a:solidFill>
                <a:latin typeface="Times New Roman" panose="02020603050405020304" pitchFamily="18" charset="0"/>
                <a:cs typeface="Times New Roman" panose="02020603050405020304" pitchFamily="18" charset="0"/>
              </a:rPr>
              <a:t>，</a:t>
            </a:r>
            <a:r>
              <a:rPr lang="en-US" altLang="zh-CN" sz="26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a:t>
            </a:r>
            <a:r>
              <a:rPr lang="zh-CN" altLang="en-US" sz="2600" dirty="0">
                <a:solidFill>
                  <a:srgbClr val="0070C0"/>
                </a:solidFill>
                <a:latin typeface="Times New Roman" panose="02020603050405020304" pitchFamily="18" charset="0"/>
                <a:cs typeface="Times New Roman" panose="02020603050405020304" pitchFamily="18" charset="0"/>
              </a:rPr>
              <a:t>为训练集中数据对象总数</a:t>
            </a:r>
            <a:endParaRPr lang="en-US" altLang="zh-CN" sz="2600" dirty="0">
              <a:solidFill>
                <a:srgbClr val="0070C0"/>
              </a:solidFill>
              <a:latin typeface="Times New Roman" panose="02020603050405020304" pitchFamily="18" charset="0"/>
              <a:cs typeface="Times New Roman" panose="02020603050405020304" pitchFamily="18" charset="0"/>
            </a:endParaRPr>
          </a:p>
          <a:p>
            <a:pPr marL="0" indent="0">
              <a:lnSpc>
                <a:spcPct val="120000"/>
              </a:lnSpc>
              <a:buFontTx/>
              <a:buNone/>
              <a:defRPr/>
            </a:pPr>
            <a:endParaRPr lang="en-US" altLang="zh-CN" sz="2800" dirty="0">
              <a:latin typeface="黑体" panose="02010609060101010101" pitchFamily="49" charset="-122"/>
            </a:endParaRPr>
          </a:p>
        </p:txBody>
      </p:sp>
      <p:sp>
        <p:nvSpPr>
          <p:cNvPr id="286724" name="TextBox 3"/>
          <p:cNvSpPr txBox="1">
            <a:spLocks noChangeArrowheads="1"/>
          </p:cNvSpPr>
          <p:nvPr/>
        </p:nvSpPr>
        <p:spPr bwMode="auto">
          <a:xfrm>
            <a:off x="431699" y="5445224"/>
            <a:ext cx="8497887" cy="855662"/>
          </a:xfrm>
          <a:prstGeom prst="rect">
            <a:avLst/>
          </a:prstGeom>
          <a:solidFill>
            <a:srgbClr val="FFFFCC"/>
          </a:solidFill>
          <a:ln w="9525">
            <a:solidFill>
              <a:srgbClr val="0070C0"/>
            </a:solidFill>
            <a:miter lim="800000"/>
          </a:ln>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mn-cs"/>
              </a:rPr>
              <a:t>Lazy-learning</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mn-cs"/>
              </a:rPr>
              <a:t>：</a:t>
            </a:r>
            <a:r>
              <a:rPr kumimoji="0" lang="zh-CN" altLang="en-US"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mn-cs"/>
              </a:rPr>
              <a:t>仅存储样本数据，直到待测试数据到达时，才进行分类处理</a:t>
            </a:r>
            <a:endParaRPr kumimoji="0" lang="en-US" altLang="zh-CN"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mn-cs"/>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mn-cs"/>
              </a:rPr>
              <a:t>Eager-learning</a:t>
            </a:r>
            <a:r>
              <a:rPr kumimoji="0" lang="zh-CN" altLang="en-US" sz="20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mn-cs"/>
              </a:rPr>
              <a:t>：</a:t>
            </a:r>
            <a:r>
              <a:rPr kumimoji="0" lang="zh-CN" altLang="en-US" sz="2000" b="0"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mn-cs"/>
              </a:rPr>
              <a:t>在待测试数据达到之间，构建分类模型</a:t>
            </a:r>
          </a:p>
        </p:txBody>
      </p:sp>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内容占位符 2"/>
          <p:cNvSpPr txBox="1"/>
          <p:nvPr/>
        </p:nvSpPr>
        <p:spPr bwMode="auto">
          <a:xfrm>
            <a:off x="467544" y="1052736"/>
            <a:ext cx="8434387"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0" fontAlgn="base" latinLnBrk="0" hangingPunct="0">
              <a:lnSpc>
                <a:spcPct val="13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输入：</a:t>
            </a:r>
            <a:r>
              <a:rPr kumimoji="0" lang="zh-CN" alt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训练数据集 </a:t>
            </a:r>
            <a:r>
              <a:rPr kumimoji="0" lang="en-US" altLang="zh-CN" sz="2400" b="1" i="1"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mn-cs"/>
              </a:rPr>
              <a:t>D</a:t>
            </a:r>
            <a:r>
              <a:rPr kumimoji="0" lang="zh-CN" alt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a:t>
            </a:r>
            <a:r>
              <a:rPr kumimoji="0" lang="en-US" altLang="zh-CN" sz="2400" b="1" i="1"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 </a:t>
            </a:r>
            <a:r>
              <a:rPr kumimoji="0" lang="en-US" altLang="zh-CN" sz="2400" b="1" i="1"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mn-cs"/>
              </a:rPr>
              <a:t>x’</a:t>
            </a:r>
            <a:r>
              <a:rPr kumimoji="0" lang="en-US" altLang="zh-CN" sz="24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mn-cs"/>
              </a:rPr>
              <a:t> </a:t>
            </a:r>
            <a:r>
              <a:rPr kumimoji="0" lang="zh-CN" alt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为测试对象</a:t>
            </a:r>
            <a:endPar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endParaRPr>
          </a:p>
          <a:p>
            <a:pPr marL="0" marR="0" lvl="0" indent="0" algn="l" defTabSz="914400" rtl="0" eaLnBrk="0" fontAlgn="base" latinLnBrk="0" hangingPunct="0">
              <a:lnSpc>
                <a:spcPct val="13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处理：          </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a:t>
            </a:r>
            <a:r>
              <a:rPr kumimoji="0" lang="en-US" altLang="zh-CN" sz="24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 </a:t>
            </a:r>
            <a:r>
              <a:rPr kumimoji="0" lang="zh-CN" alt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计算     </a:t>
            </a:r>
            <a:r>
              <a:rPr kumimoji="0" lang="en-US" altLang="zh-CN" sz="2400" b="1" i="1"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l" defTabSz="914400" rtl="0" eaLnBrk="0" fontAlgn="base" latinLnBrk="0" hangingPunct="0">
              <a:lnSpc>
                <a:spcPct val="12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选择   </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 </a:t>
            </a:r>
            <a:r>
              <a:rPr kumimoji="0" lang="zh-CN" alt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              </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a:t>
            </a:r>
            <a:r>
              <a:rPr kumimoji="0" lang="zh-CN" alt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     为与测试对象最近的</a:t>
            </a:r>
            <a:r>
              <a:rPr kumimoji="0" lang="en-US" altLang="zh-CN" sz="2400" b="1" i="1"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k</a:t>
            </a:r>
            <a:r>
              <a:rPr kumimoji="0" lang="zh-CN" alt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rPr>
              <a:t>个对象的集合</a:t>
            </a:r>
            <a:endPar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0" fontAlgn="base" latinLnBrk="0" hangingPunct="0">
              <a:lnSpc>
                <a:spcPct val="120000"/>
              </a:lnSpc>
              <a:spcBef>
                <a:spcPct val="20000"/>
              </a:spcBef>
              <a:spcAft>
                <a:spcPct val="0"/>
              </a:spcAft>
              <a:buClrTx/>
              <a:buSzTx/>
              <a:buFontTx/>
              <a:buNone/>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0" fontAlgn="base" latinLnBrk="0" hangingPunct="0">
              <a:lnSpc>
                <a:spcPct val="120000"/>
              </a:lnSpc>
              <a:spcBef>
                <a:spcPct val="20000"/>
              </a:spcBef>
              <a:spcAft>
                <a:spcPct val="0"/>
              </a:spcAft>
              <a:buClrTx/>
              <a:buSzTx/>
              <a:buFontTx/>
              <a:buNone/>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0" fontAlgn="base" latinLnBrk="0" hangingPunct="0">
              <a:lnSpc>
                <a:spcPct val="120000"/>
              </a:lnSpc>
              <a:spcBef>
                <a:spcPct val="20000"/>
              </a:spcBef>
              <a:spcAft>
                <a:spcPct val="0"/>
              </a:spcAft>
              <a:buClrTx/>
              <a:buSzTx/>
              <a:buFontTx/>
              <a:buNone/>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0" fontAlgn="base" latinLnBrk="0" hangingPunct="0">
              <a:lnSpc>
                <a:spcPct val="120000"/>
              </a:lnSpc>
              <a:spcBef>
                <a:spcPct val="20000"/>
              </a:spcBef>
              <a:spcAft>
                <a:spcPct val="0"/>
              </a:spcAft>
              <a:buClrTx/>
              <a:buSzTx/>
              <a:buFontTx/>
              <a:buNone/>
              <a:defRPr/>
            </a:pPr>
            <a:endParaRPr kumimoji="0" lang="en-US" altLang="zh-CN"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87747" name="内容占位符 2"/>
          <p:cNvSpPr>
            <a:spLocks noGrp="1" noChangeArrowheads="1"/>
          </p:cNvSpPr>
          <p:nvPr>
            <p:ph idx="1"/>
          </p:nvPr>
        </p:nvSpPr>
        <p:spPr>
          <a:xfrm>
            <a:off x="467544" y="2997423"/>
            <a:ext cx="8434387" cy="2771775"/>
          </a:xfrm>
        </p:spPr>
        <p:txBody>
          <a:bodyPr/>
          <a:lstStyle/>
          <a:p>
            <a:pPr marL="0" indent="0">
              <a:lnSpc>
                <a:spcPct val="120000"/>
              </a:lnSpc>
              <a:buFontTx/>
              <a:buNone/>
            </a:pPr>
            <a:r>
              <a:rPr lang="zh-CN" altLang="en-US" sz="2400" dirty="0">
                <a:solidFill>
                  <a:srgbClr val="C00000"/>
                </a:solidFill>
                <a:latin typeface="黑体" panose="02010609060101010101" pitchFamily="49" charset="-122"/>
              </a:rPr>
              <a:t>输出：</a:t>
            </a:r>
            <a:endParaRPr lang="en-US" altLang="zh-CN" sz="2400" dirty="0">
              <a:solidFill>
                <a:srgbClr val="C00000"/>
              </a:solidFill>
              <a:latin typeface="黑体" panose="02010609060101010101" pitchFamily="49" charset="-122"/>
            </a:endParaRPr>
          </a:p>
          <a:p>
            <a:pPr marL="0" indent="0">
              <a:lnSpc>
                <a:spcPct val="120000"/>
              </a:lnSpc>
              <a:buFontTx/>
              <a:buNone/>
            </a:pPr>
            <a:endParaRPr lang="en-US" altLang="zh-CN" sz="2000" dirty="0">
              <a:latin typeface="黑体" panose="02010609060101010101" pitchFamily="49" charset="-122"/>
            </a:endParaRPr>
          </a:p>
          <a:p>
            <a:pPr marL="850900" lvl="1" indent="-450850">
              <a:lnSpc>
                <a:spcPct val="120000"/>
              </a:lnSpc>
              <a:spcBef>
                <a:spcPts val="600"/>
              </a:spcBef>
              <a:buFont typeface="Wingdings" panose="05000000000000000000" pitchFamily="2" charset="2"/>
              <a:buChar char="ü"/>
            </a:pPr>
            <a:r>
              <a:rPr lang="en-US" altLang="zh-CN" sz="2200" i="1" dirty="0">
                <a:solidFill>
                  <a:srgbClr val="0070C0"/>
                </a:solidFill>
                <a:latin typeface="Calibri" panose="020F0502020204030204" pitchFamily="34" charset="0"/>
                <a:cs typeface="Calibri" panose="020F0502020204030204" pitchFamily="34" charset="0"/>
              </a:rPr>
              <a:t>v</a:t>
            </a:r>
            <a:r>
              <a:rPr lang="en-US" altLang="zh-CN" sz="2200" dirty="0">
                <a:solidFill>
                  <a:srgbClr val="0070C0"/>
                </a:solidFill>
                <a:latin typeface="Calibri" panose="020F0502020204030204" pitchFamily="34" charset="0"/>
                <a:cs typeface="Calibri" panose="020F0502020204030204" pitchFamily="34" charset="0"/>
              </a:rPr>
              <a:t> </a:t>
            </a:r>
            <a:r>
              <a:rPr lang="zh-CN" altLang="en-US" sz="2200" dirty="0">
                <a:solidFill>
                  <a:srgbClr val="0070C0"/>
                </a:solidFill>
                <a:latin typeface="Calibri" panose="020F0502020204030204" pitchFamily="34" charset="0"/>
                <a:cs typeface="Calibri" panose="020F0502020204030204" pitchFamily="34" charset="0"/>
              </a:rPr>
              <a:t>为类别标识 </a:t>
            </a:r>
            <a:endParaRPr lang="en-US" altLang="zh-CN" sz="2200" dirty="0">
              <a:solidFill>
                <a:srgbClr val="0070C0"/>
              </a:solidFill>
              <a:latin typeface="Calibri" panose="020F0502020204030204" pitchFamily="34" charset="0"/>
              <a:cs typeface="Calibri" panose="020F0502020204030204" pitchFamily="34" charset="0"/>
            </a:endParaRPr>
          </a:p>
          <a:p>
            <a:pPr marL="850900" lvl="1" indent="-450850">
              <a:lnSpc>
                <a:spcPct val="120000"/>
              </a:lnSpc>
              <a:spcBef>
                <a:spcPts val="600"/>
              </a:spcBef>
              <a:buFont typeface="Wingdings" panose="05000000000000000000" pitchFamily="2" charset="2"/>
              <a:buChar char="ü"/>
            </a:pPr>
            <a:r>
              <a:rPr lang="en-US" altLang="zh-CN" sz="2200" i="1" dirty="0">
                <a:solidFill>
                  <a:srgbClr val="0070C0"/>
                </a:solidFill>
                <a:latin typeface="Calibri" panose="020F0502020204030204" pitchFamily="34" charset="0"/>
                <a:cs typeface="Calibri" panose="020F0502020204030204" pitchFamily="34" charset="0"/>
              </a:rPr>
              <a:t>x</a:t>
            </a:r>
            <a:r>
              <a:rPr lang="en-US" altLang="zh-CN" sz="2200" i="1" baseline="-25000" dirty="0">
                <a:solidFill>
                  <a:srgbClr val="0070C0"/>
                </a:solidFill>
                <a:latin typeface="Calibri" panose="020F0502020204030204" pitchFamily="34" charset="0"/>
                <a:cs typeface="Calibri" panose="020F0502020204030204" pitchFamily="34" charset="0"/>
              </a:rPr>
              <a:t>i</a:t>
            </a:r>
            <a:r>
              <a:rPr lang="en-US" altLang="zh-CN" sz="2200" dirty="0">
                <a:solidFill>
                  <a:srgbClr val="0070C0"/>
                </a:solidFill>
                <a:latin typeface="Calibri" panose="020F0502020204030204" pitchFamily="34" charset="0"/>
                <a:cs typeface="Calibri" panose="020F0502020204030204" pitchFamily="34" charset="0"/>
              </a:rPr>
              <a:t>  </a:t>
            </a:r>
            <a:r>
              <a:rPr lang="zh-CN" altLang="en-US" sz="2200" dirty="0">
                <a:solidFill>
                  <a:srgbClr val="0070C0"/>
                </a:solidFill>
                <a:latin typeface="Calibri" panose="020F0502020204030204" pitchFamily="34" charset="0"/>
                <a:cs typeface="Calibri" panose="020F0502020204030204" pitchFamily="34" charset="0"/>
              </a:rPr>
              <a:t>为 </a:t>
            </a:r>
            <a:r>
              <a:rPr lang="en-US" altLang="zh-CN" sz="2200" i="1" dirty="0">
                <a:solidFill>
                  <a:srgbClr val="0070C0"/>
                </a:solidFill>
                <a:latin typeface="Calibri" panose="020F0502020204030204" pitchFamily="34" charset="0"/>
                <a:cs typeface="Calibri" panose="020F0502020204030204" pitchFamily="34" charset="0"/>
              </a:rPr>
              <a:t>x’ </a:t>
            </a:r>
            <a:r>
              <a:rPr lang="zh-CN" altLang="en-US" sz="2200" dirty="0">
                <a:solidFill>
                  <a:srgbClr val="0070C0"/>
                </a:solidFill>
                <a:latin typeface="Calibri" panose="020F0502020204030204" pitchFamily="34" charset="0"/>
                <a:cs typeface="Calibri" panose="020F0502020204030204" pitchFamily="34" charset="0"/>
              </a:rPr>
              <a:t>的第</a:t>
            </a:r>
            <a:r>
              <a:rPr lang="en-US" altLang="zh-CN" sz="2200" i="1" dirty="0">
                <a:solidFill>
                  <a:srgbClr val="0070C0"/>
                </a:solidFill>
                <a:latin typeface="Calibri" panose="020F0502020204030204" pitchFamily="34" charset="0"/>
                <a:cs typeface="Calibri" panose="020F0502020204030204" pitchFamily="34" charset="0"/>
              </a:rPr>
              <a:t>I </a:t>
            </a:r>
            <a:r>
              <a:rPr lang="zh-CN" altLang="en-US" sz="2200" dirty="0">
                <a:solidFill>
                  <a:srgbClr val="0070C0"/>
                </a:solidFill>
                <a:latin typeface="Calibri" panose="020F0502020204030204" pitchFamily="34" charset="0"/>
                <a:cs typeface="Calibri" panose="020F0502020204030204" pitchFamily="34" charset="0"/>
              </a:rPr>
              <a:t>个最邻近数据对象</a:t>
            </a:r>
            <a:r>
              <a:rPr lang="en-US" altLang="zh-CN" sz="2200" dirty="0">
                <a:solidFill>
                  <a:srgbClr val="0070C0"/>
                </a:solidFill>
                <a:latin typeface="Calibri" panose="020F0502020204030204" pitchFamily="34" charset="0"/>
                <a:cs typeface="Calibri" panose="020F0502020204030204" pitchFamily="34" charset="0"/>
              </a:rPr>
              <a:t>, </a:t>
            </a:r>
            <a:r>
              <a:rPr lang="en-US" altLang="zh-CN" sz="2200" i="1" dirty="0" err="1">
                <a:solidFill>
                  <a:srgbClr val="0070C0"/>
                </a:solidFill>
                <a:latin typeface="Calibri" panose="020F0502020204030204" pitchFamily="34" charset="0"/>
                <a:cs typeface="Calibri" panose="020F0502020204030204" pitchFamily="34" charset="0"/>
              </a:rPr>
              <a:t>y</a:t>
            </a:r>
            <a:r>
              <a:rPr lang="en-US" altLang="zh-CN" sz="2200" i="1" baseline="-25000" dirty="0" err="1">
                <a:solidFill>
                  <a:srgbClr val="0070C0"/>
                </a:solidFill>
                <a:latin typeface="Calibri" panose="020F0502020204030204" pitchFamily="34" charset="0"/>
                <a:cs typeface="Calibri" panose="020F0502020204030204" pitchFamily="34" charset="0"/>
              </a:rPr>
              <a:t>i</a:t>
            </a:r>
            <a:r>
              <a:rPr lang="en-US" altLang="zh-CN" sz="2200" dirty="0">
                <a:solidFill>
                  <a:srgbClr val="0070C0"/>
                </a:solidFill>
                <a:latin typeface="Calibri" panose="020F0502020204030204" pitchFamily="34" charset="0"/>
                <a:cs typeface="Calibri" panose="020F0502020204030204" pitchFamily="34" charset="0"/>
              </a:rPr>
              <a:t> </a:t>
            </a:r>
            <a:r>
              <a:rPr lang="zh-CN" altLang="en-US" sz="2200" dirty="0">
                <a:solidFill>
                  <a:srgbClr val="0070C0"/>
                </a:solidFill>
                <a:latin typeface="Calibri" panose="020F0502020204030204" pitchFamily="34" charset="0"/>
                <a:cs typeface="Calibri" panose="020F0502020204030204" pitchFamily="34" charset="0"/>
              </a:rPr>
              <a:t>为 </a:t>
            </a:r>
            <a:r>
              <a:rPr lang="en-US" altLang="zh-CN" sz="2200" i="1" dirty="0">
                <a:solidFill>
                  <a:srgbClr val="0070C0"/>
                </a:solidFill>
                <a:latin typeface="Calibri" panose="020F0502020204030204" pitchFamily="34" charset="0"/>
                <a:cs typeface="Calibri" panose="020F0502020204030204" pitchFamily="34" charset="0"/>
              </a:rPr>
              <a:t>x</a:t>
            </a:r>
            <a:r>
              <a:rPr lang="en-US" altLang="zh-CN" sz="2200" i="1" baseline="-25000" dirty="0">
                <a:solidFill>
                  <a:srgbClr val="0070C0"/>
                </a:solidFill>
                <a:latin typeface="Calibri" panose="020F0502020204030204" pitchFamily="34" charset="0"/>
                <a:cs typeface="Calibri" panose="020F0502020204030204" pitchFamily="34" charset="0"/>
              </a:rPr>
              <a:t>i </a:t>
            </a:r>
            <a:r>
              <a:rPr lang="zh-CN" altLang="en-US" sz="2200" dirty="0">
                <a:solidFill>
                  <a:srgbClr val="0070C0"/>
                </a:solidFill>
                <a:latin typeface="Calibri" panose="020F0502020204030204" pitchFamily="34" charset="0"/>
                <a:cs typeface="Calibri" panose="020F0502020204030204" pitchFamily="34" charset="0"/>
              </a:rPr>
              <a:t>的类别</a:t>
            </a:r>
            <a:r>
              <a:rPr lang="en-US" altLang="zh-CN" sz="2200" dirty="0">
                <a:solidFill>
                  <a:srgbClr val="0070C0"/>
                </a:solidFill>
                <a:latin typeface="Calibri" panose="020F0502020204030204" pitchFamily="34" charset="0"/>
                <a:cs typeface="Calibri" panose="020F0502020204030204" pitchFamily="34" charset="0"/>
              </a:rPr>
              <a:t> </a:t>
            </a:r>
          </a:p>
          <a:p>
            <a:pPr marL="850900" lvl="1" indent="-450850">
              <a:lnSpc>
                <a:spcPct val="120000"/>
              </a:lnSpc>
              <a:spcBef>
                <a:spcPts val="600"/>
              </a:spcBef>
              <a:buFont typeface="Wingdings" panose="05000000000000000000" pitchFamily="2" charset="2"/>
              <a:buChar char="ü"/>
            </a:pPr>
            <a:r>
              <a:rPr lang="zh-CN" altLang="en-US" sz="2200" dirty="0">
                <a:solidFill>
                  <a:srgbClr val="0070C0"/>
                </a:solidFill>
                <a:latin typeface="Calibri" panose="020F0502020204030204" pitchFamily="34" charset="0"/>
                <a:cs typeface="Calibri" panose="020F0502020204030204" pitchFamily="34" charset="0"/>
              </a:rPr>
              <a:t>当</a:t>
            </a:r>
            <a:r>
              <a:rPr lang="en-US" altLang="zh-CN" sz="2200" i="1" dirty="0">
                <a:solidFill>
                  <a:srgbClr val="0070C0"/>
                </a:solidFill>
                <a:latin typeface="Calibri" panose="020F0502020204030204" pitchFamily="34" charset="0"/>
                <a:cs typeface="Calibri" panose="020F0502020204030204" pitchFamily="34" charset="0"/>
              </a:rPr>
              <a:t>v= </a:t>
            </a:r>
            <a:r>
              <a:rPr lang="en-US" altLang="zh-CN" sz="2200" i="1" dirty="0" err="1">
                <a:solidFill>
                  <a:srgbClr val="0070C0"/>
                </a:solidFill>
                <a:latin typeface="Calibri" panose="020F0502020204030204" pitchFamily="34" charset="0"/>
                <a:cs typeface="Calibri" panose="020F0502020204030204" pitchFamily="34" charset="0"/>
              </a:rPr>
              <a:t>y</a:t>
            </a:r>
            <a:r>
              <a:rPr lang="en-US" altLang="zh-CN" sz="2200" i="1" baseline="-25000" dirty="0" err="1">
                <a:solidFill>
                  <a:srgbClr val="0070C0"/>
                </a:solidFill>
                <a:latin typeface="Calibri" panose="020F0502020204030204" pitchFamily="34" charset="0"/>
                <a:cs typeface="Calibri" panose="020F0502020204030204" pitchFamily="34" charset="0"/>
              </a:rPr>
              <a:t>i</a:t>
            </a:r>
            <a:r>
              <a:rPr lang="en-US" altLang="zh-CN" sz="2200" dirty="0">
                <a:solidFill>
                  <a:srgbClr val="0070C0"/>
                </a:solidFill>
                <a:latin typeface="Calibri" panose="020F0502020204030204" pitchFamily="34" charset="0"/>
                <a:cs typeface="Calibri" panose="020F0502020204030204" pitchFamily="34" charset="0"/>
              </a:rPr>
              <a:t> </a:t>
            </a:r>
            <a:r>
              <a:rPr lang="zh-CN" altLang="en-US" sz="2200" dirty="0">
                <a:solidFill>
                  <a:srgbClr val="0070C0"/>
                </a:solidFill>
                <a:latin typeface="Calibri" panose="020F0502020204030204" pitchFamily="34" charset="0"/>
                <a:cs typeface="Calibri" panose="020F0502020204030204" pitchFamily="34" charset="0"/>
              </a:rPr>
              <a:t>是</a:t>
            </a:r>
            <a:r>
              <a:rPr lang="en-US" altLang="zh-CN" sz="2200" dirty="0">
                <a:solidFill>
                  <a:srgbClr val="0070C0"/>
                </a:solidFill>
                <a:latin typeface="Calibri" panose="020F0502020204030204" pitchFamily="34" charset="0"/>
                <a:cs typeface="Calibri" panose="020F0502020204030204" pitchFamily="34" charset="0"/>
              </a:rPr>
              <a:t> true </a:t>
            </a:r>
            <a:r>
              <a:rPr lang="zh-CN" altLang="en-US" sz="2200" dirty="0">
                <a:solidFill>
                  <a:srgbClr val="0070C0"/>
                </a:solidFill>
                <a:latin typeface="Calibri" panose="020F0502020204030204" pitchFamily="34" charset="0"/>
                <a:cs typeface="Calibri" panose="020F0502020204030204" pitchFamily="34" charset="0"/>
              </a:rPr>
              <a:t>，</a:t>
            </a:r>
            <a:r>
              <a:rPr lang="en-US" altLang="zh-CN" sz="2200" i="1" dirty="0">
                <a:solidFill>
                  <a:srgbClr val="0070C0"/>
                </a:solidFill>
                <a:latin typeface="Calibri" panose="020F0502020204030204" pitchFamily="34" charset="0"/>
                <a:cs typeface="Calibri" panose="020F0502020204030204" pitchFamily="34" charset="0"/>
              </a:rPr>
              <a:t>I(v= </a:t>
            </a:r>
            <a:r>
              <a:rPr lang="en-US" altLang="zh-CN" sz="2200" i="1" dirty="0" err="1">
                <a:solidFill>
                  <a:srgbClr val="0070C0"/>
                </a:solidFill>
                <a:latin typeface="Calibri" panose="020F0502020204030204" pitchFamily="34" charset="0"/>
                <a:cs typeface="Calibri" panose="020F0502020204030204" pitchFamily="34" charset="0"/>
              </a:rPr>
              <a:t>y</a:t>
            </a:r>
            <a:r>
              <a:rPr lang="en-US" altLang="zh-CN" sz="2200" i="1" baseline="-25000" dirty="0" err="1">
                <a:solidFill>
                  <a:srgbClr val="0070C0"/>
                </a:solidFill>
                <a:latin typeface="Calibri" panose="020F0502020204030204" pitchFamily="34" charset="0"/>
                <a:cs typeface="Calibri" panose="020F0502020204030204" pitchFamily="34" charset="0"/>
              </a:rPr>
              <a:t>i</a:t>
            </a:r>
            <a:r>
              <a:rPr lang="en-US" altLang="zh-CN" sz="2200" dirty="0">
                <a:solidFill>
                  <a:srgbClr val="0070C0"/>
                </a:solidFill>
                <a:latin typeface="Calibri" panose="020F0502020204030204" pitchFamily="34" charset="0"/>
                <a:cs typeface="Calibri" panose="020F0502020204030204" pitchFamily="34" charset="0"/>
              </a:rPr>
              <a:t> </a:t>
            </a:r>
            <a:r>
              <a:rPr lang="en-US" altLang="zh-CN" sz="2200" i="1" dirty="0">
                <a:solidFill>
                  <a:srgbClr val="0070C0"/>
                </a:solidFill>
                <a:latin typeface="Calibri" panose="020F0502020204030204" pitchFamily="34" charset="0"/>
                <a:cs typeface="Calibri" panose="020F0502020204030204" pitchFamily="34" charset="0"/>
              </a:rPr>
              <a:t>) </a:t>
            </a:r>
            <a:r>
              <a:rPr lang="zh-CN" altLang="en-US" sz="2200" dirty="0">
                <a:solidFill>
                  <a:srgbClr val="0070C0"/>
                </a:solidFill>
                <a:latin typeface="Calibri" panose="020F0502020204030204" pitchFamily="34" charset="0"/>
                <a:cs typeface="Calibri" panose="020F0502020204030204" pitchFamily="34" charset="0"/>
              </a:rPr>
              <a:t>返回</a:t>
            </a:r>
            <a:r>
              <a:rPr lang="en-US" altLang="zh-CN" sz="2200" dirty="0">
                <a:solidFill>
                  <a:srgbClr val="0070C0"/>
                </a:solidFill>
                <a:latin typeface="Calibri" panose="020F0502020204030204" pitchFamily="34" charset="0"/>
                <a:cs typeface="Calibri" panose="020F0502020204030204" pitchFamily="34" charset="0"/>
              </a:rPr>
              <a:t>1</a:t>
            </a:r>
            <a:r>
              <a:rPr lang="zh-CN" altLang="en-US" sz="2200" dirty="0">
                <a:solidFill>
                  <a:srgbClr val="0070C0"/>
                </a:solidFill>
                <a:latin typeface="Calibri" panose="020F0502020204030204" pitchFamily="34" charset="0"/>
                <a:cs typeface="Calibri" panose="020F0502020204030204" pitchFamily="34" charset="0"/>
              </a:rPr>
              <a:t>，否则返回</a:t>
            </a:r>
            <a:r>
              <a:rPr lang="en-US" altLang="zh-CN" sz="2200" dirty="0">
                <a:solidFill>
                  <a:srgbClr val="0070C0"/>
                </a:solidFill>
                <a:latin typeface="Calibri" panose="020F0502020204030204" pitchFamily="34" charset="0"/>
                <a:cs typeface="Calibri" panose="020F0502020204030204" pitchFamily="34" charset="0"/>
              </a:rPr>
              <a:t>0</a:t>
            </a:r>
            <a:endParaRPr lang="zh-CN" altLang="en-US" sz="2200" dirty="0">
              <a:solidFill>
                <a:srgbClr val="0070C0"/>
              </a:solidFill>
              <a:latin typeface="Calibri" panose="020F0502020204030204" pitchFamily="34" charset="0"/>
              <a:cs typeface="Calibri" panose="020F0502020204030204" pitchFamily="34" charset="0"/>
            </a:endParaRPr>
          </a:p>
        </p:txBody>
      </p:sp>
      <p:sp>
        <p:nvSpPr>
          <p:cNvPr id="11" name="矩形 10"/>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pic>
        <p:nvPicPr>
          <p:cNvPr id="2" name="图片 1"/>
          <p:cNvPicPr>
            <a:picLocks noChangeAspect="1"/>
          </p:cNvPicPr>
          <p:nvPr/>
        </p:nvPicPr>
        <p:blipFill>
          <a:blip r:embed="rId2"/>
          <a:stretch>
            <a:fillRect/>
          </a:stretch>
        </p:blipFill>
        <p:spPr>
          <a:xfrm>
            <a:off x="1386840" y="1767840"/>
            <a:ext cx="1300480" cy="320040"/>
          </a:xfrm>
          <a:prstGeom prst="rect">
            <a:avLst/>
          </a:prstGeom>
        </p:spPr>
      </p:pic>
      <p:pic>
        <p:nvPicPr>
          <p:cNvPr id="3" name="图片 2"/>
          <p:cNvPicPr>
            <a:picLocks noChangeAspect="1"/>
          </p:cNvPicPr>
          <p:nvPr/>
        </p:nvPicPr>
        <p:blipFill>
          <a:blip r:embed="rId3"/>
          <a:stretch>
            <a:fillRect/>
          </a:stretch>
        </p:blipFill>
        <p:spPr>
          <a:xfrm>
            <a:off x="3966210" y="1767840"/>
            <a:ext cx="744220" cy="309880"/>
          </a:xfrm>
          <a:prstGeom prst="rect">
            <a:avLst/>
          </a:prstGeom>
        </p:spPr>
      </p:pic>
      <p:pic>
        <p:nvPicPr>
          <p:cNvPr id="4" name="图片 3"/>
          <p:cNvPicPr>
            <a:picLocks noChangeAspect="1"/>
          </p:cNvPicPr>
          <p:nvPr/>
        </p:nvPicPr>
        <p:blipFill>
          <a:blip r:embed="rId4"/>
          <a:stretch>
            <a:fillRect/>
          </a:stretch>
        </p:blipFill>
        <p:spPr>
          <a:xfrm>
            <a:off x="1312545" y="2299335"/>
            <a:ext cx="979805" cy="268605"/>
          </a:xfrm>
          <a:prstGeom prst="rect">
            <a:avLst/>
          </a:prstGeom>
        </p:spPr>
      </p:pic>
      <p:pic>
        <p:nvPicPr>
          <p:cNvPr id="5" name="图片 4"/>
          <p:cNvPicPr>
            <a:picLocks noChangeAspect="1"/>
          </p:cNvPicPr>
          <p:nvPr/>
        </p:nvPicPr>
        <p:blipFill>
          <a:blip r:embed="rId5"/>
          <a:stretch>
            <a:fillRect/>
          </a:stretch>
        </p:blipFill>
        <p:spPr>
          <a:xfrm>
            <a:off x="2747010" y="2299335"/>
            <a:ext cx="439420" cy="309880"/>
          </a:xfrm>
          <a:prstGeom prst="rect">
            <a:avLst/>
          </a:prstGeom>
        </p:spPr>
      </p:pic>
      <p:pic>
        <p:nvPicPr>
          <p:cNvPr id="6"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4215" y="3103880"/>
            <a:ext cx="4837430" cy="90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内容占位符 2"/>
          <p:cNvSpPr>
            <a:spLocks noGrp="1" noChangeArrowheads="1"/>
          </p:cNvSpPr>
          <p:nvPr>
            <p:ph idx="1"/>
          </p:nvPr>
        </p:nvSpPr>
        <p:spPr>
          <a:xfrm>
            <a:off x="359569" y="951706"/>
            <a:ext cx="8424862" cy="4457700"/>
          </a:xfrm>
        </p:spPr>
        <p:txBody>
          <a:bodyPr/>
          <a:lstStyle/>
          <a:p>
            <a:pPr marL="450850" indent="-450850">
              <a:lnSpc>
                <a:spcPct val="110000"/>
              </a:lnSpc>
              <a:buFont typeface="Wingdings" panose="05000000000000000000" pitchFamily="2" charset="2"/>
              <a:buChar char="n"/>
            </a:pPr>
            <a:r>
              <a:rPr lang="zh-CN" altLang="en-US" sz="2800" dirty="0">
                <a:solidFill>
                  <a:srgbClr val="0070C0"/>
                </a:solidFill>
                <a:latin typeface="Times New Roman" panose="02020603050405020304" pitchFamily="18" charset="0"/>
                <a:cs typeface="Times New Roman" panose="02020603050405020304" pitchFamily="18" charset="0"/>
              </a:rPr>
              <a:t>绿色圆要被决定赋予哪个类，是红色三角形还是蓝色四方形？如果</a:t>
            </a:r>
            <a:r>
              <a:rPr lang="en-US" altLang="zh-CN" sz="2800" i="1" dirty="0">
                <a:solidFill>
                  <a:srgbClr val="0070C0"/>
                </a:solidFill>
                <a:latin typeface="Times New Roman" panose="02020603050405020304" pitchFamily="18" charset="0"/>
                <a:cs typeface="Times New Roman" panose="02020603050405020304" pitchFamily="18" charset="0"/>
              </a:rPr>
              <a:t>k=3</a:t>
            </a:r>
            <a:r>
              <a:rPr lang="zh-CN" altLang="en-US" sz="2800" dirty="0">
                <a:solidFill>
                  <a:srgbClr val="0070C0"/>
                </a:solidFill>
                <a:latin typeface="Times New Roman" panose="02020603050405020304" pitchFamily="18" charset="0"/>
                <a:cs typeface="Times New Roman" panose="02020603050405020304" pitchFamily="18" charset="0"/>
              </a:rPr>
              <a:t>，由于红色三角形所占比例为</a:t>
            </a:r>
            <a:r>
              <a:rPr lang="en-US" altLang="zh-CN" sz="2800" dirty="0">
                <a:solidFill>
                  <a:srgbClr val="0070C0"/>
                </a:solidFill>
                <a:latin typeface="Times New Roman" panose="02020603050405020304" pitchFamily="18" charset="0"/>
                <a:cs typeface="Times New Roman" panose="02020603050405020304" pitchFamily="18" charset="0"/>
              </a:rPr>
              <a:t>2/3</a:t>
            </a:r>
            <a:r>
              <a:rPr lang="zh-CN" altLang="en-US" sz="2800" dirty="0">
                <a:solidFill>
                  <a:srgbClr val="0070C0"/>
                </a:solidFill>
                <a:latin typeface="Times New Roman" panose="02020603050405020304" pitchFamily="18" charset="0"/>
                <a:cs typeface="Times New Roman" panose="02020603050405020304" pitchFamily="18" charset="0"/>
              </a:rPr>
              <a:t>，绿色圆将被赋予红色三角形那个类，如果 </a:t>
            </a:r>
            <a:r>
              <a:rPr lang="en-US" altLang="zh-CN" sz="2800" i="1" dirty="0">
                <a:solidFill>
                  <a:srgbClr val="0070C0"/>
                </a:solidFill>
                <a:latin typeface="Times New Roman" panose="02020603050405020304" pitchFamily="18" charset="0"/>
                <a:cs typeface="Times New Roman" panose="02020603050405020304" pitchFamily="18" charset="0"/>
              </a:rPr>
              <a:t>k=5</a:t>
            </a:r>
            <a:r>
              <a:rPr lang="zh-CN" altLang="en-US" sz="2800" dirty="0">
                <a:solidFill>
                  <a:srgbClr val="0070C0"/>
                </a:solidFill>
                <a:latin typeface="Times New Roman" panose="02020603050405020304" pitchFamily="18" charset="0"/>
                <a:cs typeface="Times New Roman" panose="02020603050405020304" pitchFamily="18" charset="0"/>
              </a:rPr>
              <a:t>，由于蓝色四方形比例为</a:t>
            </a:r>
            <a:r>
              <a:rPr lang="en-US" altLang="zh-CN" sz="2800" dirty="0">
                <a:solidFill>
                  <a:srgbClr val="0070C0"/>
                </a:solidFill>
                <a:latin typeface="Times New Roman" panose="02020603050405020304" pitchFamily="18" charset="0"/>
                <a:cs typeface="Times New Roman" panose="02020603050405020304" pitchFamily="18" charset="0"/>
              </a:rPr>
              <a:t>3/5</a:t>
            </a:r>
            <a:r>
              <a:rPr lang="zh-CN" altLang="en-US" sz="2800" dirty="0">
                <a:solidFill>
                  <a:srgbClr val="0070C0"/>
                </a:solidFill>
                <a:latin typeface="Times New Roman" panose="02020603050405020304" pitchFamily="18" charset="0"/>
                <a:cs typeface="Times New Roman" panose="02020603050405020304" pitchFamily="18" charset="0"/>
              </a:rPr>
              <a:t>，因此绿色圆被赋予蓝色四方形类。 </a:t>
            </a:r>
          </a:p>
        </p:txBody>
      </p:sp>
      <p:pic>
        <p:nvPicPr>
          <p:cNvPr id="288771" name="Picture 3" descr="http://upload.wikimedia.org/wikipedia/commons/thumb/e/e7/KnnClassification.svg/220px-KnnClassification.svg.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091" y="3429000"/>
            <a:ext cx="2952750"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655" y="3429000"/>
            <a:ext cx="3816350" cy="273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内容占位符 2"/>
          <p:cNvSpPr>
            <a:spLocks noGrp="1" noChangeArrowheads="1"/>
          </p:cNvSpPr>
          <p:nvPr>
            <p:ph idx="1"/>
          </p:nvPr>
        </p:nvSpPr>
        <p:spPr>
          <a:xfrm>
            <a:off x="359569" y="912813"/>
            <a:ext cx="8424862" cy="4457700"/>
          </a:xfrm>
        </p:spPr>
        <p:txBody>
          <a:bodyPr/>
          <a:lstStyle/>
          <a:p>
            <a:pPr marL="450850" indent="-450850">
              <a:lnSpc>
                <a:spcPct val="110000"/>
              </a:lnSpc>
              <a:buFont typeface="Wingdings" panose="05000000000000000000" pitchFamily="2" charset="2"/>
              <a:buChar char="n"/>
            </a:pPr>
            <a:r>
              <a:rPr lang="zh-CN" altLang="en-US" sz="2800" dirty="0">
                <a:solidFill>
                  <a:srgbClr val="0070C0"/>
                </a:solidFill>
                <a:latin typeface="Times New Roman" panose="02020603050405020304" pitchFamily="18" charset="0"/>
                <a:cs typeface="Times New Roman" panose="02020603050405020304" pitchFamily="18" charset="0"/>
              </a:rPr>
              <a:t>例：</a:t>
            </a:r>
            <a:r>
              <a:rPr lang="zh-CN" altLang="en-US" sz="2800" b="0" dirty="0">
                <a:solidFill>
                  <a:srgbClr val="0070C0"/>
                </a:solidFill>
                <a:latin typeface="Times New Roman" panose="02020603050405020304" pitchFamily="18" charset="0"/>
                <a:cs typeface="Times New Roman" panose="02020603050405020304" pitchFamily="18" charset="0"/>
              </a:rPr>
              <a:t>需要判断纸巾的品质好坏，品质好坏可以抽像出两个向量，一个是“酸腐蚀的时间”，一个是“能承受的压强”。如果样本空间如下：</a:t>
            </a:r>
          </a:p>
        </p:txBody>
      </p:sp>
      <p:graphicFrame>
        <p:nvGraphicFramePr>
          <p:cNvPr id="2" name="表格 1"/>
          <p:cNvGraphicFramePr>
            <a:graphicFrameLocks noGrp="1"/>
          </p:cNvGraphicFramePr>
          <p:nvPr/>
        </p:nvGraphicFramePr>
        <p:xfrm>
          <a:off x="611980" y="2708920"/>
          <a:ext cx="7920039" cy="3095624"/>
        </p:xfrm>
        <a:graphic>
          <a:graphicData uri="http://schemas.openxmlformats.org/drawingml/2006/table">
            <a:tbl>
              <a:tblPr/>
              <a:tblGrid>
                <a:gridCol w="2640013">
                  <a:extLst>
                    <a:ext uri="{9D8B030D-6E8A-4147-A177-3AD203B41FA5}">
                      <a16:colId xmlns:a16="http://schemas.microsoft.com/office/drawing/2014/main" val="20000"/>
                    </a:ext>
                  </a:extLst>
                </a:gridCol>
                <a:gridCol w="2640013">
                  <a:extLst>
                    <a:ext uri="{9D8B030D-6E8A-4147-A177-3AD203B41FA5}">
                      <a16:colId xmlns:a16="http://schemas.microsoft.com/office/drawing/2014/main" val="20001"/>
                    </a:ext>
                  </a:extLst>
                </a:gridCol>
                <a:gridCol w="2640013">
                  <a:extLst>
                    <a:ext uri="{9D8B030D-6E8A-4147-A177-3AD203B41FA5}">
                      <a16:colId xmlns:a16="http://schemas.microsoft.com/office/drawing/2014/main" val="20002"/>
                    </a:ext>
                  </a:extLst>
                </a:gridCol>
              </a:tblGrid>
              <a:tr h="981540">
                <a:tc>
                  <a:txBody>
                    <a:bodyPr/>
                    <a:lstStyle/>
                    <a:p>
                      <a:pPr algn="ctr" fontAlgn="t"/>
                      <a:r>
                        <a:rPr lang="zh-CN" altLang="en-US" sz="2000" b="1" dirty="0">
                          <a:effectLst/>
                          <a:latin typeface="Calibri" panose="020F0502020204030204" pitchFamily="34" charset="0"/>
                          <a:ea typeface="+mn-ea"/>
                          <a:cs typeface="Calibri" panose="020F0502020204030204" pitchFamily="34" charset="0"/>
                        </a:rPr>
                        <a:t>向量</a:t>
                      </a:r>
                      <a:r>
                        <a:rPr lang="en-US" altLang="zh-CN" sz="2000" b="1" dirty="0">
                          <a:effectLst/>
                          <a:latin typeface="Calibri" panose="020F0502020204030204" pitchFamily="34" charset="0"/>
                          <a:ea typeface="+mn-ea"/>
                          <a:cs typeface="Calibri" panose="020F0502020204030204" pitchFamily="34" charset="0"/>
                        </a:rPr>
                        <a:t>X1</a:t>
                      </a:r>
                      <a:endParaRPr lang="zh-CN" altLang="en-US" sz="2000" dirty="0">
                        <a:effectLst/>
                        <a:latin typeface="Calibri" panose="020F0502020204030204" pitchFamily="34" charset="0"/>
                        <a:ea typeface="+mn-ea"/>
                        <a:cs typeface="Calibri" panose="020F0502020204030204" pitchFamily="34" charset="0"/>
                      </a:endParaRPr>
                    </a:p>
                    <a:p>
                      <a:pPr algn="ctr" fontAlgn="t"/>
                      <a:r>
                        <a:rPr lang="zh-CN" altLang="en-US" sz="2000" b="1" dirty="0">
                          <a:effectLst/>
                          <a:latin typeface="Calibri" panose="020F0502020204030204" pitchFamily="34" charset="0"/>
                          <a:ea typeface="+mn-ea"/>
                          <a:cs typeface="Calibri" panose="020F0502020204030204" pitchFamily="34" charset="0"/>
                        </a:rPr>
                        <a:t>耐酸时间（秒）</a:t>
                      </a:r>
                      <a:endParaRPr lang="zh-CN" altLang="en-US" sz="2000" dirty="0">
                        <a:effectLst/>
                        <a:latin typeface="Calibri" panose="020F0502020204030204" pitchFamily="34" charset="0"/>
                        <a:ea typeface="+mn-ea"/>
                        <a:cs typeface="Calibri" panose="020F0502020204030204" pitchFamily="34" charset="0"/>
                      </a:endParaRP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2000" b="1" dirty="0">
                          <a:effectLst/>
                          <a:latin typeface="Calibri" panose="020F0502020204030204" pitchFamily="34" charset="0"/>
                          <a:ea typeface="+mn-ea"/>
                          <a:cs typeface="Calibri" panose="020F0502020204030204" pitchFamily="34" charset="0"/>
                        </a:rPr>
                        <a:t>向量</a:t>
                      </a:r>
                      <a:r>
                        <a:rPr lang="en-US" altLang="zh-CN" sz="2000" b="1" dirty="0">
                          <a:effectLst/>
                          <a:latin typeface="Calibri" panose="020F0502020204030204" pitchFamily="34" charset="0"/>
                          <a:ea typeface="+mn-ea"/>
                          <a:cs typeface="Calibri" panose="020F0502020204030204" pitchFamily="34" charset="0"/>
                        </a:rPr>
                        <a:t>X2</a:t>
                      </a:r>
                      <a:endParaRPr lang="zh-CN" altLang="en-US" sz="2000" dirty="0">
                        <a:effectLst/>
                        <a:latin typeface="Calibri" panose="020F0502020204030204" pitchFamily="34" charset="0"/>
                        <a:ea typeface="+mn-ea"/>
                        <a:cs typeface="Calibri" panose="020F0502020204030204" pitchFamily="34" charset="0"/>
                      </a:endParaRPr>
                    </a:p>
                    <a:p>
                      <a:pPr algn="ctr" fontAlgn="t"/>
                      <a:r>
                        <a:rPr lang="zh-CN" altLang="en-US" sz="2000" b="1" dirty="0">
                          <a:effectLst/>
                          <a:latin typeface="Calibri" panose="020F0502020204030204" pitchFamily="34" charset="0"/>
                          <a:ea typeface="+mn-ea"/>
                          <a:cs typeface="Calibri" panose="020F0502020204030204" pitchFamily="34" charset="0"/>
                        </a:rPr>
                        <a:t>圧强</a:t>
                      </a:r>
                      <a:r>
                        <a:rPr lang="en-US" altLang="zh-CN" sz="2000" b="1" dirty="0">
                          <a:effectLst/>
                          <a:latin typeface="Calibri" panose="020F0502020204030204" pitchFamily="34" charset="0"/>
                          <a:ea typeface="+mn-ea"/>
                          <a:cs typeface="Calibri" panose="020F0502020204030204" pitchFamily="34" charset="0"/>
                        </a:rPr>
                        <a:t>(</a:t>
                      </a:r>
                      <a:r>
                        <a:rPr lang="zh-CN" altLang="en-US" sz="2000" b="1" dirty="0">
                          <a:effectLst/>
                          <a:latin typeface="Calibri" panose="020F0502020204030204" pitchFamily="34" charset="0"/>
                          <a:ea typeface="+mn-ea"/>
                          <a:cs typeface="Calibri" panose="020F0502020204030204" pitchFamily="34" charset="0"/>
                        </a:rPr>
                        <a:t>公斤</a:t>
                      </a:r>
                      <a:r>
                        <a:rPr lang="en-US" altLang="zh-CN" sz="2000" b="1" dirty="0">
                          <a:effectLst/>
                          <a:latin typeface="Calibri" panose="020F0502020204030204" pitchFamily="34" charset="0"/>
                          <a:ea typeface="+mn-ea"/>
                          <a:cs typeface="Calibri" panose="020F0502020204030204" pitchFamily="34" charset="0"/>
                        </a:rPr>
                        <a:t>/</a:t>
                      </a:r>
                      <a:r>
                        <a:rPr lang="zh-CN" altLang="en-US" sz="2000" b="1" dirty="0">
                          <a:effectLst/>
                          <a:latin typeface="Calibri" panose="020F0502020204030204" pitchFamily="34" charset="0"/>
                          <a:ea typeface="+mn-ea"/>
                          <a:cs typeface="Calibri" panose="020F0502020204030204" pitchFamily="34" charset="0"/>
                        </a:rPr>
                        <a:t>平方米</a:t>
                      </a:r>
                      <a:r>
                        <a:rPr lang="en-US" altLang="zh-CN" sz="2000" b="1" dirty="0">
                          <a:effectLst/>
                          <a:latin typeface="Calibri" panose="020F0502020204030204" pitchFamily="34" charset="0"/>
                          <a:ea typeface="+mn-ea"/>
                          <a:cs typeface="Calibri" panose="020F0502020204030204" pitchFamily="34" charset="0"/>
                        </a:rPr>
                        <a:t>)</a:t>
                      </a:r>
                      <a:endParaRPr lang="zh-CN" altLang="en-US" sz="2000" dirty="0">
                        <a:effectLst/>
                        <a:latin typeface="Calibri" panose="020F0502020204030204" pitchFamily="34" charset="0"/>
                        <a:ea typeface="+mn-ea"/>
                        <a:cs typeface="Calibri" panose="020F0502020204030204" pitchFamily="34" charset="0"/>
                      </a:endParaRP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2000" b="1" dirty="0">
                          <a:effectLst/>
                          <a:latin typeface="Calibri" panose="020F0502020204030204" pitchFamily="34" charset="0"/>
                          <a:ea typeface="+mn-ea"/>
                          <a:cs typeface="Calibri" panose="020F0502020204030204" pitchFamily="34" charset="0"/>
                        </a:rPr>
                        <a:t>品质</a:t>
                      </a:r>
                      <a:r>
                        <a:rPr lang="en-US" sz="2000" b="1" dirty="0">
                          <a:effectLst/>
                          <a:latin typeface="Calibri" panose="020F0502020204030204" pitchFamily="34" charset="0"/>
                          <a:ea typeface="+mn-ea"/>
                          <a:cs typeface="Calibri" panose="020F0502020204030204" pitchFamily="34" charset="0"/>
                        </a:rPr>
                        <a:t>Y</a:t>
                      </a:r>
                      <a:endParaRPr lang="en-US" sz="2000" dirty="0">
                        <a:effectLst/>
                        <a:latin typeface="Calibri" panose="020F0502020204030204" pitchFamily="34" charset="0"/>
                        <a:ea typeface="+mn-ea"/>
                        <a:cs typeface="Calibri" panose="020F0502020204030204" pitchFamily="34" charset="0"/>
                      </a:endParaRP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28521">
                <a:tc>
                  <a:txBody>
                    <a:bodyPr/>
                    <a:lstStyle/>
                    <a:p>
                      <a:pPr algn="ctr" fontAlgn="t"/>
                      <a:r>
                        <a:rPr lang="en-US" altLang="zh-CN" sz="2000" dirty="0">
                          <a:effectLst/>
                          <a:latin typeface="Calibri" panose="020F0502020204030204" pitchFamily="34" charset="0"/>
                          <a:cs typeface="Calibri" panose="020F0502020204030204" pitchFamily="34" charset="0"/>
                        </a:rPr>
                        <a:t>7</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ltLang="zh-CN" sz="2000" dirty="0">
                          <a:effectLst/>
                          <a:latin typeface="Calibri" panose="020F0502020204030204" pitchFamily="34" charset="0"/>
                          <a:cs typeface="Calibri" panose="020F0502020204030204" pitchFamily="34" charset="0"/>
                        </a:rPr>
                        <a:t>7</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2000">
                          <a:effectLst/>
                          <a:latin typeface="Calibri" panose="020F0502020204030204" pitchFamily="34" charset="0"/>
                          <a:cs typeface="Calibri" panose="020F0502020204030204" pitchFamily="34" charset="0"/>
                        </a:rPr>
                        <a:t>坏</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28521">
                <a:tc>
                  <a:txBody>
                    <a:bodyPr/>
                    <a:lstStyle/>
                    <a:p>
                      <a:pPr algn="ctr" fontAlgn="t"/>
                      <a:r>
                        <a:rPr lang="en-US" altLang="zh-CN" sz="2000" dirty="0">
                          <a:effectLst/>
                          <a:latin typeface="Calibri" panose="020F0502020204030204" pitchFamily="34" charset="0"/>
                          <a:cs typeface="Calibri" panose="020F0502020204030204" pitchFamily="34" charset="0"/>
                        </a:rPr>
                        <a:t>7</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ltLang="zh-CN" sz="2000" dirty="0">
                          <a:effectLst/>
                          <a:latin typeface="Calibri" panose="020F0502020204030204" pitchFamily="34" charset="0"/>
                          <a:cs typeface="Calibri" panose="020F0502020204030204" pitchFamily="34" charset="0"/>
                        </a:rPr>
                        <a:t>4</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2000" dirty="0">
                          <a:effectLst/>
                          <a:latin typeface="Calibri" panose="020F0502020204030204" pitchFamily="34" charset="0"/>
                          <a:cs typeface="Calibri" panose="020F0502020204030204" pitchFamily="34" charset="0"/>
                        </a:rPr>
                        <a:t>坏</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8521">
                <a:tc>
                  <a:txBody>
                    <a:bodyPr/>
                    <a:lstStyle/>
                    <a:p>
                      <a:pPr algn="ctr" fontAlgn="t"/>
                      <a:r>
                        <a:rPr lang="en-US" altLang="zh-CN" sz="2000">
                          <a:effectLst/>
                          <a:latin typeface="Calibri" panose="020F0502020204030204" pitchFamily="34" charset="0"/>
                          <a:cs typeface="Calibri" panose="020F0502020204030204" pitchFamily="34" charset="0"/>
                        </a:rPr>
                        <a:t>3</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ltLang="zh-CN" sz="2000" dirty="0">
                          <a:effectLst/>
                          <a:latin typeface="Calibri" panose="020F0502020204030204" pitchFamily="34" charset="0"/>
                          <a:cs typeface="Calibri" panose="020F0502020204030204" pitchFamily="34" charset="0"/>
                        </a:rPr>
                        <a:t>4</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2000" dirty="0">
                          <a:effectLst/>
                          <a:latin typeface="Calibri" panose="020F0502020204030204" pitchFamily="34" charset="0"/>
                          <a:cs typeface="Calibri" panose="020F0502020204030204" pitchFamily="34" charset="0"/>
                        </a:rPr>
                        <a:t>好</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8521">
                <a:tc>
                  <a:txBody>
                    <a:bodyPr/>
                    <a:lstStyle/>
                    <a:p>
                      <a:pPr algn="ctr" fontAlgn="t"/>
                      <a:r>
                        <a:rPr lang="en-US" altLang="zh-CN" sz="2000">
                          <a:effectLst/>
                          <a:latin typeface="Calibri" panose="020F0502020204030204" pitchFamily="34" charset="0"/>
                          <a:cs typeface="Calibri" panose="020F0502020204030204" pitchFamily="34" charset="0"/>
                        </a:rPr>
                        <a:t>1</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ltLang="zh-CN" sz="2000" dirty="0">
                          <a:effectLst/>
                          <a:latin typeface="Calibri" panose="020F0502020204030204" pitchFamily="34" charset="0"/>
                          <a:cs typeface="Calibri" panose="020F0502020204030204" pitchFamily="34" charset="0"/>
                        </a:rPr>
                        <a:t>4</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2000" dirty="0">
                          <a:effectLst/>
                          <a:latin typeface="Calibri" panose="020F0502020204030204" pitchFamily="34" charset="0"/>
                          <a:cs typeface="Calibri" panose="020F0502020204030204" pitchFamily="34" charset="0"/>
                        </a:rPr>
                        <a:t>好</a:t>
                      </a:r>
                    </a:p>
                  </a:txBody>
                  <a:tcPr marL="35996" marR="35996" marT="35992" marB="35992"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6" name="矩形 5"/>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内容占位符 2"/>
          <p:cNvSpPr>
            <a:spLocks noGrp="1" noChangeArrowheads="1"/>
          </p:cNvSpPr>
          <p:nvPr>
            <p:ph idx="1"/>
          </p:nvPr>
        </p:nvSpPr>
        <p:spPr>
          <a:xfrm>
            <a:off x="458752" y="1052736"/>
            <a:ext cx="8424862" cy="4457700"/>
          </a:xfrm>
        </p:spPr>
        <p:txBody>
          <a:bodyPr/>
          <a:lstStyle/>
          <a:p>
            <a:pPr>
              <a:lnSpc>
                <a:spcPct val="110000"/>
              </a:lnSpc>
              <a:buFont typeface="Wingdings" panose="05000000000000000000" pitchFamily="2" charset="2"/>
              <a:buChar char="n"/>
            </a:pPr>
            <a:r>
              <a:rPr lang="zh-CN" altLang="en-US" sz="2800" b="0" dirty="0">
                <a:solidFill>
                  <a:srgbClr val="0070C0"/>
                </a:solidFill>
                <a:latin typeface="Calibri" panose="020F0502020204030204" pitchFamily="34" charset="0"/>
                <a:cs typeface="Calibri" panose="020F0502020204030204" pitchFamily="34" charset="0"/>
              </a:rPr>
              <a:t>如果 </a:t>
            </a:r>
            <a:r>
              <a:rPr lang="en-US" altLang="zh-CN" sz="2800" b="0" dirty="0">
                <a:solidFill>
                  <a:srgbClr val="0070C0"/>
                </a:solidFill>
                <a:latin typeface="Calibri" panose="020F0502020204030204" pitchFamily="34" charset="0"/>
                <a:cs typeface="Calibri" panose="020F0502020204030204" pitchFamily="34" charset="0"/>
              </a:rPr>
              <a:t>X1 = 3 </a:t>
            </a:r>
            <a:r>
              <a:rPr lang="zh-CN" altLang="en-US" sz="2800" b="0" dirty="0">
                <a:solidFill>
                  <a:srgbClr val="0070C0"/>
                </a:solidFill>
                <a:latin typeface="Calibri" panose="020F0502020204030204" pitchFamily="34" charset="0"/>
                <a:cs typeface="Calibri" panose="020F0502020204030204" pitchFamily="34" charset="0"/>
              </a:rPr>
              <a:t>和 </a:t>
            </a:r>
            <a:r>
              <a:rPr lang="en-US" altLang="zh-CN" sz="2800" b="0" dirty="0">
                <a:solidFill>
                  <a:srgbClr val="0070C0"/>
                </a:solidFill>
                <a:latin typeface="Calibri" panose="020F0502020204030204" pitchFamily="34" charset="0"/>
                <a:cs typeface="Calibri" panose="020F0502020204030204" pitchFamily="34" charset="0"/>
              </a:rPr>
              <a:t>X2 = 7</a:t>
            </a:r>
            <a:r>
              <a:rPr lang="zh-CN" altLang="en-US" sz="2800" b="0" dirty="0">
                <a:solidFill>
                  <a:srgbClr val="0070C0"/>
                </a:solidFill>
                <a:latin typeface="Calibri" panose="020F0502020204030204" pitchFamily="34" charset="0"/>
                <a:cs typeface="Calibri" panose="020F0502020204030204" pitchFamily="34" charset="0"/>
              </a:rPr>
              <a:t>，这个纸巾的品质是什么呢？假设</a:t>
            </a:r>
            <a:r>
              <a:rPr lang="en-US" altLang="zh-CN" sz="2800" b="0" dirty="0">
                <a:solidFill>
                  <a:srgbClr val="0070C0"/>
                </a:solidFill>
                <a:latin typeface="Calibri" panose="020F0502020204030204" pitchFamily="34" charset="0"/>
                <a:cs typeface="Calibri" panose="020F0502020204030204" pitchFamily="34" charset="0"/>
              </a:rPr>
              <a:t>K=3</a:t>
            </a:r>
            <a:r>
              <a:rPr lang="zh-CN" altLang="en-US" sz="2800" b="0" dirty="0">
                <a:solidFill>
                  <a:srgbClr val="0070C0"/>
                </a:solidFill>
                <a:latin typeface="Calibri" panose="020F0502020204030204" pitchFamily="34" charset="0"/>
                <a:cs typeface="Calibri" panose="020F0502020204030204" pitchFamily="34" charset="0"/>
              </a:rPr>
              <a:t>，下面计算（</a:t>
            </a:r>
            <a:r>
              <a:rPr lang="en-US" altLang="zh-CN" sz="2800" b="0" dirty="0">
                <a:solidFill>
                  <a:srgbClr val="0070C0"/>
                </a:solidFill>
                <a:latin typeface="Calibri" panose="020F0502020204030204" pitchFamily="34" charset="0"/>
                <a:cs typeface="Calibri" panose="020F0502020204030204" pitchFamily="34" charset="0"/>
              </a:rPr>
              <a:t>3</a:t>
            </a:r>
            <a:r>
              <a:rPr lang="zh-CN" altLang="en-US" sz="2800" b="0" dirty="0">
                <a:solidFill>
                  <a:srgbClr val="0070C0"/>
                </a:solidFill>
                <a:latin typeface="Calibri" panose="020F0502020204030204" pitchFamily="34" charset="0"/>
                <a:cs typeface="Calibri" panose="020F0502020204030204" pitchFamily="34" charset="0"/>
              </a:rPr>
              <a:t>，</a:t>
            </a:r>
            <a:r>
              <a:rPr lang="en-US" altLang="zh-CN" sz="2800" b="0" dirty="0">
                <a:solidFill>
                  <a:srgbClr val="0070C0"/>
                </a:solidFill>
                <a:latin typeface="Calibri" panose="020F0502020204030204" pitchFamily="34" charset="0"/>
                <a:cs typeface="Calibri" panose="020F0502020204030204" pitchFamily="34" charset="0"/>
              </a:rPr>
              <a:t>7</a:t>
            </a:r>
            <a:r>
              <a:rPr lang="zh-CN" altLang="en-US" sz="2800" b="0" dirty="0">
                <a:solidFill>
                  <a:srgbClr val="0070C0"/>
                </a:solidFill>
                <a:latin typeface="Calibri" panose="020F0502020204030204" pitchFamily="34" charset="0"/>
                <a:cs typeface="Calibri" panose="020F0502020204030204" pitchFamily="34" charset="0"/>
              </a:rPr>
              <a:t>）到所有点的距离。</a:t>
            </a:r>
          </a:p>
        </p:txBody>
      </p:sp>
      <p:graphicFrame>
        <p:nvGraphicFramePr>
          <p:cNvPr id="3" name="表格 2"/>
          <p:cNvGraphicFramePr>
            <a:graphicFrameLocks noGrp="1"/>
          </p:cNvGraphicFramePr>
          <p:nvPr/>
        </p:nvGraphicFramePr>
        <p:xfrm>
          <a:off x="670683" y="2178408"/>
          <a:ext cx="8001000" cy="3744912"/>
        </p:xfrm>
        <a:graphic>
          <a:graphicData uri="http://schemas.openxmlformats.org/drawingml/2006/table">
            <a:tbl>
              <a:tblPr/>
              <a:tblGrid>
                <a:gridCol w="2000250">
                  <a:extLst>
                    <a:ext uri="{9D8B030D-6E8A-4147-A177-3AD203B41FA5}">
                      <a16:colId xmlns:a16="http://schemas.microsoft.com/office/drawing/2014/main" val="20000"/>
                    </a:ext>
                  </a:extLst>
                </a:gridCol>
                <a:gridCol w="2176214">
                  <a:extLst>
                    <a:ext uri="{9D8B030D-6E8A-4147-A177-3AD203B41FA5}">
                      <a16:colId xmlns:a16="http://schemas.microsoft.com/office/drawing/2014/main" val="20001"/>
                    </a:ext>
                  </a:extLst>
                </a:gridCol>
                <a:gridCol w="2448272">
                  <a:extLst>
                    <a:ext uri="{9D8B030D-6E8A-4147-A177-3AD203B41FA5}">
                      <a16:colId xmlns:a16="http://schemas.microsoft.com/office/drawing/2014/main" val="20002"/>
                    </a:ext>
                  </a:extLst>
                </a:gridCol>
                <a:gridCol w="1376264">
                  <a:extLst>
                    <a:ext uri="{9D8B030D-6E8A-4147-A177-3AD203B41FA5}">
                      <a16:colId xmlns:a16="http://schemas.microsoft.com/office/drawing/2014/main" val="20003"/>
                    </a:ext>
                  </a:extLst>
                </a:gridCol>
              </a:tblGrid>
              <a:tr h="1210520">
                <a:tc>
                  <a:txBody>
                    <a:bodyPr/>
                    <a:lstStyle/>
                    <a:p>
                      <a:pPr algn="ctr" fontAlgn="t"/>
                      <a:r>
                        <a:rPr lang="zh-CN" altLang="en-US" sz="2000" b="1" dirty="0">
                          <a:effectLst/>
                          <a:latin typeface="Calibri" panose="020F0502020204030204" pitchFamily="34" charset="0"/>
                          <a:ea typeface="+mn-ea"/>
                          <a:cs typeface="Calibri" panose="020F0502020204030204" pitchFamily="34" charset="0"/>
                        </a:rPr>
                        <a:t>向量</a:t>
                      </a:r>
                      <a:r>
                        <a:rPr lang="en-US" altLang="zh-CN" sz="2000" b="1" dirty="0">
                          <a:effectLst/>
                          <a:latin typeface="Calibri" panose="020F0502020204030204" pitchFamily="34" charset="0"/>
                          <a:ea typeface="+mn-ea"/>
                          <a:cs typeface="Calibri" panose="020F0502020204030204" pitchFamily="34" charset="0"/>
                        </a:rPr>
                        <a:t>X1</a:t>
                      </a:r>
                      <a:endParaRPr lang="zh-CN" altLang="en-US" sz="2000" dirty="0">
                        <a:effectLst/>
                        <a:latin typeface="Calibri" panose="020F0502020204030204" pitchFamily="34" charset="0"/>
                        <a:ea typeface="+mn-ea"/>
                        <a:cs typeface="Calibri" panose="020F0502020204030204" pitchFamily="34" charset="0"/>
                      </a:endParaRPr>
                    </a:p>
                    <a:p>
                      <a:pPr algn="ctr" fontAlgn="t"/>
                      <a:r>
                        <a:rPr lang="zh-CN" altLang="en-US" sz="2000" b="1" dirty="0">
                          <a:effectLst/>
                          <a:latin typeface="Calibri" panose="020F0502020204030204" pitchFamily="34" charset="0"/>
                          <a:ea typeface="+mn-ea"/>
                          <a:cs typeface="Calibri" panose="020F0502020204030204" pitchFamily="34" charset="0"/>
                        </a:rPr>
                        <a:t>耐酸时间（秒）</a:t>
                      </a:r>
                      <a:endParaRPr lang="zh-CN" altLang="en-US" sz="2000" dirty="0">
                        <a:effectLst/>
                        <a:latin typeface="Calibri" panose="020F0502020204030204" pitchFamily="34" charset="0"/>
                        <a:ea typeface="+mn-ea"/>
                        <a:cs typeface="Calibri" panose="020F0502020204030204" pitchFamily="34" charset="0"/>
                      </a:endParaRP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2000" b="1" dirty="0">
                          <a:effectLst/>
                          <a:latin typeface="Calibri" panose="020F0502020204030204" pitchFamily="34" charset="0"/>
                          <a:ea typeface="+mn-ea"/>
                          <a:cs typeface="Calibri" panose="020F0502020204030204" pitchFamily="34" charset="0"/>
                        </a:rPr>
                        <a:t>向量</a:t>
                      </a:r>
                      <a:r>
                        <a:rPr lang="en-US" altLang="zh-CN" sz="2000" b="1" dirty="0">
                          <a:effectLst/>
                          <a:latin typeface="Calibri" panose="020F0502020204030204" pitchFamily="34" charset="0"/>
                          <a:ea typeface="+mn-ea"/>
                          <a:cs typeface="Calibri" panose="020F0502020204030204" pitchFamily="34" charset="0"/>
                        </a:rPr>
                        <a:t>X2</a:t>
                      </a:r>
                      <a:endParaRPr lang="zh-CN" altLang="en-US" sz="2000" dirty="0">
                        <a:effectLst/>
                        <a:latin typeface="Calibri" panose="020F0502020204030204" pitchFamily="34" charset="0"/>
                        <a:ea typeface="+mn-ea"/>
                        <a:cs typeface="Calibri" panose="020F0502020204030204" pitchFamily="34" charset="0"/>
                      </a:endParaRPr>
                    </a:p>
                    <a:p>
                      <a:pPr algn="ctr" fontAlgn="t"/>
                      <a:r>
                        <a:rPr lang="zh-CN" altLang="en-US" sz="2000" b="1" dirty="0">
                          <a:effectLst/>
                          <a:latin typeface="Calibri" panose="020F0502020204030204" pitchFamily="34" charset="0"/>
                          <a:ea typeface="+mn-ea"/>
                          <a:cs typeface="Calibri" panose="020F0502020204030204" pitchFamily="34" charset="0"/>
                        </a:rPr>
                        <a:t>圧强</a:t>
                      </a:r>
                      <a:r>
                        <a:rPr lang="en-US" altLang="zh-CN" sz="2000" b="1" dirty="0">
                          <a:effectLst/>
                          <a:latin typeface="Calibri" panose="020F0502020204030204" pitchFamily="34" charset="0"/>
                          <a:ea typeface="+mn-ea"/>
                          <a:cs typeface="Calibri" panose="020F0502020204030204" pitchFamily="34" charset="0"/>
                        </a:rPr>
                        <a:t>(</a:t>
                      </a:r>
                      <a:r>
                        <a:rPr lang="zh-CN" altLang="en-US" sz="2000" b="1" dirty="0">
                          <a:effectLst/>
                          <a:latin typeface="Calibri" panose="020F0502020204030204" pitchFamily="34" charset="0"/>
                          <a:ea typeface="+mn-ea"/>
                          <a:cs typeface="Calibri" panose="020F0502020204030204" pitchFamily="34" charset="0"/>
                        </a:rPr>
                        <a:t>公斤</a:t>
                      </a:r>
                      <a:r>
                        <a:rPr lang="en-US" altLang="zh-CN" sz="2000" b="1" dirty="0">
                          <a:effectLst/>
                          <a:latin typeface="Calibri" panose="020F0502020204030204" pitchFamily="34" charset="0"/>
                          <a:ea typeface="+mn-ea"/>
                          <a:cs typeface="Calibri" panose="020F0502020204030204" pitchFamily="34" charset="0"/>
                        </a:rPr>
                        <a:t>/</a:t>
                      </a:r>
                      <a:r>
                        <a:rPr lang="zh-CN" altLang="en-US" sz="2000" b="1" dirty="0">
                          <a:effectLst/>
                          <a:latin typeface="Calibri" panose="020F0502020204030204" pitchFamily="34" charset="0"/>
                          <a:ea typeface="+mn-ea"/>
                          <a:cs typeface="Calibri" panose="020F0502020204030204" pitchFamily="34" charset="0"/>
                        </a:rPr>
                        <a:t>平方米</a:t>
                      </a:r>
                      <a:r>
                        <a:rPr lang="en-US" altLang="zh-CN" sz="2000" b="1" dirty="0">
                          <a:effectLst/>
                          <a:latin typeface="Calibri" panose="020F0502020204030204" pitchFamily="34" charset="0"/>
                          <a:ea typeface="+mn-ea"/>
                          <a:cs typeface="Calibri" panose="020F0502020204030204" pitchFamily="34" charset="0"/>
                        </a:rPr>
                        <a:t>)</a:t>
                      </a:r>
                      <a:endParaRPr lang="zh-CN" altLang="en-US" sz="2000" dirty="0">
                        <a:effectLst/>
                        <a:latin typeface="Calibri" panose="020F0502020204030204" pitchFamily="34" charset="0"/>
                        <a:ea typeface="+mn-ea"/>
                        <a:cs typeface="Calibri" panose="020F0502020204030204" pitchFamily="34" charset="0"/>
                      </a:endParaRP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2000" b="1" dirty="0">
                          <a:effectLst/>
                          <a:latin typeface="Calibri" panose="020F0502020204030204" pitchFamily="34" charset="0"/>
                          <a:ea typeface="+mn-ea"/>
                          <a:cs typeface="Calibri" panose="020F0502020204030204" pitchFamily="34" charset="0"/>
                        </a:rPr>
                        <a:t>计算到 </a:t>
                      </a:r>
                      <a:r>
                        <a:rPr lang="en-US" altLang="zh-CN" sz="2000" b="1" dirty="0">
                          <a:effectLst/>
                          <a:latin typeface="Calibri" panose="020F0502020204030204" pitchFamily="34" charset="0"/>
                          <a:ea typeface="+mn-ea"/>
                          <a:cs typeface="Calibri" panose="020F0502020204030204" pitchFamily="34" charset="0"/>
                        </a:rPr>
                        <a:t>(3, 7)</a:t>
                      </a:r>
                      <a:r>
                        <a:rPr lang="zh-CN" altLang="en-US" sz="2000" b="1" dirty="0">
                          <a:effectLst/>
                          <a:latin typeface="Calibri" panose="020F0502020204030204" pitchFamily="34" charset="0"/>
                          <a:ea typeface="+mn-ea"/>
                          <a:cs typeface="Calibri" panose="020F0502020204030204" pitchFamily="34" charset="0"/>
                        </a:rPr>
                        <a:t>的距离</a:t>
                      </a:r>
                      <a:endParaRPr lang="zh-CN" altLang="en-US" sz="2000" dirty="0">
                        <a:effectLst/>
                        <a:latin typeface="Calibri" panose="020F0502020204030204" pitchFamily="34" charset="0"/>
                        <a:ea typeface="+mn-ea"/>
                        <a:cs typeface="Calibri" panose="020F0502020204030204" pitchFamily="34" charset="0"/>
                      </a:endParaRP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2000" b="1" dirty="0">
                          <a:effectLst/>
                          <a:latin typeface="Calibri" panose="020F0502020204030204" pitchFamily="34" charset="0"/>
                          <a:ea typeface="+mn-ea"/>
                          <a:cs typeface="Calibri" panose="020F0502020204030204" pitchFamily="34" charset="0"/>
                        </a:rPr>
                        <a:t>向量</a:t>
                      </a:r>
                      <a:r>
                        <a:rPr lang="en-US" sz="2000" b="1" dirty="0">
                          <a:effectLst/>
                          <a:latin typeface="Calibri" panose="020F0502020204030204" pitchFamily="34" charset="0"/>
                          <a:ea typeface="+mn-ea"/>
                          <a:cs typeface="Calibri" panose="020F0502020204030204" pitchFamily="34" charset="0"/>
                        </a:rPr>
                        <a:t>Y</a:t>
                      </a:r>
                      <a:endParaRPr lang="en-US" sz="2000" dirty="0">
                        <a:effectLst/>
                        <a:latin typeface="Calibri" panose="020F0502020204030204" pitchFamily="34" charset="0"/>
                        <a:ea typeface="+mn-ea"/>
                        <a:cs typeface="Calibri" panose="020F0502020204030204" pitchFamily="34" charset="0"/>
                      </a:endParaRP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33598">
                <a:tc>
                  <a:txBody>
                    <a:bodyPr/>
                    <a:lstStyle/>
                    <a:p>
                      <a:pPr algn="ctr" fontAlgn="t"/>
                      <a:r>
                        <a:rPr lang="en-US" altLang="zh-CN" sz="1800">
                          <a:effectLst/>
                        </a:rPr>
                        <a:t>7</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ltLang="zh-CN" sz="1800" dirty="0">
                          <a:effectLst/>
                        </a:rPr>
                        <a:t>7</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ltLang="zh-CN" sz="1800" dirty="0">
                          <a:effectLst/>
                        </a:rPr>
                        <a:t>(7-3)</a:t>
                      </a:r>
                      <a:r>
                        <a:rPr lang="en-US" altLang="zh-CN" sz="1800" baseline="30000" dirty="0">
                          <a:effectLst/>
                        </a:rPr>
                        <a:t>2</a:t>
                      </a:r>
                      <a:r>
                        <a:rPr lang="en-US" altLang="zh-CN" sz="1800" dirty="0">
                          <a:effectLst/>
                        </a:rPr>
                        <a:t>+(7-7)</a:t>
                      </a:r>
                      <a:r>
                        <a:rPr lang="en-US" altLang="zh-CN" sz="1800" baseline="30000" dirty="0">
                          <a:effectLst/>
                        </a:rPr>
                        <a:t>2</a:t>
                      </a:r>
                      <a:r>
                        <a:rPr lang="en-US" altLang="zh-CN" sz="1800" dirty="0">
                          <a:effectLst/>
                        </a:rPr>
                        <a:t>=16</a:t>
                      </a:r>
                      <a:endParaRPr lang="zh-CN" altLang="en-US" sz="1800" dirty="0">
                        <a:effectLst/>
                      </a:endParaRP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1800">
                          <a:effectLst/>
                        </a:rPr>
                        <a:t> 坏</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33598">
                <a:tc>
                  <a:txBody>
                    <a:bodyPr/>
                    <a:lstStyle/>
                    <a:p>
                      <a:pPr algn="ctr" fontAlgn="t"/>
                      <a:r>
                        <a:rPr lang="en-US" altLang="zh-CN" sz="1800">
                          <a:effectLst/>
                        </a:rPr>
                        <a:t>7</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ltLang="zh-CN" sz="1800" dirty="0">
                          <a:effectLst/>
                        </a:rPr>
                        <a:t>4</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rtl="0" eaLnBrk="1" fontAlgn="t" latinLnBrk="0" hangingPunct="1">
                        <a:lnSpc>
                          <a:spcPct val="100000"/>
                        </a:lnSpc>
                        <a:spcBef>
                          <a:spcPts val="0"/>
                        </a:spcBef>
                        <a:spcAft>
                          <a:spcPts val="0"/>
                        </a:spcAft>
                        <a:buClrTx/>
                        <a:buSzTx/>
                        <a:buFontTx/>
                        <a:buNone/>
                        <a:defRPr/>
                      </a:pPr>
                      <a:r>
                        <a:rPr lang="en-US" altLang="zh-CN" sz="1800" dirty="0">
                          <a:effectLst/>
                        </a:rPr>
                        <a:t>(7-3)</a:t>
                      </a:r>
                      <a:r>
                        <a:rPr lang="en-US" altLang="zh-CN" sz="1800" baseline="30000" dirty="0">
                          <a:effectLst/>
                        </a:rPr>
                        <a:t>2</a:t>
                      </a:r>
                      <a:r>
                        <a:rPr lang="en-US" altLang="zh-CN" sz="1800" dirty="0">
                          <a:effectLst/>
                        </a:rPr>
                        <a:t>+(4-7)</a:t>
                      </a:r>
                      <a:r>
                        <a:rPr lang="en-US" altLang="zh-CN" sz="1800" baseline="30000" dirty="0">
                          <a:effectLst/>
                        </a:rPr>
                        <a:t>2</a:t>
                      </a:r>
                      <a:r>
                        <a:rPr lang="en-US" altLang="zh-CN" sz="1800" dirty="0">
                          <a:effectLst/>
                        </a:rPr>
                        <a:t>=25</a:t>
                      </a:r>
                      <a:endParaRPr lang="zh-CN" altLang="en-US" sz="1800" dirty="0">
                        <a:effectLst/>
                      </a:endParaRP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sz="1800">
                          <a:effectLst/>
                        </a:rPr>
                        <a:t> N/A</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33598">
                <a:tc>
                  <a:txBody>
                    <a:bodyPr/>
                    <a:lstStyle/>
                    <a:p>
                      <a:pPr algn="ctr" fontAlgn="t"/>
                      <a:r>
                        <a:rPr lang="en-US" altLang="zh-CN" sz="1800">
                          <a:effectLst/>
                        </a:rPr>
                        <a:t>3</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ltLang="zh-CN" sz="1800" dirty="0">
                          <a:effectLst/>
                        </a:rPr>
                        <a:t>4</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rtl="0" eaLnBrk="1" fontAlgn="t" latinLnBrk="0" hangingPunct="1">
                        <a:lnSpc>
                          <a:spcPct val="100000"/>
                        </a:lnSpc>
                        <a:spcBef>
                          <a:spcPts val="0"/>
                        </a:spcBef>
                        <a:spcAft>
                          <a:spcPts val="0"/>
                        </a:spcAft>
                        <a:buClrTx/>
                        <a:buSzTx/>
                        <a:buFontTx/>
                        <a:buNone/>
                        <a:defRPr/>
                      </a:pPr>
                      <a:r>
                        <a:rPr lang="en-US" altLang="zh-CN" sz="1800" dirty="0">
                          <a:effectLst/>
                        </a:rPr>
                        <a:t>(3-3)</a:t>
                      </a:r>
                      <a:r>
                        <a:rPr lang="en-US" altLang="zh-CN" sz="1800" baseline="30000" dirty="0">
                          <a:effectLst/>
                        </a:rPr>
                        <a:t>2</a:t>
                      </a:r>
                      <a:r>
                        <a:rPr lang="en-US" altLang="zh-CN" sz="1800" dirty="0">
                          <a:effectLst/>
                        </a:rPr>
                        <a:t>+(4-7)</a:t>
                      </a:r>
                      <a:r>
                        <a:rPr lang="en-US" altLang="zh-CN" sz="1800" baseline="30000" dirty="0">
                          <a:effectLst/>
                        </a:rPr>
                        <a:t>2</a:t>
                      </a:r>
                      <a:r>
                        <a:rPr lang="en-US" altLang="zh-CN" sz="1800" dirty="0">
                          <a:effectLst/>
                        </a:rPr>
                        <a:t>=9</a:t>
                      </a:r>
                      <a:endParaRPr lang="zh-CN" altLang="en-US" sz="1800" dirty="0">
                        <a:effectLst/>
                      </a:endParaRP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1800" dirty="0">
                          <a:effectLst/>
                        </a:rPr>
                        <a:t> 好</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33598">
                <a:tc>
                  <a:txBody>
                    <a:bodyPr/>
                    <a:lstStyle/>
                    <a:p>
                      <a:pPr algn="ctr" fontAlgn="t"/>
                      <a:r>
                        <a:rPr lang="en-US" altLang="zh-CN" sz="1800">
                          <a:effectLst/>
                        </a:rPr>
                        <a:t>1</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ltLang="zh-CN" sz="1800">
                          <a:effectLst/>
                        </a:rPr>
                        <a:t>4</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rtl="0" eaLnBrk="1" fontAlgn="t" latinLnBrk="0" hangingPunct="1">
                        <a:lnSpc>
                          <a:spcPct val="100000"/>
                        </a:lnSpc>
                        <a:spcBef>
                          <a:spcPts val="0"/>
                        </a:spcBef>
                        <a:spcAft>
                          <a:spcPts val="0"/>
                        </a:spcAft>
                        <a:buClrTx/>
                        <a:buSzTx/>
                        <a:buFontTx/>
                        <a:buNone/>
                        <a:defRPr/>
                      </a:pPr>
                      <a:r>
                        <a:rPr lang="en-US" altLang="zh-CN" sz="1800" dirty="0">
                          <a:effectLst/>
                        </a:rPr>
                        <a:t>(1-3)</a:t>
                      </a:r>
                      <a:r>
                        <a:rPr lang="en-US" altLang="zh-CN" sz="1800" baseline="30000" dirty="0">
                          <a:effectLst/>
                        </a:rPr>
                        <a:t>2</a:t>
                      </a:r>
                      <a:r>
                        <a:rPr lang="en-US" altLang="zh-CN" sz="1800" dirty="0">
                          <a:effectLst/>
                        </a:rPr>
                        <a:t>+(4-7)</a:t>
                      </a:r>
                      <a:r>
                        <a:rPr lang="en-US" altLang="zh-CN" sz="1800" baseline="30000" dirty="0">
                          <a:effectLst/>
                        </a:rPr>
                        <a:t>2</a:t>
                      </a:r>
                      <a:r>
                        <a:rPr lang="en-US" altLang="zh-CN" sz="1800" dirty="0">
                          <a:effectLst/>
                        </a:rPr>
                        <a:t>=13</a:t>
                      </a:r>
                      <a:endParaRPr lang="zh-CN" altLang="en-US" sz="1800" dirty="0">
                        <a:effectLst/>
                      </a:endParaRP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fontAlgn="t"/>
                      <a:r>
                        <a:rPr lang="zh-CN" altLang="en-US" sz="1800" dirty="0">
                          <a:effectLst/>
                        </a:rPr>
                        <a:t> 好</a:t>
                      </a:r>
                    </a:p>
                  </a:txBody>
                  <a:tcPr marL="36000" marR="36000" marT="22863" marB="22863" anchor="ctr" anchorCtr="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290852" name="AutoShape 1" descr="http://coolshell.cn/wp-content/uploads/2012/08/KNN_Numerical-example_clip_image004.gif"/>
          <p:cNvSpPr>
            <a:spLocks noChangeAspect="1" noChangeArrowheads="1"/>
          </p:cNvSpPr>
          <p:nvPr/>
        </p:nvSpPr>
        <p:spPr bwMode="auto">
          <a:xfrm>
            <a:off x="566738" y="2811463"/>
            <a:ext cx="1371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90853" name="AutoShape 2" descr="http://coolshell.cn/wp-content/uploads/2012/08/KNN_Numerical-example_clip_image006.gif"/>
          <p:cNvSpPr>
            <a:spLocks noChangeAspect="1" noChangeArrowheads="1"/>
          </p:cNvSpPr>
          <p:nvPr/>
        </p:nvSpPr>
        <p:spPr bwMode="auto">
          <a:xfrm>
            <a:off x="566738" y="2811463"/>
            <a:ext cx="138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90854" name="AutoShape 3" descr="http://coolshell.cn/wp-content/uploads/2012/08/KNN_Numerical-example_clip_image008.gif"/>
          <p:cNvSpPr>
            <a:spLocks noChangeAspect="1" noChangeArrowheads="1"/>
          </p:cNvSpPr>
          <p:nvPr/>
        </p:nvSpPr>
        <p:spPr bwMode="auto">
          <a:xfrm>
            <a:off x="566738" y="2811463"/>
            <a:ext cx="1295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90855" name="AutoShape 4" descr="http://coolshell.cn/wp-content/uploads/2012/08/KNN_Numerical-example_clip_image010.gif"/>
          <p:cNvSpPr>
            <a:spLocks noChangeAspect="1" noChangeArrowheads="1"/>
          </p:cNvSpPr>
          <p:nvPr/>
        </p:nvSpPr>
        <p:spPr bwMode="auto">
          <a:xfrm>
            <a:off x="566738" y="2811463"/>
            <a:ext cx="1333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90856" name="AutoShape 6" descr="http://coolshell.cn/wp-content/uploads/2012/08/KNN_Numerical-example_clip_image004.gif"/>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0" name="矩形 9"/>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52736"/>
            <a:ext cx="8583613" cy="4456113"/>
          </a:xfrm>
        </p:spPr>
        <p:txBody>
          <a:bodyPr/>
          <a:lstStyle/>
          <a:p>
            <a:pPr marL="450850" lvl="1" indent="-450850">
              <a:lnSpc>
                <a:spcPct val="90000"/>
              </a:lnSpc>
              <a:spcBef>
                <a:spcPts val="1200"/>
              </a:spcBef>
              <a:defRPr/>
            </a:pP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问题</a:t>
            </a: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：选择</a:t>
            </a:r>
            <a:r>
              <a:rPr lang="en-US" altLang="zh-CN" sz="2800" i="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a:t>
            </a:r>
          </a:p>
          <a:p>
            <a:pPr marL="984250" lvl="1" indent="-527050">
              <a:lnSpc>
                <a:spcPct val="120000"/>
              </a:lnSpc>
              <a:buFont typeface="Wingdings" panose="05000000000000000000" pitchFamily="2" charset="2"/>
              <a:buChar char="ü"/>
              <a:defRPr/>
            </a:pPr>
            <a:r>
              <a:rPr lang="en-US" altLang="zh-CN" sz="2400" i="1" dirty="0">
                <a:solidFill>
                  <a:srgbClr val="0070C0"/>
                </a:solidFill>
                <a:latin typeface="Calibri" panose="020F0502020204030204" pitchFamily="34" charset="0"/>
                <a:cs typeface="Calibri" panose="020F0502020204030204" pitchFamily="34" charset="0"/>
              </a:rPr>
              <a:t>k</a:t>
            </a:r>
            <a:r>
              <a:rPr lang="zh-CN" altLang="en-US" sz="2400" dirty="0">
                <a:solidFill>
                  <a:srgbClr val="0070C0"/>
                </a:solidFill>
                <a:latin typeface="Times New Roman" panose="02020603050405020304" pitchFamily="18" charset="0"/>
                <a:cs typeface="Times New Roman" panose="02020603050405020304" pitchFamily="18" charset="0"/>
              </a:rPr>
              <a:t>太小，则对噪音数据过于敏感</a:t>
            </a:r>
            <a:endParaRPr lang="en-US" altLang="zh-CN" sz="2400" dirty="0">
              <a:solidFill>
                <a:srgbClr val="0070C0"/>
              </a:solidFill>
              <a:latin typeface="Times New Roman" panose="02020603050405020304" pitchFamily="18" charset="0"/>
              <a:cs typeface="Times New Roman" panose="02020603050405020304" pitchFamily="18" charset="0"/>
            </a:endParaRPr>
          </a:p>
          <a:p>
            <a:pPr marL="984250" lvl="1" indent="-527050">
              <a:lnSpc>
                <a:spcPct val="120000"/>
              </a:lnSpc>
              <a:buFont typeface="Wingdings" panose="05000000000000000000" pitchFamily="2" charset="2"/>
              <a:buChar char="ü"/>
              <a:defRPr/>
            </a:pPr>
            <a:r>
              <a:rPr lang="en-US" altLang="zh-CN" sz="2400" i="1" dirty="0">
                <a:solidFill>
                  <a:srgbClr val="0070C0"/>
                </a:solidFill>
                <a:latin typeface="Calibri" panose="020F0502020204030204" pitchFamily="34" charset="0"/>
                <a:cs typeface="Calibri" panose="020F0502020204030204" pitchFamily="34" charset="0"/>
              </a:rPr>
              <a:t>k</a:t>
            </a:r>
            <a:r>
              <a:rPr lang="zh-CN" altLang="en-US" sz="2400" dirty="0">
                <a:solidFill>
                  <a:srgbClr val="0070C0"/>
                </a:solidFill>
                <a:latin typeface="Times New Roman" panose="02020603050405020304" pitchFamily="18" charset="0"/>
                <a:cs typeface="Times New Roman" panose="02020603050405020304" pitchFamily="18" charset="0"/>
              </a:rPr>
              <a:t>太大，则可能会包含其他类别的点</a:t>
            </a:r>
            <a:endParaRPr lang="en-US" altLang="zh-CN" sz="2400" dirty="0">
              <a:solidFill>
                <a:srgbClr val="0070C0"/>
              </a:solidFill>
              <a:latin typeface="Times New Roman" panose="02020603050405020304" pitchFamily="18" charset="0"/>
              <a:cs typeface="Times New Roman" panose="02020603050405020304" pitchFamily="18" charset="0"/>
            </a:endParaRPr>
          </a:p>
          <a:p>
            <a:pPr marL="984250" lvl="1" indent="-527050">
              <a:lnSpc>
                <a:spcPct val="120000"/>
              </a:lnSpc>
              <a:buFont typeface="Wingdings" panose="05000000000000000000" pitchFamily="2" charset="2"/>
              <a:buChar char="ü"/>
              <a:defRPr/>
            </a:pPr>
            <a:r>
              <a:rPr lang="zh-CN" altLang="en-US" sz="2400" dirty="0">
                <a:solidFill>
                  <a:srgbClr val="0070C0"/>
                </a:solidFill>
                <a:latin typeface="Times New Roman" panose="02020603050405020304" pitchFamily="18" charset="0"/>
                <a:cs typeface="Times New Roman" panose="02020603050405020304" pitchFamily="18" charset="0"/>
              </a:rPr>
              <a:t>当只有两类中，为避免</a:t>
            </a:r>
            <a:r>
              <a:rPr lang="en-US" altLang="zh-CN" sz="2400" i="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Tied votes</a:t>
            </a: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i="1" dirty="0">
                <a:solidFill>
                  <a:srgbClr val="0070C0"/>
                </a:solidFill>
                <a:latin typeface="Times New Roman" panose="02020603050405020304" pitchFamily="18" charset="0"/>
                <a:cs typeface="Times New Roman" panose="02020603050405020304" pitchFamily="18" charset="0"/>
              </a:rPr>
              <a:t> k</a:t>
            </a:r>
            <a:r>
              <a:rPr lang="zh-CN" altLang="en-US" sz="2400" dirty="0">
                <a:solidFill>
                  <a:srgbClr val="0070C0"/>
                </a:solidFill>
                <a:latin typeface="Times New Roman" panose="02020603050405020304" pitchFamily="18" charset="0"/>
                <a:cs typeface="Times New Roman" panose="02020603050405020304" pitchFamily="18" charset="0"/>
              </a:rPr>
              <a:t>应为奇数</a:t>
            </a:r>
            <a:endParaRPr lang="en-US" altLang="zh-CN" sz="24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0850" lvl="1" indent="-450850">
              <a:lnSpc>
                <a:spcPct val="90000"/>
              </a:lnSpc>
              <a:spcBef>
                <a:spcPts val="1200"/>
              </a:spcBef>
              <a:defRPr/>
            </a:pP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以测试方式选择</a:t>
            </a:r>
            <a:r>
              <a:rPr lang="en-US" altLang="zh-CN" sz="2800" i="1"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a:t>
            </a:r>
          </a:p>
          <a:p>
            <a:pPr lvl="1">
              <a:lnSpc>
                <a:spcPct val="120000"/>
              </a:lnSpc>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rPr>
              <a:t>从</a:t>
            </a:r>
            <a:r>
              <a:rPr lang="en-US" altLang="zh-CN" sz="2400" i="1" dirty="0">
                <a:solidFill>
                  <a:srgbClr val="0070C0"/>
                </a:solidFill>
                <a:latin typeface="Calibri" panose="020F0502020204030204" pitchFamily="34" charset="0"/>
                <a:cs typeface="Calibri" panose="020F0502020204030204" pitchFamily="34" charset="0"/>
              </a:rPr>
              <a:t>k=1</a:t>
            </a:r>
            <a:r>
              <a:rPr lang="zh-CN" altLang="en-US" sz="2400" dirty="0">
                <a:solidFill>
                  <a:srgbClr val="0070C0"/>
                </a:solidFill>
                <a:latin typeface="Calibri" panose="020F0502020204030204" pitchFamily="34" charset="0"/>
                <a:cs typeface="Calibri" panose="020F0502020204030204" pitchFamily="34" charset="0"/>
              </a:rPr>
              <a:t>开始用一个测试数据集评测分类器的错误率</a:t>
            </a:r>
            <a:endParaRPr lang="en-US" altLang="zh-CN" sz="2400" dirty="0">
              <a:solidFill>
                <a:srgbClr val="0070C0"/>
              </a:solidFill>
              <a:latin typeface="Calibri" panose="020F0502020204030204" pitchFamily="34" charset="0"/>
              <a:cs typeface="Calibri" panose="020F0502020204030204" pitchFamily="34" charset="0"/>
            </a:endParaRPr>
          </a:p>
          <a:p>
            <a:pPr lvl="1">
              <a:lnSpc>
                <a:spcPct val="120000"/>
              </a:lnSpc>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rPr>
              <a:t>重复</a:t>
            </a:r>
            <a:r>
              <a:rPr lang="en-US" altLang="zh-CN" sz="2400" i="1" dirty="0">
                <a:solidFill>
                  <a:srgbClr val="0070C0"/>
                </a:solidFill>
                <a:latin typeface="Calibri" panose="020F0502020204030204" pitchFamily="34" charset="0"/>
                <a:cs typeface="Calibri" panose="020F0502020204030204" pitchFamily="34" charset="0"/>
              </a:rPr>
              <a:t>k=k+2</a:t>
            </a:r>
          </a:p>
          <a:p>
            <a:pPr lvl="1">
              <a:lnSpc>
                <a:spcPct val="120000"/>
              </a:lnSpc>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rPr>
              <a:t>选择最小错误率对应的</a:t>
            </a:r>
            <a:r>
              <a:rPr lang="en-US" altLang="zh-CN" sz="2400" dirty="0">
                <a:solidFill>
                  <a:srgbClr val="0070C0"/>
                </a:solidFill>
                <a:latin typeface="Calibri" panose="020F0502020204030204" pitchFamily="34" charset="0"/>
                <a:cs typeface="Calibri" panose="020F0502020204030204" pitchFamily="34" charset="0"/>
              </a:rPr>
              <a:t>k</a:t>
            </a:r>
            <a:r>
              <a:rPr lang="zh-CN" altLang="en-US" sz="2400" dirty="0">
                <a:solidFill>
                  <a:srgbClr val="0070C0"/>
                </a:solidFill>
                <a:latin typeface="Calibri" panose="020F0502020204030204" pitchFamily="34" charset="0"/>
                <a:cs typeface="Calibri" panose="020F0502020204030204" pitchFamily="34" charset="0"/>
              </a:rPr>
              <a:t>值</a:t>
            </a:r>
            <a:endParaRPr lang="en-US" altLang="zh-CN" sz="2400" dirty="0">
              <a:solidFill>
                <a:srgbClr val="0070C0"/>
              </a:solidFill>
              <a:latin typeface="Calibri" panose="020F0502020204030204" pitchFamily="34" charset="0"/>
              <a:cs typeface="Calibri" panose="020F0502020204030204" pitchFamily="34" charset="0"/>
            </a:endParaRPr>
          </a:p>
        </p:txBody>
      </p:sp>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0194" y="1124744"/>
            <a:ext cx="8583612" cy="4456113"/>
          </a:xfrm>
        </p:spPr>
        <p:txBody>
          <a:bodyPr/>
          <a:lstStyle/>
          <a:p>
            <a:pPr marL="450850" lvl="1" indent="-450850">
              <a:lnSpc>
                <a:spcPct val="120000"/>
              </a:lnSpc>
              <a:spcBef>
                <a:spcPts val="1200"/>
              </a:spcBef>
              <a:defRPr/>
            </a:pPr>
            <a:r>
              <a:rPr lang="zh-CN"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问题</a:t>
            </a:r>
            <a:r>
              <a:rPr lang="en-US" altLang="zh-C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zh-CN"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zh-CN" dirty="0">
                <a:solidFill>
                  <a:srgbClr val="C00000"/>
                </a:solidFill>
              </a:rPr>
              <a:t> </a:t>
            </a:r>
            <a:r>
              <a:rPr lang="en-US" altLang="zh-C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
            </a:r>
            <a:r>
              <a:rPr lang="zh-CN" altLang="zh-C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ajority </a:t>
            </a:r>
            <a:r>
              <a:rPr lang="en-US" altLang="zh-C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r>
              <a:rPr lang="zh-CN" altLang="zh-C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oting</a:t>
            </a:r>
            <a:endParaRPr lang="en-US" altLang="zh-C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0850" lvl="2" indent="0">
              <a:lnSpc>
                <a:spcPct val="130000"/>
              </a:lnSpc>
              <a:buFontTx/>
              <a:buNone/>
              <a:defRPr/>
            </a:pPr>
            <a:r>
              <a:rPr lang="zh-CN" altLang="en-US" dirty="0">
                <a:solidFill>
                  <a:srgbClr val="C00000"/>
                </a:solidFill>
                <a:latin typeface="Times New Roman" panose="02020603050405020304" pitchFamily="18" charset="0"/>
                <a:cs typeface="Times New Roman" panose="02020603050405020304" pitchFamily="18" charset="0"/>
              </a:rPr>
              <a:t>解决方法：</a:t>
            </a:r>
            <a:r>
              <a:rPr lang="zh-CN" altLang="en-US" dirty="0">
                <a:solidFill>
                  <a:srgbClr val="0070C0"/>
                </a:solidFill>
                <a:latin typeface="Times New Roman" panose="02020603050405020304" pitchFamily="18" charset="0"/>
                <a:cs typeface="Times New Roman" panose="02020603050405020304" pitchFamily="18" charset="0"/>
              </a:rPr>
              <a:t>不同距离下数据对象对待测数据分类影响力不同，引入权重，权重和数据对象、测试对象之间距离相关</a:t>
            </a:r>
          </a:p>
        </p:txBody>
      </p:sp>
      <p:sp>
        <p:nvSpPr>
          <p:cNvPr id="8" name="矩形 7"/>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pic>
        <p:nvPicPr>
          <p:cNvPr id="5"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3596" y="4088289"/>
            <a:ext cx="49545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3096" y="4521677"/>
            <a:ext cx="1476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2021" y="3153252"/>
            <a:ext cx="182562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908720"/>
            <a:ext cx="8583612" cy="4456113"/>
          </a:xfrm>
        </p:spPr>
        <p:txBody>
          <a:bodyPr/>
          <a:lstStyle/>
          <a:p>
            <a:pPr marL="450850" lvl="1" indent="-450850">
              <a:lnSpc>
                <a:spcPct val="120000"/>
              </a:lnSpc>
              <a:spcBef>
                <a:spcPts val="1200"/>
              </a:spcBef>
              <a:defRPr/>
            </a:pPr>
            <a:r>
              <a:rPr lang="zh-CN"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问题</a:t>
            </a:r>
            <a:r>
              <a:rPr lang="en-US" altLang="zh-C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4" name="Text Box 6"/>
          <p:cNvSpPr txBox="1">
            <a:spLocks noChangeArrowheads="1"/>
          </p:cNvSpPr>
          <p:nvPr/>
        </p:nvSpPr>
        <p:spPr bwMode="auto">
          <a:xfrm>
            <a:off x="899592" y="1700808"/>
            <a:ext cx="304800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a:lstStyle>
          <a:p>
            <a:pPr marL="457200" marR="0" lvl="1" indent="0" algn="l" defTabSz="914400" rtl="0" eaLnBrk="1" fontAlgn="base" latinLnBrk="0" hangingPunct="1">
              <a:lnSpc>
                <a:spcPct val="90000"/>
              </a:lnSpc>
              <a:spcBef>
                <a:spcPct val="20000"/>
              </a:spcBef>
              <a:spcAft>
                <a:spcPct val="0"/>
              </a:spcAft>
              <a:buClr>
                <a:srgbClr val="003366"/>
              </a:buClr>
              <a:buSzPct val="65000"/>
              <a:buFont typeface="Wingdings" panose="05000000000000000000" pitchFamily="2" charset="2"/>
              <a:buNone/>
              <a:defRPr/>
            </a:pPr>
            <a:r>
              <a:rPr kumimoji="0" lang="en-US" altLang="zh-CN"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Arial" panose="020B0604020202020204" pitchFamily="34" charset="0"/>
              </a:rPr>
              <a:t>John:</a:t>
            </a:r>
          </a:p>
          <a:p>
            <a:pPr marL="457200" marR="0" lvl="1" indent="0" algn="l" defTabSz="914400" rtl="0" eaLnBrk="1" fontAlgn="base" latinLnBrk="0" hangingPunct="1">
              <a:lnSpc>
                <a:spcPct val="90000"/>
              </a:lnSpc>
              <a:spcBef>
                <a:spcPct val="20000"/>
              </a:spcBef>
              <a:spcAft>
                <a:spcPct val="0"/>
              </a:spcAft>
              <a:buClr>
                <a:srgbClr val="003366"/>
              </a:buClr>
              <a:buSzPct val="65000"/>
              <a:buFont typeface="Wingdings" panose="05000000000000000000" pitchFamily="2" charset="2"/>
              <a:buNone/>
              <a:defRPr/>
            </a:pPr>
            <a:r>
              <a:rPr kumimoji="0" lang="en-US" altLang="zh-CN"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Arial" panose="020B0604020202020204" pitchFamily="34" charset="0"/>
              </a:rPr>
              <a:t>Age=35</a:t>
            </a:r>
          </a:p>
          <a:p>
            <a:pPr marL="457200" marR="0" lvl="1" indent="0" algn="l" defTabSz="914400" rtl="0" eaLnBrk="1" fontAlgn="base" latinLnBrk="0" hangingPunct="1">
              <a:lnSpc>
                <a:spcPct val="90000"/>
              </a:lnSpc>
              <a:spcBef>
                <a:spcPct val="20000"/>
              </a:spcBef>
              <a:spcAft>
                <a:spcPct val="0"/>
              </a:spcAft>
              <a:buClr>
                <a:srgbClr val="003366"/>
              </a:buClr>
              <a:buSzPct val="65000"/>
              <a:buFont typeface="Wingdings" panose="05000000000000000000" pitchFamily="2" charset="2"/>
              <a:buNone/>
              <a:defRPr/>
            </a:pPr>
            <a:r>
              <a:rPr kumimoji="0" lang="en-US" altLang="zh-CN"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Arial" panose="020B0604020202020204" pitchFamily="34" charset="0"/>
              </a:rPr>
              <a:t>Income=95K</a:t>
            </a:r>
          </a:p>
          <a:p>
            <a:pPr marL="457200" marR="0" lvl="1" indent="0" algn="l" defTabSz="914400" rtl="0" eaLnBrk="1" fontAlgn="base" latinLnBrk="0" hangingPunct="1">
              <a:lnSpc>
                <a:spcPct val="90000"/>
              </a:lnSpc>
              <a:spcBef>
                <a:spcPct val="20000"/>
              </a:spcBef>
              <a:spcAft>
                <a:spcPct val="0"/>
              </a:spcAft>
              <a:buClr>
                <a:srgbClr val="003366"/>
              </a:buClr>
              <a:buSzPct val="65000"/>
              <a:buFont typeface="Wingdings" panose="05000000000000000000" pitchFamily="2" charset="2"/>
              <a:buNone/>
              <a:defRPr/>
            </a:pPr>
            <a:r>
              <a:rPr kumimoji="0" lang="en-US" altLang="zh-CN"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Arial" panose="020B0604020202020204" pitchFamily="34" charset="0"/>
              </a:rPr>
              <a:t>No. of credit cards=3</a:t>
            </a:r>
          </a:p>
        </p:txBody>
      </p:sp>
      <p:sp>
        <p:nvSpPr>
          <p:cNvPr id="16" name="Text Box 8"/>
          <p:cNvSpPr txBox="1">
            <a:spLocks noChangeArrowheads="1"/>
          </p:cNvSpPr>
          <p:nvPr/>
        </p:nvSpPr>
        <p:spPr bwMode="auto">
          <a:xfrm>
            <a:off x="5395392" y="1700808"/>
            <a:ext cx="304800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a:lstStyle>
          <a:p>
            <a:pPr marL="457200" marR="0" lvl="1" indent="0" algn="l" defTabSz="914400" rtl="0" eaLnBrk="1" fontAlgn="base" latinLnBrk="0" hangingPunct="1">
              <a:lnSpc>
                <a:spcPct val="90000"/>
              </a:lnSpc>
              <a:spcBef>
                <a:spcPct val="20000"/>
              </a:spcBef>
              <a:spcAft>
                <a:spcPct val="0"/>
              </a:spcAft>
              <a:buClr>
                <a:srgbClr val="003366"/>
              </a:buClr>
              <a:buSzPct val="65000"/>
              <a:buFont typeface="Wingdings" panose="05000000000000000000" pitchFamily="2" charset="2"/>
              <a:buNone/>
              <a:defRPr/>
            </a:pPr>
            <a:r>
              <a:rPr kumimoji="0" lang="en-US" altLang="zh-CN" sz="1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Arial" panose="020B0604020202020204" pitchFamily="34" charset="0"/>
              </a:rPr>
              <a:t>Rachel: </a:t>
            </a:r>
          </a:p>
          <a:p>
            <a:pPr marL="457200" marR="0" lvl="1" indent="0" algn="l" defTabSz="914400" rtl="0" eaLnBrk="1" fontAlgn="base" latinLnBrk="0" hangingPunct="1">
              <a:lnSpc>
                <a:spcPct val="90000"/>
              </a:lnSpc>
              <a:spcBef>
                <a:spcPct val="20000"/>
              </a:spcBef>
              <a:spcAft>
                <a:spcPct val="0"/>
              </a:spcAft>
              <a:buClr>
                <a:srgbClr val="003366"/>
              </a:buClr>
              <a:buSzPct val="65000"/>
              <a:buFont typeface="Wingdings" panose="05000000000000000000" pitchFamily="2" charset="2"/>
              <a:buNone/>
              <a:defRPr/>
            </a:pPr>
            <a:r>
              <a:rPr kumimoji="0" lang="en-US" altLang="zh-CN" sz="1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Arial" panose="020B0604020202020204" pitchFamily="34" charset="0"/>
              </a:rPr>
              <a:t>Age=41</a:t>
            </a:r>
          </a:p>
          <a:p>
            <a:pPr marL="457200" marR="0" lvl="1" indent="0" algn="l" defTabSz="914400" rtl="0" eaLnBrk="1" fontAlgn="base" latinLnBrk="0" hangingPunct="1">
              <a:lnSpc>
                <a:spcPct val="90000"/>
              </a:lnSpc>
              <a:spcBef>
                <a:spcPct val="20000"/>
              </a:spcBef>
              <a:spcAft>
                <a:spcPct val="0"/>
              </a:spcAft>
              <a:buClr>
                <a:srgbClr val="003366"/>
              </a:buClr>
              <a:buSzPct val="65000"/>
              <a:buFont typeface="Wingdings" panose="05000000000000000000" pitchFamily="2" charset="2"/>
              <a:buNone/>
              <a:defRPr/>
            </a:pPr>
            <a:r>
              <a:rPr kumimoji="0" lang="en-US" altLang="zh-CN" sz="1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Arial" panose="020B0604020202020204" pitchFamily="34" charset="0"/>
              </a:rPr>
              <a:t>Income=215K</a:t>
            </a:r>
          </a:p>
          <a:p>
            <a:pPr marL="457200" marR="0" lvl="1" indent="0" algn="l" defTabSz="914400" rtl="0" eaLnBrk="1" fontAlgn="base" latinLnBrk="0" hangingPunct="1">
              <a:lnSpc>
                <a:spcPct val="90000"/>
              </a:lnSpc>
              <a:spcBef>
                <a:spcPct val="20000"/>
              </a:spcBef>
              <a:spcAft>
                <a:spcPct val="0"/>
              </a:spcAft>
              <a:buClr>
                <a:srgbClr val="003366"/>
              </a:buClr>
              <a:buSzPct val="65000"/>
              <a:buFont typeface="Wingdings" panose="05000000000000000000" pitchFamily="2" charset="2"/>
              <a:buNone/>
              <a:defRPr/>
            </a:pPr>
            <a:r>
              <a:rPr kumimoji="0" lang="en-US" altLang="zh-CN" sz="1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Arial" panose="020B0604020202020204" pitchFamily="34" charset="0"/>
              </a:rPr>
              <a:t>No. of credit cards=2</a:t>
            </a:r>
          </a:p>
        </p:txBody>
      </p:sp>
      <p:sp>
        <p:nvSpPr>
          <p:cNvPr id="17" name="Line 9"/>
          <p:cNvSpPr>
            <a:spLocks noChangeShapeType="1"/>
          </p:cNvSpPr>
          <p:nvPr/>
        </p:nvSpPr>
        <p:spPr bwMode="auto">
          <a:xfrm>
            <a:off x="3657079" y="2453283"/>
            <a:ext cx="1295400" cy="0"/>
          </a:xfrm>
          <a:prstGeom prst="line">
            <a:avLst/>
          </a:prstGeom>
          <a:noFill/>
          <a:ln w="57150">
            <a:solidFill>
              <a:srgbClr val="FF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Tahoma" panose="020B0604030504040204" pitchFamily="34" charset="0"/>
              <a:ea typeface="黑体" panose="02010609060101010101" pitchFamily="49" charset="-122"/>
              <a:cs typeface="Arial" panose="020B0604020202020204" pitchFamily="34" charset="0"/>
            </a:endParaRPr>
          </a:p>
        </p:txBody>
      </p:sp>
      <p:sp>
        <p:nvSpPr>
          <p:cNvPr id="24" name="Rectangle 3"/>
          <p:cNvSpPr txBox="1">
            <a:spLocks noChangeArrowheads="1"/>
          </p:cNvSpPr>
          <p:nvPr/>
        </p:nvSpPr>
        <p:spPr bwMode="auto">
          <a:xfrm>
            <a:off x="325598" y="3260813"/>
            <a:ext cx="8886825" cy="438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5pPr>
            <a:lvl6pPr marL="2514600" indent="-228600" algn="l" rtl="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6pPr>
            <a:lvl7pPr marL="2971800" indent="-228600" algn="l" rtl="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7pPr>
            <a:lvl8pPr marL="3429000" indent="-228600" algn="l" rtl="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8pPr>
            <a:lvl9pPr marL="3886200" indent="-228600" algn="l" rtl="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9pPr>
          </a:lstStyle>
          <a:p>
            <a:pPr marL="342900" marR="0" lvl="0" indent="-342900" algn="l" defTabSz="914400" rtl="0" eaLnBrk="1" fontAlgn="base" latinLnBrk="0" hangingPunct="1">
              <a:lnSpc>
                <a:spcPct val="90000"/>
              </a:lnSpc>
              <a:spcBef>
                <a:spcPct val="20000"/>
              </a:spcBef>
              <a:spcAft>
                <a:spcPct val="0"/>
              </a:spcAft>
              <a:buClr>
                <a:srgbClr val="336699"/>
              </a:buClr>
              <a:buSzPct val="65000"/>
              <a:buFont typeface="Wingdings" panose="05000000000000000000" pitchFamily="2" charset="2"/>
              <a:buNone/>
              <a:defRPr/>
            </a:pPr>
            <a:r>
              <a:rPr kumimoji="0" lang="en-US" altLang="zh-CN" sz="2000" b="1" i="0" u="none" strike="noStrike" kern="1200" cap="none" spc="0" normalizeH="0" baseline="0" noProof="0" dirty="0">
                <a:ln>
                  <a:noFill/>
                </a:ln>
                <a:solidFill>
                  <a:srgbClr val="00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Times New Roman" panose="02020603050405020304" pitchFamily="18" charset="0"/>
              </a:rPr>
              <a:t>Distance (John, Rachel)=sqrt [(35-45)</a:t>
            </a:r>
            <a:r>
              <a:rPr kumimoji="0" lang="en-US" altLang="zh-CN" sz="2000" b="1" i="0" u="none" strike="noStrike" kern="1200" cap="none" spc="0" normalizeH="0" baseline="30000" noProof="0" dirty="0">
                <a:ln>
                  <a:noFill/>
                </a:ln>
                <a:solidFill>
                  <a:srgbClr val="00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0" u="none" strike="noStrike" kern="1200" cap="none" spc="0" normalizeH="0" baseline="0" noProof="0" dirty="0">
                <a:ln>
                  <a:noFill/>
                </a:ln>
                <a:solidFill>
                  <a:srgbClr val="00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Times New Roman" panose="02020603050405020304" pitchFamily="18" charset="0"/>
              </a:rPr>
              <a:t>+(95,000-215,000)</a:t>
            </a:r>
            <a:r>
              <a:rPr kumimoji="0" lang="en-US" altLang="zh-CN" sz="2000" b="1" i="0" u="none" strike="noStrike" kern="1200" cap="none" spc="0" normalizeH="0" baseline="30000" noProof="0" dirty="0">
                <a:ln>
                  <a:noFill/>
                </a:ln>
                <a:solidFill>
                  <a:srgbClr val="00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Times New Roman" panose="02020603050405020304" pitchFamily="18" charset="0"/>
              </a:rPr>
              <a:t>2 </a:t>
            </a:r>
            <a:r>
              <a:rPr kumimoji="0" lang="en-US" altLang="zh-CN" sz="2000" b="1" i="0" u="none" strike="noStrike" kern="1200" cap="none" spc="0" normalizeH="0" baseline="0" noProof="0" dirty="0">
                <a:ln>
                  <a:noFill/>
                </a:ln>
                <a:solidFill>
                  <a:srgbClr val="00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Times New Roman" panose="02020603050405020304" pitchFamily="18" charset="0"/>
              </a:rPr>
              <a:t>+(3-2)</a:t>
            </a:r>
            <a:r>
              <a:rPr kumimoji="0" lang="en-US" altLang="zh-CN" sz="2000" b="1" i="0" u="none" strike="noStrike" kern="1200" cap="none" spc="0" normalizeH="0" baseline="30000" noProof="0" dirty="0">
                <a:ln>
                  <a:noFill/>
                </a:ln>
                <a:solidFill>
                  <a:srgbClr val="00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0" u="none" strike="noStrike" kern="1200" cap="none" spc="0" normalizeH="0" baseline="0" noProof="0" dirty="0">
                <a:ln>
                  <a:noFill/>
                </a:ln>
                <a:solidFill>
                  <a:srgbClr val="00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8" name="Rectangle 3"/>
          <p:cNvSpPr txBox="1">
            <a:spLocks noChangeArrowheads="1"/>
          </p:cNvSpPr>
          <p:nvPr/>
        </p:nvSpPr>
        <p:spPr bwMode="auto">
          <a:xfrm>
            <a:off x="82029" y="3699471"/>
            <a:ext cx="8888413"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ase" latinLnBrk="0" hangingPunct="1">
              <a:lnSpc>
                <a:spcPct val="90000"/>
              </a:lnSpc>
              <a:spcBef>
                <a:spcPct val="20000"/>
              </a:spcBef>
              <a:spcAft>
                <a:spcPct val="0"/>
              </a:spcAft>
              <a:buClr>
                <a:srgbClr val="336699"/>
              </a:buClr>
              <a:buSzPct val="65000"/>
              <a:buFont typeface="Wingdings" panose="05000000000000000000" pitchFamily="2" charset="2"/>
              <a:buChar char="n"/>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Distance between neighbors could be </a:t>
            </a:r>
            <a:r>
              <a:rPr kumimoji="0" lang="en-US" altLang="zh-CN" sz="2600" b="1" i="0" u="sng"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dominated</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by some attributes with relatively large numbers (e.g., income in our example). Important to normalize some features (e.g., map numbers to numbers between 0-1)</a:t>
            </a:r>
          </a:p>
          <a:p>
            <a:pPr marL="342900" marR="0" lvl="0" indent="-342900" algn="l" defTabSz="914400" rtl="0" eaLnBrk="1" fontAlgn="base" latinLnBrk="0" hangingPunct="1">
              <a:lnSpc>
                <a:spcPct val="90000"/>
              </a:lnSpc>
              <a:spcBef>
                <a:spcPct val="20000"/>
              </a:spcBef>
              <a:spcAft>
                <a:spcPct val="0"/>
              </a:spcAft>
              <a:buClr>
                <a:srgbClr val="336699"/>
              </a:buClr>
              <a:buSzPct val="65000"/>
              <a:buFont typeface="Wingdings" panose="05000000000000000000" pitchFamily="2" charset="2"/>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Exmaple</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Income</a:t>
            </a:r>
          </a:p>
          <a:p>
            <a:pPr marL="342900" marR="0" lvl="0" indent="-342900" algn="l" defTabSz="914400" rtl="0" eaLnBrk="1" fontAlgn="base" latinLnBrk="0" hangingPunct="1">
              <a:lnSpc>
                <a:spcPct val="90000"/>
              </a:lnSpc>
              <a:spcBef>
                <a:spcPct val="20000"/>
              </a:spcBef>
              <a:spcAft>
                <a:spcPct val="0"/>
              </a:spcAft>
              <a:buClr>
                <a:srgbClr val="336699"/>
              </a:buClr>
              <a:buSzPct val="65000"/>
              <a:buFont typeface="Wingdings" panose="05000000000000000000" pitchFamily="2" charset="2"/>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Highest income = 500K</a:t>
            </a:r>
          </a:p>
          <a:p>
            <a:pPr marL="342900" marR="0" lvl="0" indent="-342900" algn="l" defTabSz="914400" rtl="0" eaLnBrk="1" fontAlgn="base" latinLnBrk="0" hangingPunct="1">
              <a:lnSpc>
                <a:spcPct val="90000"/>
              </a:lnSpc>
              <a:spcBef>
                <a:spcPct val="20000"/>
              </a:spcBef>
              <a:spcAft>
                <a:spcPct val="0"/>
              </a:spcAft>
              <a:buClr>
                <a:srgbClr val="336699"/>
              </a:buClr>
              <a:buSzPct val="65000"/>
              <a:buFont typeface="Wingdings" panose="05000000000000000000" pitchFamily="2" charset="2"/>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Davis’s income is normalized to 95/500, Rachel income is normalized to 215/500, etc.)</a:t>
            </a:r>
            <a:endParaRPr kumimoji="0" lang="en-US" altLang="zh-CN" sz="4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8"/>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1000"/>
                                        <p:tgtEl>
                                          <p:spTgt spid="24">
                                            <p:txEl>
                                              <p:pRg st="0" end="0"/>
                                            </p:txEl>
                                          </p:spTgt>
                                        </p:tgtEl>
                                      </p:cBhvr>
                                    </p:animEffect>
                                    <p:anim calcmode="lin" valueType="num">
                                      <p:cBhvr>
                                        <p:cTn id="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0194" y="960255"/>
            <a:ext cx="8583612" cy="4456113"/>
          </a:xfrm>
        </p:spPr>
        <p:txBody>
          <a:bodyPr/>
          <a:lstStyle/>
          <a:p>
            <a:pPr marL="450850" lvl="1" indent="-450850">
              <a:lnSpc>
                <a:spcPct val="120000"/>
              </a:lnSpc>
              <a:spcBef>
                <a:spcPts val="1200"/>
              </a:spcBef>
              <a:defRPr/>
            </a:pPr>
            <a:r>
              <a:rPr lang="zh-CN"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问题</a:t>
            </a:r>
            <a:r>
              <a:rPr lang="en-US" altLang="zh-C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pic>
        <p:nvPicPr>
          <p:cNvPr id="294916" name="Picture 8" descr="j029757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5954" y="3195216"/>
            <a:ext cx="482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7" name="Picture 9" descr="pe07100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2154" y="3804816"/>
            <a:ext cx="4206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8" name="Picture 10" descr="j0310428[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3554" y="4566816"/>
            <a:ext cx="533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9" name="Picture 12" descr="j009196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3554" y="1899816"/>
            <a:ext cx="4365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20" name="Picture 13" descr="j030552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754" y="2509416"/>
            <a:ext cx="627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21" name="Picture 14" descr="j028579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75954" y="5236741"/>
            <a:ext cx="4746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 name="Group 102"/>
          <p:cNvGraphicFramePr>
            <a:graphicFrameLocks noGrp="1"/>
          </p:cNvGraphicFramePr>
          <p:nvPr/>
        </p:nvGraphicFramePr>
        <p:xfrm>
          <a:off x="899592" y="1772816"/>
          <a:ext cx="5832475" cy="4532314"/>
        </p:xfrm>
        <a:graphic>
          <a:graphicData uri="http://schemas.openxmlformats.org/drawingml/2006/table">
            <a:tbl>
              <a:tblPr/>
              <a:tblGrid>
                <a:gridCol w="2139444">
                  <a:extLst>
                    <a:ext uri="{9D8B030D-6E8A-4147-A177-3AD203B41FA5}">
                      <a16:colId xmlns:a16="http://schemas.microsoft.com/office/drawing/2014/main" val="20000"/>
                    </a:ext>
                  </a:extLst>
                </a:gridCol>
                <a:gridCol w="1193401">
                  <a:extLst>
                    <a:ext uri="{9D8B030D-6E8A-4147-A177-3AD203B41FA5}">
                      <a16:colId xmlns:a16="http://schemas.microsoft.com/office/drawing/2014/main" val="20001"/>
                    </a:ext>
                  </a:extLst>
                </a:gridCol>
                <a:gridCol w="1434250">
                  <a:extLst>
                    <a:ext uri="{9D8B030D-6E8A-4147-A177-3AD203B41FA5}">
                      <a16:colId xmlns:a16="http://schemas.microsoft.com/office/drawing/2014/main" val="20002"/>
                    </a:ext>
                  </a:extLst>
                </a:gridCol>
                <a:gridCol w="1065380">
                  <a:extLst>
                    <a:ext uri="{9D8B030D-6E8A-4147-A177-3AD203B41FA5}">
                      <a16:colId xmlns:a16="http://schemas.microsoft.com/office/drawing/2014/main" val="20003"/>
                    </a:ext>
                  </a:extLst>
                </a:gridCol>
              </a:tblGrid>
              <a:tr h="765250">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Customer</a:t>
                      </a:r>
                    </a:p>
                  </a:txBody>
                  <a:tcPr marL="91437" marR="91437" marT="45698" marB="45698"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Age</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Income</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 (K)</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No.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cards</a:t>
                      </a:r>
                    </a:p>
                  </a:txBody>
                  <a:tcPr marL="91437" marR="91437" marT="45698" marB="45698"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7844">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John</a:t>
                      </a:r>
                    </a:p>
                  </a:txBody>
                  <a:tcPr marL="91437" marR="91437" marT="45698" marB="45698"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55/63=</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0.55</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35/200=</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0.175</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¾=</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0.75</a:t>
                      </a:r>
                    </a:p>
                  </a:txBody>
                  <a:tcPr marL="91437" marR="91437" marT="45698" marB="45698"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7844">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Rachel</a:t>
                      </a:r>
                    </a:p>
                  </a:txBody>
                  <a:tcPr marL="91437" marR="91437" marT="45698" marB="45698"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22/63=0.34</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50/200=</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0.25</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2/4=</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0.5</a:t>
                      </a:r>
                    </a:p>
                  </a:txBody>
                  <a:tcPr marL="91437" marR="91437" marT="45698" marB="45698"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7844">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Hannah</a:t>
                      </a:r>
                    </a:p>
                  </a:txBody>
                  <a:tcPr marL="91437" marR="91437" marT="45698" marB="45698"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63/63=</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1</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200/200=1</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¼=</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0.25</a:t>
                      </a:r>
                    </a:p>
                  </a:txBody>
                  <a:tcPr marL="91437" marR="91437" marT="45698" marB="45698"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7844">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Tom</a:t>
                      </a:r>
                    </a:p>
                  </a:txBody>
                  <a:tcPr marL="91437" marR="91437" marT="45698" marB="45698"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59/63=</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0.93</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170/200=0.85</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¼=</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0.25</a:t>
                      </a:r>
                    </a:p>
                  </a:txBody>
                  <a:tcPr marL="91437" marR="91437" marT="45698" marB="45698"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27844">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Nellie</a:t>
                      </a:r>
                    </a:p>
                  </a:txBody>
                  <a:tcPr marL="91437" marR="91437" marT="45698" marB="45698"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25/63=</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0.39</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40/200=</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0.2</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4/4=</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1</a:t>
                      </a:r>
                    </a:p>
                  </a:txBody>
                  <a:tcPr marL="91437" marR="91437" marT="45698" marB="45698"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27844">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rgbClr val="FF6600"/>
                          </a:solidFill>
                          <a:effectLst/>
                          <a:latin typeface="Tahoma" panose="020B0604030504040204" pitchFamily="34" charset="0"/>
                          <a:ea typeface="宋体" panose="02010600030101010101" pitchFamily="2" charset="-122"/>
                          <a:cs typeface="Arial" panose="020B0604020202020204" pitchFamily="34" charset="0"/>
                        </a:rPr>
                        <a:t>David</a:t>
                      </a:r>
                    </a:p>
                  </a:txBody>
                  <a:tcPr marL="91437" marR="91437" marT="45698" marB="45698"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rgbClr val="FF6600"/>
                          </a:solidFill>
                          <a:effectLst/>
                          <a:latin typeface="Tahoma" panose="020B0604030504040204" pitchFamily="34" charset="0"/>
                          <a:ea typeface="宋体" panose="02010600030101010101" pitchFamily="2" charset="-122"/>
                          <a:cs typeface="Arial" panose="020B0604020202020204" pitchFamily="34" charset="0"/>
                        </a:rPr>
                        <a:t>37/63=</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rgbClr val="FF6600"/>
                          </a:solidFill>
                          <a:effectLst/>
                          <a:latin typeface="Tahoma" panose="020B0604030504040204" pitchFamily="34" charset="0"/>
                          <a:ea typeface="宋体" panose="02010600030101010101" pitchFamily="2" charset="-122"/>
                          <a:cs typeface="Arial" panose="020B0604020202020204" pitchFamily="34" charset="0"/>
                        </a:rPr>
                        <a:t>0.58</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rgbClr val="FF6600"/>
                          </a:solidFill>
                          <a:effectLst/>
                          <a:latin typeface="Tahoma" panose="020B0604030504040204" pitchFamily="34" charset="0"/>
                          <a:ea typeface="宋体" panose="02010600030101010101" pitchFamily="2" charset="-122"/>
                          <a:cs typeface="Arial" panose="020B0604020202020204" pitchFamily="34" charset="0"/>
                        </a:rPr>
                        <a:t>50/200=</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rgbClr val="FF6600"/>
                          </a:solidFill>
                          <a:effectLst/>
                          <a:latin typeface="Tahoma" panose="020B0604030504040204" pitchFamily="34" charset="0"/>
                          <a:ea typeface="宋体" panose="02010600030101010101" pitchFamily="2" charset="-122"/>
                          <a:cs typeface="Arial" panose="020B0604020202020204" pitchFamily="34" charset="0"/>
                        </a:rPr>
                        <a:t>0.25</a:t>
                      </a:r>
                    </a:p>
                  </a:txBody>
                  <a:tcPr marL="91437" marR="91437" marT="45698" marB="4569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rgbClr val="FF6600"/>
                          </a:solidFill>
                          <a:effectLst/>
                          <a:latin typeface="Tahoma" panose="020B0604030504040204" pitchFamily="34" charset="0"/>
                          <a:ea typeface="宋体" panose="02010600030101010101" pitchFamily="2" charset="-122"/>
                          <a:cs typeface="Arial" panose="020B0604020202020204" pitchFamily="34" charset="0"/>
                        </a:rPr>
                        <a:t>2/4=</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rgbClr val="FF6600"/>
                          </a:solidFill>
                          <a:effectLst/>
                          <a:latin typeface="Tahoma" panose="020B0604030504040204" pitchFamily="34" charset="0"/>
                          <a:ea typeface="宋体" panose="02010600030101010101" pitchFamily="2" charset="-122"/>
                          <a:cs typeface="Arial" panose="020B0604020202020204" pitchFamily="34" charset="0"/>
                        </a:rPr>
                        <a:t>0.5</a:t>
                      </a:r>
                    </a:p>
                  </a:txBody>
                  <a:tcPr marL="91437" marR="91437" marT="45698" marB="45698"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28" name="Group 106"/>
          <p:cNvGraphicFramePr>
            <a:graphicFrameLocks noGrp="1"/>
          </p:cNvGraphicFramePr>
          <p:nvPr/>
        </p:nvGraphicFramePr>
        <p:xfrm>
          <a:off x="6587604" y="1817266"/>
          <a:ext cx="1174750" cy="4527549"/>
        </p:xfrm>
        <a:graphic>
          <a:graphicData uri="http://schemas.openxmlformats.org/drawingml/2006/table">
            <a:tbl>
              <a:tblPr/>
              <a:tblGrid>
                <a:gridCol w="1174750">
                  <a:extLst>
                    <a:ext uri="{9D8B030D-6E8A-4147-A177-3AD203B41FA5}">
                      <a16:colId xmlns:a16="http://schemas.microsoft.com/office/drawing/2014/main" val="20000"/>
                    </a:ext>
                  </a:extLst>
                </a:gridCol>
              </a:tblGrid>
              <a:tr h="766201">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Response</a:t>
                      </a:r>
                    </a:p>
                  </a:txBody>
                  <a:tcPr marL="91475" marR="91475" marT="45717" marB="45717"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6891">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No</a:t>
                      </a:r>
                    </a:p>
                  </a:txBody>
                  <a:tcPr marL="91475" marR="91475" marT="45717" marB="45717"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6891">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Yes</a:t>
                      </a:r>
                    </a:p>
                  </a:txBody>
                  <a:tcPr marL="91475" marR="91475" marT="45717" marB="45717"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6891">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No</a:t>
                      </a:r>
                    </a:p>
                  </a:txBody>
                  <a:tcPr marL="91475" marR="91475" marT="45717" marB="45717"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7237">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No</a:t>
                      </a:r>
                    </a:p>
                  </a:txBody>
                  <a:tcPr marL="91475" marR="91475" marT="45717" marB="45717"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6547">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Arial" panose="020B0604020202020204" pitchFamily="34" charset="0"/>
                        </a:rPr>
                        <a:t>Yes</a:t>
                      </a:r>
                    </a:p>
                  </a:txBody>
                  <a:tcPr marL="91475" marR="91475" marT="45717" marB="45717"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26891">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marL="91475" marR="91475" marT="45717" marB="45717"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9" name="Rectangle 91"/>
          <p:cNvSpPr>
            <a:spLocks noChangeArrowheads="1"/>
          </p:cNvSpPr>
          <p:nvPr/>
        </p:nvSpPr>
        <p:spPr bwMode="auto">
          <a:xfrm>
            <a:off x="6390754" y="5659016"/>
            <a:ext cx="1371600" cy="685800"/>
          </a:xfrm>
          <a:prstGeom prst="rect">
            <a:avLst/>
          </a:prstGeom>
          <a:solidFill>
            <a:srgbClr val="FF6600"/>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dirty="0">
              <a:ln>
                <a:noFill/>
              </a:ln>
              <a:solidFill>
                <a:srgbClr val="C00000"/>
              </a:solidFill>
              <a:effectLst/>
              <a:uLnTx/>
              <a:uFillTx/>
              <a:latin typeface="Verdana" panose="020B0604030504040204" pitchFamily="34" charset="0"/>
              <a:ea typeface="宋体" panose="02010600030101010101" pitchFamily="2" charset="-122"/>
              <a:cs typeface="+mn-cs"/>
            </a:endParaRPr>
          </a:p>
        </p:txBody>
      </p:sp>
      <p:sp>
        <p:nvSpPr>
          <p:cNvPr id="13" name="矩形 12"/>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9" name="Rectangle 3"/>
          <p:cNvSpPr txBox="1">
            <a:spLocks noChangeArrowheads="1"/>
          </p:cNvSpPr>
          <p:nvPr/>
        </p:nvSpPr>
        <p:spPr bwMode="auto">
          <a:xfrm>
            <a:off x="539552" y="1052736"/>
            <a:ext cx="9802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ase" latinLnBrk="0" hangingPunct="1">
              <a:lnSpc>
                <a:spcPct val="100000"/>
              </a:lnSpc>
              <a:spcBef>
                <a:spcPct val="20000"/>
              </a:spcBef>
              <a:spcAft>
                <a:spcPct val="0"/>
              </a:spcAft>
              <a:buClr>
                <a:srgbClr val="336699"/>
              </a:buClr>
              <a:buSzPct val="65000"/>
              <a:buFont typeface="Wingdings" panose="05000000000000000000" pitchFamily="2" charset="2"/>
              <a:buChar char="n"/>
              <a:defRPr/>
            </a:pP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Distance works naturally with numerical attributes</a:t>
            </a:r>
          </a:p>
          <a:p>
            <a:pPr marL="342900" marR="0" lvl="0" indent="-342900" algn="l" defTabSz="914400" rtl="0" eaLnBrk="1" fontAlgn="base" latinLnBrk="0" hangingPunct="1">
              <a:lnSpc>
                <a:spcPct val="100000"/>
              </a:lnSpc>
              <a:spcBef>
                <a:spcPct val="20000"/>
              </a:spcBef>
              <a:spcAft>
                <a:spcPct val="0"/>
              </a:spcAft>
              <a:buClr>
                <a:srgbClr val="336699"/>
              </a:buClr>
              <a:buSzPct val="65000"/>
              <a:buFont typeface="Wingdings" panose="05000000000000000000" pitchFamily="2" charset="2"/>
              <a:buNone/>
              <a:defRPr/>
            </a:pP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2400" b="1" i="0" u="none" strike="noStrike" kern="1200" cap="none" spc="0" normalizeH="0" baseline="0" noProof="0" dirty="0" err="1">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Rachel&amp;Johm</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sqrt [(35-37)</a:t>
            </a:r>
            <a:r>
              <a:rPr kumimoji="0" lang="en-US" altLang="zh-CN" sz="2000" b="1" i="0" u="none" strike="noStrike" kern="1200" cap="none" spc="0" normalizeH="0" baseline="3000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+(35-50)</a:t>
            </a:r>
            <a:r>
              <a:rPr kumimoji="0" lang="en-US" altLang="zh-CN" sz="2000" b="1" i="0" u="none" strike="noStrike" kern="1200" cap="none" spc="0" normalizeH="0" baseline="3000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2 </a:t>
            </a:r>
            <a:r>
              <a:rPr kumimoji="0" lang="en-US" altLang="zh-CN" sz="20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+(3-2)</a:t>
            </a:r>
            <a:r>
              <a:rPr kumimoji="0" lang="en-US" altLang="zh-CN" sz="2000" b="1" i="0" u="none" strike="noStrike" kern="1200" cap="none" spc="0" normalizeH="0" baseline="3000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]=15.1 6</a:t>
            </a:r>
          </a:p>
          <a:p>
            <a:pPr marL="342900" marR="0" lvl="0" indent="-342900" algn="l" defTabSz="914400" rtl="0" eaLnBrk="1" fontAlgn="base" latinLnBrk="0" hangingPunct="1">
              <a:lnSpc>
                <a:spcPct val="100000"/>
              </a:lnSpc>
              <a:spcBef>
                <a:spcPct val="20000"/>
              </a:spcBef>
              <a:spcAft>
                <a:spcPct val="0"/>
              </a:spcAft>
              <a:buClr>
                <a:srgbClr val="336699"/>
              </a:buClr>
              <a:buSzPct val="65000"/>
              <a:buFont typeface="Wingdings" panose="05000000000000000000" pitchFamily="2" charset="2"/>
              <a:buNone/>
              <a:defRPr/>
            </a:pP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What if we have nominal attributes?</a:t>
            </a:r>
          </a:p>
          <a:p>
            <a:pPr marL="342900" marR="0" lvl="0" indent="-342900" algn="l" defTabSz="914400" rtl="0" eaLnBrk="1" fontAlgn="base" latinLnBrk="0" hangingPunct="1">
              <a:lnSpc>
                <a:spcPct val="100000"/>
              </a:lnSpc>
              <a:spcBef>
                <a:spcPct val="20000"/>
              </a:spcBef>
              <a:spcAft>
                <a:spcPct val="0"/>
              </a:spcAft>
              <a:buClr>
                <a:srgbClr val="336699"/>
              </a:buClr>
              <a:buSzPct val="65000"/>
              <a:buFont typeface="Wingdings" panose="05000000000000000000" pitchFamily="2" charset="2"/>
              <a:buNone/>
              <a:defRPr/>
            </a:pP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	Example: married</a:t>
            </a:r>
          </a:p>
          <a:p>
            <a:pPr marL="342900" marR="0" lvl="0" indent="-342900" algn="l" defTabSz="914400" rtl="0" eaLnBrk="1" fontAlgn="base" latinLnBrk="0" hangingPunct="1">
              <a:lnSpc>
                <a:spcPct val="100000"/>
              </a:lnSpc>
              <a:spcBef>
                <a:spcPct val="20000"/>
              </a:spcBef>
              <a:spcAft>
                <a:spcPct val="0"/>
              </a:spcAft>
              <a:buClr>
                <a:srgbClr val="336699"/>
              </a:buClr>
              <a:buSzPct val="65000"/>
              <a:buFont typeface="Wingdings" panose="05000000000000000000" pitchFamily="2" charset="2"/>
              <a:buNone/>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rgbClr val="336699"/>
              </a:buClr>
              <a:buSzPct val="65000"/>
              <a:buFont typeface="Wingdings" panose="05000000000000000000" pitchFamily="2" charset="2"/>
              <a:buChar char="n"/>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7" name="Group 127"/>
          <p:cNvGraphicFramePr/>
          <p:nvPr/>
        </p:nvGraphicFramePr>
        <p:xfrm>
          <a:off x="1835696" y="2924944"/>
          <a:ext cx="4652963" cy="3124200"/>
        </p:xfrm>
        <a:graphic>
          <a:graphicData uri="http://schemas.openxmlformats.org/drawingml/2006/table">
            <a:tbl>
              <a:tblPr/>
              <a:tblGrid>
                <a:gridCol w="1504690">
                  <a:extLst>
                    <a:ext uri="{9D8B030D-6E8A-4147-A177-3AD203B41FA5}">
                      <a16:colId xmlns:a16="http://schemas.microsoft.com/office/drawing/2014/main" val="20000"/>
                    </a:ext>
                  </a:extLst>
                </a:gridCol>
                <a:gridCol w="1230461">
                  <a:extLst>
                    <a:ext uri="{9D8B030D-6E8A-4147-A177-3AD203B41FA5}">
                      <a16:colId xmlns:a16="http://schemas.microsoft.com/office/drawing/2014/main" val="20001"/>
                    </a:ext>
                  </a:extLst>
                </a:gridCol>
                <a:gridCol w="936341">
                  <a:extLst>
                    <a:ext uri="{9D8B030D-6E8A-4147-A177-3AD203B41FA5}">
                      <a16:colId xmlns:a16="http://schemas.microsoft.com/office/drawing/2014/main" val="20002"/>
                    </a:ext>
                  </a:extLst>
                </a:gridCol>
                <a:gridCol w="981471">
                  <a:extLst>
                    <a:ext uri="{9D8B030D-6E8A-4147-A177-3AD203B41FA5}">
                      <a16:colId xmlns:a16="http://schemas.microsoft.com/office/drawing/2014/main" val="20003"/>
                    </a:ext>
                  </a:extLst>
                </a:gridCol>
              </a:tblGrid>
              <a:tr h="990600">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Customer</a:t>
                      </a:r>
                    </a:p>
                  </a:txBody>
                  <a:tcPr marL="91455" marR="91455"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Married</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Income</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(K)</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cards</a:t>
                      </a:r>
                    </a:p>
                  </a:txBody>
                  <a:tcPr marL="91455" marR="91455"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John</a:t>
                      </a:r>
                    </a:p>
                  </a:txBody>
                  <a:tcPr marL="91455" marR="91455"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Yes</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1455" marR="91455"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1938">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Rachel</a:t>
                      </a:r>
                    </a:p>
                  </a:txBody>
                  <a:tcPr marL="91455" marR="91455"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1455" marR="91455"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Hannah</a:t>
                      </a:r>
                    </a:p>
                  </a:txBody>
                  <a:tcPr marL="91455" marR="91455"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200</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1455" marR="91455"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Tom</a:t>
                      </a:r>
                    </a:p>
                  </a:txBody>
                  <a:tcPr marL="91455" marR="91455"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Yes</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170</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1455" marR="91455"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638">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Nellie</a:t>
                      </a:r>
                    </a:p>
                  </a:txBody>
                  <a:tcPr marL="91455" marR="91455"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1455" marR="91455"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6225">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David</a:t>
                      </a:r>
                    </a:p>
                  </a:txBody>
                  <a:tcPr marL="91455" marR="91455"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Yes</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50</a:t>
                      </a:r>
                    </a:p>
                  </a:txBody>
                  <a:tcPr marL="91455" marR="91455"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1455" marR="91455"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8" name="Group 122"/>
          <p:cNvGraphicFramePr/>
          <p:nvPr/>
        </p:nvGraphicFramePr>
        <p:xfrm>
          <a:off x="6650747" y="2914613"/>
          <a:ext cx="1508125" cy="3500439"/>
        </p:xfrm>
        <a:graphic>
          <a:graphicData uri="http://schemas.openxmlformats.org/drawingml/2006/table">
            <a:tbl>
              <a:tblPr/>
              <a:tblGrid>
                <a:gridCol w="1508125">
                  <a:extLst>
                    <a:ext uri="{9D8B030D-6E8A-4147-A177-3AD203B41FA5}">
                      <a16:colId xmlns:a16="http://schemas.microsoft.com/office/drawing/2014/main" val="20000"/>
                    </a:ext>
                  </a:extLst>
                </a:gridCol>
              </a:tblGrid>
              <a:tr h="912031">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Response</a:t>
                      </a:r>
                    </a:p>
                  </a:txBody>
                  <a:tcPr marL="91371" marR="91371" marT="45713" marB="45713"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2645">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No</a:t>
                      </a:r>
                    </a:p>
                  </a:txBody>
                  <a:tcPr marL="91371" marR="91371" marT="45713" marB="45713"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645">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Yes</a:t>
                      </a:r>
                    </a:p>
                  </a:txBody>
                  <a:tcPr marL="91371" marR="91371" marT="45713" marB="45713"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645">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No</a:t>
                      </a:r>
                    </a:p>
                  </a:txBody>
                  <a:tcPr marL="91371" marR="91371" marT="45713" marB="45713"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645">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No</a:t>
                      </a:r>
                    </a:p>
                  </a:txBody>
                  <a:tcPr marL="91371" marR="91371" marT="45713" marB="45713"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2645">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16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Yes</a:t>
                      </a:r>
                    </a:p>
                  </a:txBody>
                  <a:tcPr marL="91371" marR="91371" marT="45713" marB="45713"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5183">
                <a:tc>
                  <a:txBody>
                    <a:bodyPr/>
                    <a:lstStyle>
                      <a:lvl1pPr marL="0" algn="l" defTabSz="914400" rtl="0" eaLnBrk="1" latinLnBrk="0" hangingPunct="1">
                        <a:defRPr sz="1800" kern="1200">
                          <a:solidFill>
                            <a:schemeClr val="tx1"/>
                          </a:solidFill>
                          <a:latin typeface="Tahoma" panose="020B0604030504040204"/>
                          <a:cs typeface="Arial" panose="020B0604020202020204"/>
                        </a:defRPr>
                      </a:lvl1pPr>
                      <a:lvl2pPr marL="457200" algn="l" defTabSz="914400" rtl="0" eaLnBrk="1" latinLnBrk="0" hangingPunct="1">
                        <a:defRPr sz="1800" kern="1200">
                          <a:solidFill>
                            <a:schemeClr val="tx1"/>
                          </a:solidFill>
                          <a:latin typeface="Tahoma" panose="020B0604030504040204"/>
                          <a:cs typeface="Arial" panose="020B0604020202020204"/>
                        </a:defRPr>
                      </a:lvl2pPr>
                      <a:lvl3pPr marL="914400" algn="l" defTabSz="914400" rtl="0" eaLnBrk="1" latinLnBrk="0" hangingPunct="1">
                        <a:defRPr sz="1800" kern="1200">
                          <a:solidFill>
                            <a:schemeClr val="tx1"/>
                          </a:solidFill>
                          <a:latin typeface="Tahoma" panose="020B0604030504040204"/>
                          <a:cs typeface="Arial" panose="020B0604020202020204"/>
                        </a:defRPr>
                      </a:lvl3pPr>
                      <a:lvl4pPr marL="1371600" algn="l" defTabSz="914400" rtl="0" eaLnBrk="1" latinLnBrk="0" hangingPunct="1">
                        <a:defRPr sz="1800" kern="1200">
                          <a:solidFill>
                            <a:schemeClr val="tx1"/>
                          </a:solidFill>
                          <a:latin typeface="Tahoma" panose="020B0604030504040204"/>
                          <a:cs typeface="Arial" panose="020B0604020202020204"/>
                        </a:defRPr>
                      </a:lvl4pPr>
                      <a:lvl5pPr marL="1828800" algn="l" defTabSz="914400" rtl="0" eaLnBrk="1" latinLnBrk="0" hangingPunct="1">
                        <a:defRPr sz="1800" kern="1200">
                          <a:solidFill>
                            <a:schemeClr val="tx1"/>
                          </a:solidFill>
                          <a:latin typeface="Tahoma" panose="020B0604030504040204"/>
                          <a:cs typeface="Arial" panose="020B0604020202020204"/>
                        </a:defRPr>
                      </a:lvl5pPr>
                      <a:lvl6pPr marL="2286000" algn="l" defTabSz="914400" rtl="0" eaLnBrk="1" latinLnBrk="0" hangingPunct="1">
                        <a:defRPr sz="1800" kern="1200">
                          <a:solidFill>
                            <a:schemeClr val="tx1"/>
                          </a:solidFill>
                          <a:latin typeface="Tahoma" panose="020B0604030504040204"/>
                          <a:cs typeface="Arial" panose="020B0604020202020204"/>
                        </a:defRPr>
                      </a:lvl6pPr>
                      <a:lvl7pPr marL="2743200" algn="l" defTabSz="914400" rtl="0" eaLnBrk="1" latinLnBrk="0" hangingPunct="1">
                        <a:defRPr sz="1800" kern="1200">
                          <a:solidFill>
                            <a:schemeClr val="tx1"/>
                          </a:solidFill>
                          <a:latin typeface="Tahoma" panose="020B0604030504040204"/>
                          <a:cs typeface="Arial" panose="020B0604020202020204"/>
                        </a:defRPr>
                      </a:lvl7pPr>
                      <a:lvl8pPr marL="3200400" algn="l" defTabSz="914400" rtl="0" eaLnBrk="1" latinLnBrk="0" hangingPunct="1">
                        <a:defRPr sz="1800" kern="1200">
                          <a:solidFill>
                            <a:schemeClr val="tx1"/>
                          </a:solidFill>
                          <a:latin typeface="Tahoma" panose="020B0604030504040204"/>
                          <a:cs typeface="Arial" panose="020B0604020202020204"/>
                        </a:defRPr>
                      </a:lvl8pPr>
                      <a:lvl9pPr marL="3657600" algn="l" defTabSz="914400" rtl="0" eaLnBrk="1" latinLnBrk="0" hangingPunct="1">
                        <a:defRPr sz="1800" kern="1200">
                          <a:solidFill>
                            <a:schemeClr val="tx1"/>
                          </a:solidFill>
                          <a:latin typeface="Tahoma" panose="020B0604030504040204"/>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endParaRPr kumimoji="0" lang="zh-CN" altLang="zh-CN" sz="2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L="91371" marR="91371" marT="45713" marB="45713"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 name="矩形 5"/>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grpSp>
        <p:nvGrpSpPr>
          <p:cNvPr id="39939" name="Group 3"/>
          <p:cNvGrpSpPr/>
          <p:nvPr/>
        </p:nvGrpSpPr>
        <p:grpSpPr bwMode="auto">
          <a:xfrm>
            <a:off x="1356360" y="1604010"/>
            <a:ext cx="765175" cy="993775"/>
            <a:chOff x="672" y="1344"/>
            <a:chExt cx="482" cy="626"/>
          </a:xfrm>
        </p:grpSpPr>
        <p:sp>
          <p:nvSpPr>
            <p:cNvPr id="213" name="Oval 4"/>
            <p:cNvSpPr>
              <a:spLocks noChangeArrowheads="1"/>
            </p:cNvSpPr>
            <p:nvPr/>
          </p:nvSpPr>
          <p:spPr bwMode="auto">
            <a:xfrm>
              <a:off x="672" y="1344"/>
              <a:ext cx="482" cy="158"/>
            </a:xfrm>
            <a:prstGeom prst="ellipse">
              <a:avLst/>
            </a:prstGeom>
            <a:noFill/>
            <a:ln w="25400">
              <a:solidFill>
                <a:srgbClr val="996633"/>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14" name="Oval 5"/>
            <p:cNvSpPr>
              <a:spLocks noChangeArrowheads="1"/>
            </p:cNvSpPr>
            <p:nvPr/>
          </p:nvSpPr>
          <p:spPr bwMode="auto">
            <a:xfrm>
              <a:off x="672" y="1812"/>
              <a:ext cx="482" cy="158"/>
            </a:xfrm>
            <a:prstGeom prst="ellipse">
              <a:avLst/>
            </a:prstGeom>
            <a:noFill/>
            <a:ln w="25400">
              <a:solidFill>
                <a:srgbClr val="996633"/>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15" name="Line 6"/>
            <p:cNvSpPr>
              <a:spLocks noChangeShapeType="1"/>
            </p:cNvSpPr>
            <p:nvPr/>
          </p:nvSpPr>
          <p:spPr bwMode="auto">
            <a:xfrm>
              <a:off x="673" y="1425"/>
              <a:ext cx="0" cy="466"/>
            </a:xfrm>
            <a:prstGeom prst="line">
              <a:avLst/>
            </a:prstGeom>
            <a:noFill/>
            <a:ln w="25400">
              <a:solidFill>
                <a:srgbClr val="99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16" name="Line 7"/>
            <p:cNvSpPr>
              <a:spLocks noChangeShapeType="1"/>
            </p:cNvSpPr>
            <p:nvPr/>
          </p:nvSpPr>
          <p:spPr bwMode="auto">
            <a:xfrm>
              <a:off x="1153" y="1425"/>
              <a:ext cx="0" cy="466"/>
            </a:xfrm>
            <a:prstGeom prst="line">
              <a:avLst/>
            </a:prstGeom>
            <a:noFill/>
            <a:ln w="25400">
              <a:solidFill>
                <a:srgbClr val="99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grpSp>
      <p:sp>
        <p:nvSpPr>
          <p:cNvPr id="217" name="Oval 8"/>
          <p:cNvSpPr>
            <a:spLocks noChangeArrowheads="1"/>
          </p:cNvSpPr>
          <p:nvPr/>
        </p:nvSpPr>
        <p:spPr bwMode="auto">
          <a:xfrm>
            <a:off x="5775960" y="1299210"/>
            <a:ext cx="850900" cy="457200"/>
          </a:xfrm>
          <a:prstGeom prst="ellipse">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18" name="Oval 9"/>
          <p:cNvSpPr>
            <a:spLocks noChangeArrowheads="1"/>
          </p:cNvSpPr>
          <p:nvPr/>
        </p:nvSpPr>
        <p:spPr bwMode="auto">
          <a:xfrm>
            <a:off x="4937760" y="1908810"/>
            <a:ext cx="850900" cy="457200"/>
          </a:xfrm>
          <a:prstGeom prst="ellipse">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19" name="Oval 10"/>
          <p:cNvSpPr>
            <a:spLocks noChangeArrowheads="1"/>
          </p:cNvSpPr>
          <p:nvPr/>
        </p:nvSpPr>
        <p:spPr bwMode="auto">
          <a:xfrm>
            <a:off x="6614160" y="1908810"/>
            <a:ext cx="850900" cy="457200"/>
          </a:xfrm>
          <a:prstGeom prst="ellipse">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20" name="Line 11"/>
          <p:cNvSpPr>
            <a:spLocks noChangeShapeType="1"/>
          </p:cNvSpPr>
          <p:nvPr/>
        </p:nvSpPr>
        <p:spPr bwMode="auto">
          <a:xfrm flipH="1">
            <a:off x="5394960" y="1680210"/>
            <a:ext cx="457200" cy="2286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21" name="Line 12"/>
          <p:cNvSpPr>
            <a:spLocks noChangeShapeType="1"/>
          </p:cNvSpPr>
          <p:nvPr/>
        </p:nvSpPr>
        <p:spPr bwMode="auto">
          <a:xfrm>
            <a:off x="6537960" y="1680210"/>
            <a:ext cx="457200" cy="2286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22" name="Rectangle 13"/>
          <p:cNvSpPr>
            <a:spLocks noChangeArrowheads="1"/>
          </p:cNvSpPr>
          <p:nvPr/>
        </p:nvSpPr>
        <p:spPr bwMode="auto">
          <a:xfrm>
            <a:off x="4556760" y="2670810"/>
            <a:ext cx="533400" cy="3048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23" name="Rectangle 14"/>
          <p:cNvSpPr>
            <a:spLocks noChangeArrowheads="1"/>
          </p:cNvSpPr>
          <p:nvPr/>
        </p:nvSpPr>
        <p:spPr bwMode="auto">
          <a:xfrm>
            <a:off x="5471160" y="2670810"/>
            <a:ext cx="533400" cy="3048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24" name="Rectangle 15"/>
          <p:cNvSpPr>
            <a:spLocks noChangeArrowheads="1"/>
          </p:cNvSpPr>
          <p:nvPr/>
        </p:nvSpPr>
        <p:spPr bwMode="auto">
          <a:xfrm>
            <a:off x="6385560" y="2670810"/>
            <a:ext cx="533400" cy="3048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25" name="Rectangle 16"/>
          <p:cNvSpPr>
            <a:spLocks noChangeArrowheads="1"/>
          </p:cNvSpPr>
          <p:nvPr/>
        </p:nvSpPr>
        <p:spPr bwMode="auto">
          <a:xfrm>
            <a:off x="7299960" y="2670810"/>
            <a:ext cx="533400" cy="3048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26" name="Line 17"/>
          <p:cNvSpPr>
            <a:spLocks noChangeShapeType="1"/>
          </p:cNvSpPr>
          <p:nvPr/>
        </p:nvSpPr>
        <p:spPr bwMode="auto">
          <a:xfrm flipH="1">
            <a:off x="4861560" y="2289810"/>
            <a:ext cx="228600" cy="3810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27" name="Line 18"/>
          <p:cNvSpPr>
            <a:spLocks noChangeShapeType="1"/>
          </p:cNvSpPr>
          <p:nvPr/>
        </p:nvSpPr>
        <p:spPr bwMode="auto">
          <a:xfrm>
            <a:off x="5623560" y="2289810"/>
            <a:ext cx="152400" cy="3810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28" name="Line 19"/>
          <p:cNvSpPr>
            <a:spLocks noChangeShapeType="1"/>
          </p:cNvSpPr>
          <p:nvPr/>
        </p:nvSpPr>
        <p:spPr bwMode="auto">
          <a:xfrm flipH="1">
            <a:off x="6614160" y="2289810"/>
            <a:ext cx="152400" cy="3810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29" name="Line 20"/>
          <p:cNvSpPr>
            <a:spLocks noChangeShapeType="1"/>
          </p:cNvSpPr>
          <p:nvPr/>
        </p:nvSpPr>
        <p:spPr bwMode="auto">
          <a:xfrm>
            <a:off x="7376160" y="2289810"/>
            <a:ext cx="152400" cy="3810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grpSp>
        <p:nvGrpSpPr>
          <p:cNvPr id="39953" name="Group 21"/>
          <p:cNvGrpSpPr/>
          <p:nvPr/>
        </p:nvGrpSpPr>
        <p:grpSpPr bwMode="auto">
          <a:xfrm>
            <a:off x="1051560" y="3280410"/>
            <a:ext cx="457200" cy="533400"/>
            <a:chOff x="480" y="2400"/>
            <a:chExt cx="288" cy="336"/>
          </a:xfrm>
        </p:grpSpPr>
        <p:sp>
          <p:nvSpPr>
            <p:cNvPr id="231" name="Oval 22"/>
            <p:cNvSpPr>
              <a:spLocks noChangeArrowheads="1"/>
            </p:cNvSpPr>
            <p:nvPr/>
          </p:nvSpPr>
          <p:spPr bwMode="auto">
            <a:xfrm>
              <a:off x="480" y="2400"/>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32" name="Oval 23"/>
            <p:cNvSpPr>
              <a:spLocks noChangeArrowheads="1"/>
            </p:cNvSpPr>
            <p:nvPr/>
          </p:nvSpPr>
          <p:spPr bwMode="auto">
            <a:xfrm>
              <a:off x="480" y="2651"/>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33" name="Line 24"/>
            <p:cNvSpPr>
              <a:spLocks noChangeShapeType="1"/>
            </p:cNvSpPr>
            <p:nvPr/>
          </p:nvSpPr>
          <p:spPr bwMode="auto">
            <a:xfrm>
              <a:off x="481" y="2443"/>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34" name="Line 25"/>
            <p:cNvSpPr>
              <a:spLocks noChangeShapeType="1"/>
            </p:cNvSpPr>
            <p:nvPr/>
          </p:nvSpPr>
          <p:spPr bwMode="auto">
            <a:xfrm>
              <a:off x="767" y="2443"/>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grpSp>
      <p:grpSp>
        <p:nvGrpSpPr>
          <p:cNvPr id="39954" name="Group 26"/>
          <p:cNvGrpSpPr/>
          <p:nvPr/>
        </p:nvGrpSpPr>
        <p:grpSpPr bwMode="auto">
          <a:xfrm>
            <a:off x="1737360" y="3280410"/>
            <a:ext cx="457200" cy="533400"/>
            <a:chOff x="912" y="2400"/>
            <a:chExt cx="288" cy="336"/>
          </a:xfrm>
        </p:grpSpPr>
        <p:sp>
          <p:nvSpPr>
            <p:cNvPr id="236" name="Oval 27"/>
            <p:cNvSpPr>
              <a:spLocks noChangeArrowheads="1"/>
            </p:cNvSpPr>
            <p:nvPr/>
          </p:nvSpPr>
          <p:spPr bwMode="auto">
            <a:xfrm>
              <a:off x="912" y="2400"/>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37" name="Oval 28"/>
            <p:cNvSpPr>
              <a:spLocks noChangeArrowheads="1"/>
            </p:cNvSpPr>
            <p:nvPr/>
          </p:nvSpPr>
          <p:spPr bwMode="auto">
            <a:xfrm>
              <a:off x="912" y="2651"/>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38" name="Line 29"/>
            <p:cNvSpPr>
              <a:spLocks noChangeShapeType="1"/>
            </p:cNvSpPr>
            <p:nvPr/>
          </p:nvSpPr>
          <p:spPr bwMode="auto">
            <a:xfrm>
              <a:off x="913" y="2443"/>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39" name="Line 30"/>
            <p:cNvSpPr>
              <a:spLocks noChangeShapeType="1"/>
            </p:cNvSpPr>
            <p:nvPr/>
          </p:nvSpPr>
          <p:spPr bwMode="auto">
            <a:xfrm>
              <a:off x="1199" y="2443"/>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grpSp>
      <p:grpSp>
        <p:nvGrpSpPr>
          <p:cNvPr id="39955" name="Group 31"/>
          <p:cNvGrpSpPr/>
          <p:nvPr/>
        </p:nvGrpSpPr>
        <p:grpSpPr bwMode="auto">
          <a:xfrm>
            <a:off x="2423160" y="3280410"/>
            <a:ext cx="457200" cy="533400"/>
            <a:chOff x="1344" y="2400"/>
            <a:chExt cx="288" cy="336"/>
          </a:xfrm>
        </p:grpSpPr>
        <p:sp>
          <p:nvSpPr>
            <p:cNvPr id="241" name="Oval 32"/>
            <p:cNvSpPr>
              <a:spLocks noChangeArrowheads="1"/>
            </p:cNvSpPr>
            <p:nvPr/>
          </p:nvSpPr>
          <p:spPr bwMode="auto">
            <a:xfrm>
              <a:off x="1344" y="2400"/>
              <a:ext cx="288" cy="85"/>
            </a:xfrm>
            <a:prstGeom prst="ellipse">
              <a:avLst/>
            </a:prstGeom>
            <a:noFill/>
            <a:ln w="25400">
              <a:solidFill>
                <a:srgbClr val="996633"/>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42" name="Oval 33"/>
            <p:cNvSpPr>
              <a:spLocks noChangeArrowheads="1"/>
            </p:cNvSpPr>
            <p:nvPr/>
          </p:nvSpPr>
          <p:spPr bwMode="auto">
            <a:xfrm>
              <a:off x="1344" y="2651"/>
              <a:ext cx="288" cy="85"/>
            </a:xfrm>
            <a:prstGeom prst="ellipse">
              <a:avLst/>
            </a:prstGeom>
            <a:noFill/>
            <a:ln w="25400">
              <a:solidFill>
                <a:srgbClr val="996633"/>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43" name="Line 34"/>
            <p:cNvSpPr>
              <a:spLocks noChangeShapeType="1"/>
            </p:cNvSpPr>
            <p:nvPr/>
          </p:nvSpPr>
          <p:spPr bwMode="auto">
            <a:xfrm>
              <a:off x="1345" y="2443"/>
              <a:ext cx="0" cy="251"/>
            </a:xfrm>
            <a:prstGeom prst="line">
              <a:avLst/>
            </a:prstGeom>
            <a:noFill/>
            <a:ln w="25400">
              <a:solidFill>
                <a:srgbClr val="99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44" name="Line 35"/>
            <p:cNvSpPr>
              <a:spLocks noChangeShapeType="1"/>
            </p:cNvSpPr>
            <p:nvPr/>
          </p:nvSpPr>
          <p:spPr bwMode="auto">
            <a:xfrm>
              <a:off x="1631" y="2443"/>
              <a:ext cx="0" cy="251"/>
            </a:xfrm>
            <a:prstGeom prst="line">
              <a:avLst/>
            </a:prstGeom>
            <a:noFill/>
            <a:ln w="25400">
              <a:solidFill>
                <a:srgbClr val="99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grpSp>
      <p:grpSp>
        <p:nvGrpSpPr>
          <p:cNvPr id="39956" name="Group 36"/>
          <p:cNvGrpSpPr/>
          <p:nvPr/>
        </p:nvGrpSpPr>
        <p:grpSpPr bwMode="auto">
          <a:xfrm>
            <a:off x="1051560" y="4271010"/>
            <a:ext cx="457200" cy="533400"/>
            <a:chOff x="480" y="3024"/>
            <a:chExt cx="288" cy="336"/>
          </a:xfrm>
        </p:grpSpPr>
        <p:sp>
          <p:nvSpPr>
            <p:cNvPr id="246" name="Oval 37"/>
            <p:cNvSpPr>
              <a:spLocks noChangeArrowheads="1"/>
            </p:cNvSpPr>
            <p:nvPr/>
          </p:nvSpPr>
          <p:spPr bwMode="auto">
            <a:xfrm>
              <a:off x="480" y="3024"/>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47" name="Oval 38"/>
            <p:cNvSpPr>
              <a:spLocks noChangeArrowheads="1"/>
            </p:cNvSpPr>
            <p:nvPr/>
          </p:nvSpPr>
          <p:spPr bwMode="auto">
            <a:xfrm>
              <a:off x="480" y="3275"/>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48" name="Line 39"/>
            <p:cNvSpPr>
              <a:spLocks noChangeShapeType="1"/>
            </p:cNvSpPr>
            <p:nvPr/>
          </p:nvSpPr>
          <p:spPr bwMode="auto">
            <a:xfrm>
              <a:off x="481" y="3067"/>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49" name="Line 40"/>
            <p:cNvSpPr>
              <a:spLocks noChangeShapeType="1"/>
            </p:cNvSpPr>
            <p:nvPr/>
          </p:nvSpPr>
          <p:spPr bwMode="auto">
            <a:xfrm>
              <a:off x="767" y="3067"/>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grpSp>
      <p:grpSp>
        <p:nvGrpSpPr>
          <p:cNvPr id="39957" name="Group 41"/>
          <p:cNvGrpSpPr/>
          <p:nvPr/>
        </p:nvGrpSpPr>
        <p:grpSpPr bwMode="auto">
          <a:xfrm>
            <a:off x="1737360" y="4271010"/>
            <a:ext cx="457200" cy="533400"/>
            <a:chOff x="912" y="3024"/>
            <a:chExt cx="288" cy="336"/>
          </a:xfrm>
        </p:grpSpPr>
        <p:sp>
          <p:nvSpPr>
            <p:cNvPr id="251" name="Oval 42"/>
            <p:cNvSpPr>
              <a:spLocks noChangeArrowheads="1"/>
            </p:cNvSpPr>
            <p:nvPr/>
          </p:nvSpPr>
          <p:spPr bwMode="auto">
            <a:xfrm>
              <a:off x="912" y="3024"/>
              <a:ext cx="288" cy="85"/>
            </a:xfrm>
            <a:prstGeom prst="ellipse">
              <a:avLst/>
            </a:prstGeom>
            <a:noFill/>
            <a:ln w="25400">
              <a:solidFill>
                <a:srgbClr val="996633"/>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52" name="Oval 43"/>
            <p:cNvSpPr>
              <a:spLocks noChangeArrowheads="1"/>
            </p:cNvSpPr>
            <p:nvPr/>
          </p:nvSpPr>
          <p:spPr bwMode="auto">
            <a:xfrm>
              <a:off x="912" y="3275"/>
              <a:ext cx="288" cy="85"/>
            </a:xfrm>
            <a:prstGeom prst="ellipse">
              <a:avLst/>
            </a:prstGeom>
            <a:noFill/>
            <a:ln w="25400">
              <a:solidFill>
                <a:srgbClr val="996633"/>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53" name="Line 44"/>
            <p:cNvSpPr>
              <a:spLocks noChangeShapeType="1"/>
            </p:cNvSpPr>
            <p:nvPr/>
          </p:nvSpPr>
          <p:spPr bwMode="auto">
            <a:xfrm>
              <a:off x="913" y="3067"/>
              <a:ext cx="0" cy="251"/>
            </a:xfrm>
            <a:prstGeom prst="line">
              <a:avLst/>
            </a:prstGeom>
            <a:noFill/>
            <a:ln w="25400">
              <a:solidFill>
                <a:srgbClr val="99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54" name="Line 45"/>
            <p:cNvSpPr>
              <a:spLocks noChangeShapeType="1"/>
            </p:cNvSpPr>
            <p:nvPr/>
          </p:nvSpPr>
          <p:spPr bwMode="auto">
            <a:xfrm>
              <a:off x="1199" y="3067"/>
              <a:ext cx="0" cy="251"/>
            </a:xfrm>
            <a:prstGeom prst="line">
              <a:avLst/>
            </a:prstGeom>
            <a:noFill/>
            <a:ln w="25400">
              <a:solidFill>
                <a:srgbClr val="99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grpSp>
      <p:grpSp>
        <p:nvGrpSpPr>
          <p:cNvPr id="39958" name="Group 46"/>
          <p:cNvGrpSpPr/>
          <p:nvPr/>
        </p:nvGrpSpPr>
        <p:grpSpPr bwMode="auto">
          <a:xfrm>
            <a:off x="2423160" y="4271010"/>
            <a:ext cx="457200" cy="533400"/>
            <a:chOff x="1344" y="3024"/>
            <a:chExt cx="288" cy="336"/>
          </a:xfrm>
        </p:grpSpPr>
        <p:sp>
          <p:nvSpPr>
            <p:cNvPr id="256" name="Oval 47"/>
            <p:cNvSpPr>
              <a:spLocks noChangeArrowheads="1"/>
            </p:cNvSpPr>
            <p:nvPr/>
          </p:nvSpPr>
          <p:spPr bwMode="auto">
            <a:xfrm>
              <a:off x="1344" y="3024"/>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57" name="Oval 48"/>
            <p:cNvSpPr>
              <a:spLocks noChangeArrowheads="1"/>
            </p:cNvSpPr>
            <p:nvPr/>
          </p:nvSpPr>
          <p:spPr bwMode="auto">
            <a:xfrm>
              <a:off x="1344" y="3275"/>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58" name="Line 49"/>
            <p:cNvSpPr>
              <a:spLocks noChangeShapeType="1"/>
            </p:cNvSpPr>
            <p:nvPr/>
          </p:nvSpPr>
          <p:spPr bwMode="auto">
            <a:xfrm>
              <a:off x="1345" y="3067"/>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59" name="Line 50"/>
            <p:cNvSpPr>
              <a:spLocks noChangeShapeType="1"/>
            </p:cNvSpPr>
            <p:nvPr/>
          </p:nvSpPr>
          <p:spPr bwMode="auto">
            <a:xfrm>
              <a:off x="1631" y="3067"/>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grpSp>
      <p:grpSp>
        <p:nvGrpSpPr>
          <p:cNvPr id="39959" name="Group 51"/>
          <p:cNvGrpSpPr/>
          <p:nvPr/>
        </p:nvGrpSpPr>
        <p:grpSpPr bwMode="auto">
          <a:xfrm>
            <a:off x="1051560" y="5261610"/>
            <a:ext cx="457200" cy="533400"/>
            <a:chOff x="480" y="3648"/>
            <a:chExt cx="288" cy="336"/>
          </a:xfrm>
        </p:grpSpPr>
        <p:sp>
          <p:nvSpPr>
            <p:cNvPr id="261" name="Oval 52"/>
            <p:cNvSpPr>
              <a:spLocks noChangeArrowheads="1"/>
            </p:cNvSpPr>
            <p:nvPr/>
          </p:nvSpPr>
          <p:spPr bwMode="auto">
            <a:xfrm>
              <a:off x="480" y="3648"/>
              <a:ext cx="288" cy="85"/>
            </a:xfrm>
            <a:prstGeom prst="ellipse">
              <a:avLst/>
            </a:prstGeom>
            <a:noFill/>
            <a:ln w="25400">
              <a:solidFill>
                <a:srgbClr val="996633"/>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62" name="Oval 53"/>
            <p:cNvSpPr>
              <a:spLocks noChangeArrowheads="1"/>
            </p:cNvSpPr>
            <p:nvPr/>
          </p:nvSpPr>
          <p:spPr bwMode="auto">
            <a:xfrm>
              <a:off x="480" y="3899"/>
              <a:ext cx="288" cy="85"/>
            </a:xfrm>
            <a:prstGeom prst="ellipse">
              <a:avLst/>
            </a:prstGeom>
            <a:noFill/>
            <a:ln w="25400">
              <a:solidFill>
                <a:srgbClr val="996633"/>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63" name="Line 54"/>
            <p:cNvSpPr>
              <a:spLocks noChangeShapeType="1"/>
            </p:cNvSpPr>
            <p:nvPr/>
          </p:nvSpPr>
          <p:spPr bwMode="auto">
            <a:xfrm>
              <a:off x="481" y="3691"/>
              <a:ext cx="0" cy="251"/>
            </a:xfrm>
            <a:prstGeom prst="line">
              <a:avLst/>
            </a:prstGeom>
            <a:noFill/>
            <a:ln w="25400">
              <a:solidFill>
                <a:srgbClr val="99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64" name="Line 55"/>
            <p:cNvSpPr>
              <a:spLocks noChangeShapeType="1"/>
            </p:cNvSpPr>
            <p:nvPr/>
          </p:nvSpPr>
          <p:spPr bwMode="auto">
            <a:xfrm>
              <a:off x="767" y="3691"/>
              <a:ext cx="0" cy="251"/>
            </a:xfrm>
            <a:prstGeom prst="line">
              <a:avLst/>
            </a:prstGeom>
            <a:noFill/>
            <a:ln w="25400">
              <a:solidFill>
                <a:srgbClr val="99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grpSp>
      <p:grpSp>
        <p:nvGrpSpPr>
          <p:cNvPr id="39960" name="Group 56"/>
          <p:cNvGrpSpPr/>
          <p:nvPr/>
        </p:nvGrpSpPr>
        <p:grpSpPr bwMode="auto">
          <a:xfrm>
            <a:off x="1737360" y="5261610"/>
            <a:ext cx="457200" cy="533400"/>
            <a:chOff x="912" y="3648"/>
            <a:chExt cx="288" cy="336"/>
          </a:xfrm>
        </p:grpSpPr>
        <p:sp>
          <p:nvSpPr>
            <p:cNvPr id="266" name="Oval 57"/>
            <p:cNvSpPr>
              <a:spLocks noChangeArrowheads="1"/>
            </p:cNvSpPr>
            <p:nvPr/>
          </p:nvSpPr>
          <p:spPr bwMode="auto">
            <a:xfrm>
              <a:off x="912" y="3648"/>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67" name="Oval 58"/>
            <p:cNvSpPr>
              <a:spLocks noChangeArrowheads="1"/>
            </p:cNvSpPr>
            <p:nvPr/>
          </p:nvSpPr>
          <p:spPr bwMode="auto">
            <a:xfrm>
              <a:off x="912" y="3899"/>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68" name="Line 59"/>
            <p:cNvSpPr>
              <a:spLocks noChangeShapeType="1"/>
            </p:cNvSpPr>
            <p:nvPr/>
          </p:nvSpPr>
          <p:spPr bwMode="auto">
            <a:xfrm>
              <a:off x="913" y="3691"/>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69" name="Line 60"/>
            <p:cNvSpPr>
              <a:spLocks noChangeShapeType="1"/>
            </p:cNvSpPr>
            <p:nvPr/>
          </p:nvSpPr>
          <p:spPr bwMode="auto">
            <a:xfrm>
              <a:off x="1199" y="3691"/>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grpSp>
      <p:grpSp>
        <p:nvGrpSpPr>
          <p:cNvPr id="39961" name="Group 61"/>
          <p:cNvGrpSpPr/>
          <p:nvPr/>
        </p:nvGrpSpPr>
        <p:grpSpPr bwMode="auto">
          <a:xfrm>
            <a:off x="2423160" y="5261610"/>
            <a:ext cx="457200" cy="533400"/>
            <a:chOff x="1344" y="3648"/>
            <a:chExt cx="288" cy="336"/>
          </a:xfrm>
        </p:grpSpPr>
        <p:sp>
          <p:nvSpPr>
            <p:cNvPr id="271" name="Oval 62"/>
            <p:cNvSpPr>
              <a:spLocks noChangeArrowheads="1"/>
            </p:cNvSpPr>
            <p:nvPr/>
          </p:nvSpPr>
          <p:spPr bwMode="auto">
            <a:xfrm>
              <a:off x="1344" y="3648"/>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72" name="Oval 63"/>
            <p:cNvSpPr>
              <a:spLocks noChangeArrowheads="1"/>
            </p:cNvSpPr>
            <p:nvPr/>
          </p:nvSpPr>
          <p:spPr bwMode="auto">
            <a:xfrm>
              <a:off x="1344" y="3899"/>
              <a:ext cx="288" cy="85"/>
            </a:xfrm>
            <a:prstGeom prst="ellipse">
              <a:avLst/>
            </a:prstGeom>
            <a:noFill/>
            <a:ln w="25400">
              <a:solidFill>
                <a:srgbClr val="FF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73" name="Line 64"/>
            <p:cNvSpPr>
              <a:spLocks noChangeShapeType="1"/>
            </p:cNvSpPr>
            <p:nvPr/>
          </p:nvSpPr>
          <p:spPr bwMode="auto">
            <a:xfrm>
              <a:off x="1345" y="3691"/>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74" name="Line 65"/>
            <p:cNvSpPr>
              <a:spLocks noChangeShapeType="1"/>
            </p:cNvSpPr>
            <p:nvPr/>
          </p:nvSpPr>
          <p:spPr bwMode="auto">
            <a:xfrm>
              <a:off x="1631" y="3691"/>
              <a:ext cx="0" cy="251"/>
            </a:xfrm>
            <a:prstGeom prst="line">
              <a:avLst/>
            </a:prstGeom>
            <a:noFill/>
            <a:ln w="2540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grpSp>
      <p:sp>
        <p:nvSpPr>
          <p:cNvPr id="275" name="Oval 66"/>
          <p:cNvSpPr>
            <a:spLocks noChangeArrowheads="1"/>
          </p:cNvSpPr>
          <p:nvPr/>
        </p:nvSpPr>
        <p:spPr bwMode="auto">
          <a:xfrm>
            <a:off x="4404360" y="3204210"/>
            <a:ext cx="469900" cy="304800"/>
          </a:xfrm>
          <a:prstGeom prst="ellipse">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76" name="Rectangle 67"/>
          <p:cNvSpPr>
            <a:spLocks noChangeArrowheads="1"/>
          </p:cNvSpPr>
          <p:nvPr/>
        </p:nvSpPr>
        <p:spPr bwMode="auto">
          <a:xfrm>
            <a:off x="4175760" y="3661410"/>
            <a:ext cx="304800" cy="1524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77" name="Oval 68"/>
          <p:cNvSpPr>
            <a:spLocks noChangeArrowheads="1"/>
          </p:cNvSpPr>
          <p:nvPr/>
        </p:nvSpPr>
        <p:spPr bwMode="auto">
          <a:xfrm>
            <a:off x="4861560" y="3585210"/>
            <a:ext cx="469900" cy="304800"/>
          </a:xfrm>
          <a:prstGeom prst="ellipse">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78" name="Rectangle 69"/>
          <p:cNvSpPr>
            <a:spLocks noChangeArrowheads="1"/>
          </p:cNvSpPr>
          <p:nvPr/>
        </p:nvSpPr>
        <p:spPr bwMode="auto">
          <a:xfrm>
            <a:off x="4632960" y="4042410"/>
            <a:ext cx="304800" cy="1524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79" name="Rectangle 70"/>
          <p:cNvSpPr>
            <a:spLocks noChangeArrowheads="1"/>
          </p:cNvSpPr>
          <p:nvPr/>
        </p:nvSpPr>
        <p:spPr bwMode="auto">
          <a:xfrm>
            <a:off x="5242560" y="4042410"/>
            <a:ext cx="304800" cy="1524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80" name="Oval 71"/>
          <p:cNvSpPr>
            <a:spLocks noChangeArrowheads="1"/>
          </p:cNvSpPr>
          <p:nvPr/>
        </p:nvSpPr>
        <p:spPr bwMode="auto">
          <a:xfrm>
            <a:off x="6309360" y="3966210"/>
            <a:ext cx="469900" cy="304800"/>
          </a:xfrm>
          <a:prstGeom prst="ellipse">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81" name="Oval 72"/>
          <p:cNvSpPr>
            <a:spLocks noChangeArrowheads="1"/>
          </p:cNvSpPr>
          <p:nvPr/>
        </p:nvSpPr>
        <p:spPr bwMode="auto">
          <a:xfrm>
            <a:off x="5852160" y="4347210"/>
            <a:ext cx="469900" cy="304800"/>
          </a:xfrm>
          <a:prstGeom prst="ellipse">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82" name="Oval 73"/>
          <p:cNvSpPr>
            <a:spLocks noChangeArrowheads="1"/>
          </p:cNvSpPr>
          <p:nvPr/>
        </p:nvSpPr>
        <p:spPr bwMode="auto">
          <a:xfrm>
            <a:off x="6842760" y="4347210"/>
            <a:ext cx="469900" cy="304800"/>
          </a:xfrm>
          <a:prstGeom prst="ellipse">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83" name="Oval 74"/>
          <p:cNvSpPr>
            <a:spLocks noChangeArrowheads="1"/>
          </p:cNvSpPr>
          <p:nvPr/>
        </p:nvSpPr>
        <p:spPr bwMode="auto">
          <a:xfrm>
            <a:off x="4480560" y="5033010"/>
            <a:ext cx="469900" cy="304800"/>
          </a:xfrm>
          <a:prstGeom prst="ellipse">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84" name="Oval 75"/>
          <p:cNvSpPr>
            <a:spLocks noChangeArrowheads="1"/>
          </p:cNvSpPr>
          <p:nvPr/>
        </p:nvSpPr>
        <p:spPr bwMode="auto">
          <a:xfrm>
            <a:off x="4023360" y="5414010"/>
            <a:ext cx="469900" cy="304800"/>
          </a:xfrm>
          <a:prstGeom prst="ellipse">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85" name="Rectangle 76"/>
          <p:cNvSpPr>
            <a:spLocks noChangeArrowheads="1"/>
          </p:cNvSpPr>
          <p:nvPr/>
        </p:nvSpPr>
        <p:spPr bwMode="auto">
          <a:xfrm>
            <a:off x="3794760" y="5871210"/>
            <a:ext cx="304800" cy="1524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86" name="Rectangle 77"/>
          <p:cNvSpPr>
            <a:spLocks noChangeArrowheads="1"/>
          </p:cNvSpPr>
          <p:nvPr/>
        </p:nvSpPr>
        <p:spPr bwMode="auto">
          <a:xfrm>
            <a:off x="4328160" y="5871210"/>
            <a:ext cx="304800" cy="1524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87" name="Rectangle 78"/>
          <p:cNvSpPr>
            <a:spLocks noChangeArrowheads="1"/>
          </p:cNvSpPr>
          <p:nvPr/>
        </p:nvSpPr>
        <p:spPr bwMode="auto">
          <a:xfrm>
            <a:off x="4861560" y="5490210"/>
            <a:ext cx="304800" cy="1524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88" name="Rectangle 79"/>
          <p:cNvSpPr>
            <a:spLocks noChangeArrowheads="1"/>
          </p:cNvSpPr>
          <p:nvPr/>
        </p:nvSpPr>
        <p:spPr bwMode="auto">
          <a:xfrm>
            <a:off x="5623560" y="4804410"/>
            <a:ext cx="304800" cy="1524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89" name="Rectangle 80"/>
          <p:cNvSpPr>
            <a:spLocks noChangeArrowheads="1"/>
          </p:cNvSpPr>
          <p:nvPr/>
        </p:nvSpPr>
        <p:spPr bwMode="auto">
          <a:xfrm>
            <a:off x="6156960" y="4804410"/>
            <a:ext cx="304800" cy="1524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90" name="Rectangle 81"/>
          <p:cNvSpPr>
            <a:spLocks noChangeArrowheads="1"/>
          </p:cNvSpPr>
          <p:nvPr/>
        </p:nvSpPr>
        <p:spPr bwMode="auto">
          <a:xfrm>
            <a:off x="6690360" y="4804410"/>
            <a:ext cx="304800" cy="1524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91" name="Rectangle 82"/>
          <p:cNvSpPr>
            <a:spLocks noChangeArrowheads="1"/>
          </p:cNvSpPr>
          <p:nvPr/>
        </p:nvSpPr>
        <p:spPr bwMode="auto">
          <a:xfrm>
            <a:off x="7223760" y="4804410"/>
            <a:ext cx="304800" cy="152400"/>
          </a:xfrm>
          <a:prstGeom prst="rect">
            <a:avLst/>
          </a:prstGeom>
          <a:noFill/>
          <a:ln w="127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92" name="Line 83"/>
          <p:cNvSpPr>
            <a:spLocks noChangeShapeType="1"/>
          </p:cNvSpPr>
          <p:nvPr/>
        </p:nvSpPr>
        <p:spPr bwMode="auto">
          <a:xfrm flipH="1">
            <a:off x="4328160" y="3432810"/>
            <a:ext cx="152400" cy="2286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93" name="Line 84"/>
          <p:cNvSpPr>
            <a:spLocks noChangeShapeType="1"/>
          </p:cNvSpPr>
          <p:nvPr/>
        </p:nvSpPr>
        <p:spPr bwMode="auto">
          <a:xfrm>
            <a:off x="4861560" y="3432810"/>
            <a:ext cx="228600" cy="1524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94" name="Line 85"/>
          <p:cNvSpPr>
            <a:spLocks noChangeShapeType="1"/>
          </p:cNvSpPr>
          <p:nvPr/>
        </p:nvSpPr>
        <p:spPr bwMode="auto">
          <a:xfrm flipH="1">
            <a:off x="4785360" y="3890010"/>
            <a:ext cx="152400" cy="1524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95" name="Line 86"/>
          <p:cNvSpPr>
            <a:spLocks noChangeShapeType="1"/>
          </p:cNvSpPr>
          <p:nvPr/>
        </p:nvSpPr>
        <p:spPr bwMode="auto">
          <a:xfrm>
            <a:off x="5242560" y="3890010"/>
            <a:ext cx="152400" cy="1524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96" name="Line 87"/>
          <p:cNvSpPr>
            <a:spLocks noChangeShapeType="1"/>
          </p:cNvSpPr>
          <p:nvPr/>
        </p:nvSpPr>
        <p:spPr bwMode="auto">
          <a:xfrm flipH="1">
            <a:off x="6080760" y="4194810"/>
            <a:ext cx="228600" cy="1524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97" name="Line 88"/>
          <p:cNvSpPr>
            <a:spLocks noChangeShapeType="1"/>
          </p:cNvSpPr>
          <p:nvPr/>
        </p:nvSpPr>
        <p:spPr bwMode="auto">
          <a:xfrm>
            <a:off x="6766560" y="4194810"/>
            <a:ext cx="304800" cy="1524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98" name="Line 89"/>
          <p:cNvSpPr>
            <a:spLocks noChangeShapeType="1"/>
          </p:cNvSpPr>
          <p:nvPr/>
        </p:nvSpPr>
        <p:spPr bwMode="auto">
          <a:xfrm flipH="1">
            <a:off x="5775960" y="4575810"/>
            <a:ext cx="152400" cy="2286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299" name="Line 90"/>
          <p:cNvSpPr>
            <a:spLocks noChangeShapeType="1"/>
          </p:cNvSpPr>
          <p:nvPr/>
        </p:nvSpPr>
        <p:spPr bwMode="auto">
          <a:xfrm>
            <a:off x="6233160" y="4575810"/>
            <a:ext cx="76200" cy="2286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300" name="Line 91"/>
          <p:cNvSpPr>
            <a:spLocks noChangeShapeType="1"/>
          </p:cNvSpPr>
          <p:nvPr/>
        </p:nvSpPr>
        <p:spPr bwMode="auto">
          <a:xfrm flipH="1">
            <a:off x="6842760" y="4652010"/>
            <a:ext cx="76200" cy="1524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301" name="Line 92"/>
          <p:cNvSpPr>
            <a:spLocks noChangeShapeType="1"/>
          </p:cNvSpPr>
          <p:nvPr/>
        </p:nvSpPr>
        <p:spPr bwMode="auto">
          <a:xfrm>
            <a:off x="7299960" y="4575810"/>
            <a:ext cx="76200" cy="2286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302" name="Line 93"/>
          <p:cNvSpPr>
            <a:spLocks noChangeShapeType="1"/>
          </p:cNvSpPr>
          <p:nvPr/>
        </p:nvSpPr>
        <p:spPr bwMode="auto">
          <a:xfrm flipH="1">
            <a:off x="4251960" y="5261610"/>
            <a:ext cx="228600" cy="1524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303" name="Line 94"/>
          <p:cNvSpPr>
            <a:spLocks noChangeShapeType="1"/>
          </p:cNvSpPr>
          <p:nvPr/>
        </p:nvSpPr>
        <p:spPr bwMode="auto">
          <a:xfrm>
            <a:off x="4861560" y="5261610"/>
            <a:ext cx="152400" cy="2286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304" name="Line 95"/>
          <p:cNvSpPr>
            <a:spLocks noChangeShapeType="1"/>
          </p:cNvSpPr>
          <p:nvPr/>
        </p:nvSpPr>
        <p:spPr bwMode="auto">
          <a:xfrm flipH="1">
            <a:off x="3947160" y="5718810"/>
            <a:ext cx="152400" cy="1524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305" name="Line 96"/>
          <p:cNvSpPr>
            <a:spLocks noChangeShapeType="1"/>
          </p:cNvSpPr>
          <p:nvPr/>
        </p:nvSpPr>
        <p:spPr bwMode="auto">
          <a:xfrm>
            <a:off x="4404360" y="5718810"/>
            <a:ext cx="76200" cy="15240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306" name="Line 97"/>
          <p:cNvSpPr>
            <a:spLocks noChangeShapeType="1"/>
          </p:cNvSpPr>
          <p:nvPr/>
        </p:nvSpPr>
        <p:spPr bwMode="auto">
          <a:xfrm>
            <a:off x="3032760" y="2061210"/>
            <a:ext cx="457200" cy="0"/>
          </a:xfrm>
          <a:prstGeom prst="line">
            <a:avLst/>
          </a:prstGeom>
          <a:noFill/>
          <a:ln w="762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307" name="Line 98"/>
          <p:cNvSpPr>
            <a:spLocks noChangeShapeType="1"/>
          </p:cNvSpPr>
          <p:nvPr/>
        </p:nvSpPr>
        <p:spPr bwMode="auto">
          <a:xfrm>
            <a:off x="3108960" y="3509010"/>
            <a:ext cx="457200" cy="0"/>
          </a:xfrm>
          <a:prstGeom prst="line">
            <a:avLst/>
          </a:prstGeom>
          <a:noFill/>
          <a:ln w="762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308" name="Line 99"/>
          <p:cNvSpPr>
            <a:spLocks noChangeShapeType="1"/>
          </p:cNvSpPr>
          <p:nvPr/>
        </p:nvSpPr>
        <p:spPr bwMode="auto">
          <a:xfrm>
            <a:off x="3489960" y="4575810"/>
            <a:ext cx="457200" cy="0"/>
          </a:xfrm>
          <a:prstGeom prst="line">
            <a:avLst/>
          </a:prstGeom>
          <a:noFill/>
          <a:ln w="762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309" name="Line 100"/>
          <p:cNvSpPr>
            <a:spLocks noChangeShapeType="1"/>
          </p:cNvSpPr>
          <p:nvPr/>
        </p:nvSpPr>
        <p:spPr bwMode="auto">
          <a:xfrm>
            <a:off x="3108960" y="5566410"/>
            <a:ext cx="457200" cy="0"/>
          </a:xfrm>
          <a:prstGeom prst="line">
            <a:avLst/>
          </a:prstGeom>
          <a:noFill/>
          <a:ln w="762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latin typeface="Calibri" panose="020F0502020204030204" pitchFamily="34" charset="0"/>
              <a:cs typeface="Calibri" panose="020F0502020204030204" pitchFamily="34" charset="0"/>
            </a:endParaRPr>
          </a:p>
        </p:txBody>
      </p:sp>
      <p:sp>
        <p:nvSpPr>
          <p:cNvPr id="39997" name="Rectangle 101"/>
          <p:cNvSpPr>
            <a:spLocks noChangeArrowheads="1"/>
          </p:cNvSpPr>
          <p:nvPr/>
        </p:nvSpPr>
        <p:spPr bwMode="auto">
          <a:xfrm>
            <a:off x="8288973" y="1961198"/>
            <a:ext cx="30956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a:latin typeface="Calibri" panose="020F0502020204030204" pitchFamily="34" charset="0"/>
                <a:cs typeface="Calibri" panose="020F0502020204030204" pitchFamily="34" charset="0"/>
              </a:rPr>
              <a:t>d</a:t>
            </a:r>
          </a:p>
        </p:txBody>
      </p:sp>
      <p:sp>
        <p:nvSpPr>
          <p:cNvPr id="39998" name="Rectangle 102"/>
          <p:cNvSpPr>
            <a:spLocks noChangeArrowheads="1"/>
          </p:cNvSpPr>
          <p:nvPr/>
        </p:nvSpPr>
        <p:spPr bwMode="auto">
          <a:xfrm>
            <a:off x="5582285" y="3332798"/>
            <a:ext cx="3889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a:latin typeface="Calibri" panose="020F0502020204030204" pitchFamily="34" charset="0"/>
                <a:cs typeface="Calibri" panose="020F0502020204030204" pitchFamily="34" charset="0"/>
              </a:rPr>
              <a:t>d</a:t>
            </a:r>
            <a:r>
              <a:rPr lang="en-US" altLang="zh-CN" baseline="-25000">
                <a:latin typeface="Calibri" panose="020F0502020204030204" pitchFamily="34" charset="0"/>
                <a:cs typeface="Calibri" panose="020F0502020204030204" pitchFamily="34" charset="0"/>
              </a:rPr>
              <a:t>1</a:t>
            </a:r>
          </a:p>
        </p:txBody>
      </p:sp>
      <p:sp>
        <p:nvSpPr>
          <p:cNvPr id="39999" name="Rectangle 103"/>
          <p:cNvSpPr>
            <a:spLocks noChangeArrowheads="1"/>
          </p:cNvSpPr>
          <p:nvPr/>
        </p:nvSpPr>
        <p:spPr bwMode="auto">
          <a:xfrm>
            <a:off x="7715885" y="4399598"/>
            <a:ext cx="3889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a:latin typeface="Calibri" panose="020F0502020204030204" pitchFamily="34" charset="0"/>
                <a:cs typeface="Calibri" panose="020F0502020204030204" pitchFamily="34" charset="0"/>
              </a:rPr>
              <a:t>d</a:t>
            </a:r>
            <a:r>
              <a:rPr lang="en-US" altLang="zh-CN" baseline="-25000">
                <a:latin typeface="Calibri" panose="020F0502020204030204" pitchFamily="34" charset="0"/>
                <a:cs typeface="Calibri" panose="020F0502020204030204" pitchFamily="34" charset="0"/>
              </a:rPr>
              <a:t>2</a:t>
            </a:r>
          </a:p>
        </p:txBody>
      </p:sp>
      <p:sp>
        <p:nvSpPr>
          <p:cNvPr id="40000" name="Rectangle 104"/>
          <p:cNvSpPr>
            <a:spLocks noChangeArrowheads="1"/>
          </p:cNvSpPr>
          <p:nvPr/>
        </p:nvSpPr>
        <p:spPr bwMode="auto">
          <a:xfrm>
            <a:off x="5582285" y="5542598"/>
            <a:ext cx="3889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a:latin typeface="Calibri" panose="020F0502020204030204" pitchFamily="34" charset="0"/>
                <a:cs typeface="Calibri" panose="020F0502020204030204" pitchFamily="34" charset="0"/>
              </a:rPr>
              <a:t>d</a:t>
            </a:r>
            <a:r>
              <a:rPr lang="en-US" altLang="zh-CN" baseline="-25000">
                <a:latin typeface="Calibri" panose="020F0502020204030204" pitchFamily="34" charset="0"/>
                <a:cs typeface="Calibri" panose="020F0502020204030204" pitchFamily="34" charset="0"/>
              </a:rPr>
              <a:t>3</a:t>
            </a:r>
          </a:p>
        </p:txBody>
      </p:sp>
    </p:spTree>
  </p:cSld>
  <p:clrMapOvr>
    <a:masterClrMapping/>
  </p:clrMapOvr>
  <p:transition>
    <p:blinds dir="vert"/>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90"/>
          <p:cNvGraphicFramePr>
            <a:graphicFrameLocks noGrp="1"/>
          </p:cNvGraphicFramePr>
          <p:nvPr>
            <p:ph idx="1"/>
          </p:nvPr>
        </p:nvGraphicFramePr>
        <p:xfrm>
          <a:off x="539552" y="1196752"/>
          <a:ext cx="8280400" cy="4618038"/>
        </p:xfrm>
        <a:graphic>
          <a:graphicData uri="http://schemas.openxmlformats.org/drawingml/2006/table">
            <a:tbl>
              <a:tblPr/>
              <a:tblGrid>
                <a:gridCol w="1655763">
                  <a:extLst>
                    <a:ext uri="{9D8B030D-6E8A-4147-A177-3AD203B41FA5}">
                      <a16:colId xmlns:a16="http://schemas.microsoft.com/office/drawing/2014/main" val="20000"/>
                    </a:ext>
                  </a:extLst>
                </a:gridCol>
                <a:gridCol w="1655762">
                  <a:extLst>
                    <a:ext uri="{9D8B030D-6E8A-4147-A177-3AD203B41FA5}">
                      <a16:colId xmlns:a16="http://schemas.microsoft.com/office/drawing/2014/main" val="20001"/>
                    </a:ext>
                  </a:extLst>
                </a:gridCol>
                <a:gridCol w="1657350">
                  <a:extLst>
                    <a:ext uri="{9D8B030D-6E8A-4147-A177-3AD203B41FA5}">
                      <a16:colId xmlns:a16="http://schemas.microsoft.com/office/drawing/2014/main" val="20002"/>
                    </a:ext>
                  </a:extLst>
                </a:gridCol>
                <a:gridCol w="1984375">
                  <a:extLst>
                    <a:ext uri="{9D8B030D-6E8A-4147-A177-3AD203B41FA5}">
                      <a16:colId xmlns:a16="http://schemas.microsoft.com/office/drawing/2014/main" val="20003"/>
                    </a:ext>
                  </a:extLst>
                </a:gridCol>
                <a:gridCol w="1327150">
                  <a:extLst>
                    <a:ext uri="{9D8B030D-6E8A-4147-A177-3AD203B41FA5}">
                      <a16:colId xmlns:a16="http://schemas.microsoft.com/office/drawing/2014/main" val="20004"/>
                    </a:ext>
                  </a:extLst>
                </a:gridCol>
              </a:tblGrid>
              <a:tr h="655638">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Customer ID</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Debt</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1"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Income</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Marital Status</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Risk</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4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Abel</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High</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High</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Married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Good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4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Ben</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Low</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High</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Married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Doubtful</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4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Candy</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Medium</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Very low</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Unmarried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Poor</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4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Dale</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Very high</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Low</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Married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Poor</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4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Ellen</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High</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Low</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Married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Poor</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4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Fred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High</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Very low</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Married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Poor</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4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George</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Low</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High</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Unmarried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Doubtful</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4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Harry</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Low</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Medium</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Married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Doubtful</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24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Igor</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Very Low</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Very High</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Married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Good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4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Jack</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Very High</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Medium</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Married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tx1"/>
                        </a:buClr>
                        <a:buSzPct val="100000"/>
                        <a:buFontTx/>
                        <a:buNone/>
                      </a:pPr>
                      <a:r>
                        <a:rPr kumimoji="0" lang="en-US" altLang="zh-CN" sz="20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Poor</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txBox="1">
            <a:spLocks noChangeArrowheads="1"/>
          </p:cNvSpPr>
          <p:nvPr/>
        </p:nvSpPr>
        <p:spPr bwMode="auto">
          <a:xfrm>
            <a:off x="539552" y="980728"/>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88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605">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n"/>
              <a:defRPr/>
            </a:pPr>
            <a:r>
              <a:rPr kumimoji="0" lang="en-US" altLang="zh-CN" sz="2800" b="1" i="0" u="none" strike="noStrike" kern="1200" cap="none" spc="0" normalizeH="0" baseline="0" noProof="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K = 3</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n"/>
              <a:defRPr/>
            </a:pPr>
            <a:r>
              <a:rPr kumimoji="0" lang="en-US" altLang="zh-CN" sz="2800" b="1" i="0" u="none" strike="noStrike" kern="1200" cap="none" spc="0" normalizeH="0" baseline="0" noProof="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Distance </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n"/>
              <a:defRPr/>
            </a:pPr>
            <a:r>
              <a:rPr kumimoji="0" lang="en-US" altLang="zh-CN" sz="2800" b="1" i="0" u="none" strike="noStrike" kern="1200" cap="none" spc="0" normalizeH="0" baseline="0" noProof="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Voting scheme</a:t>
            </a:r>
          </a:p>
        </p:txBody>
      </p:sp>
      <p:graphicFrame>
        <p:nvGraphicFramePr>
          <p:cNvPr id="6" name="Group 83"/>
          <p:cNvGraphicFramePr>
            <a:graphicFrameLocks noGrp="1"/>
          </p:cNvGraphicFramePr>
          <p:nvPr>
            <p:ph idx="1"/>
          </p:nvPr>
        </p:nvGraphicFramePr>
        <p:xfrm>
          <a:off x="393502" y="2852391"/>
          <a:ext cx="8208963" cy="3170240"/>
        </p:xfrm>
        <a:graphic>
          <a:graphicData uri="http://schemas.openxmlformats.org/drawingml/2006/table">
            <a:tbl>
              <a:tblPr/>
              <a:tblGrid>
                <a:gridCol w="1641475">
                  <a:extLst>
                    <a:ext uri="{9D8B030D-6E8A-4147-A177-3AD203B41FA5}">
                      <a16:colId xmlns:a16="http://schemas.microsoft.com/office/drawing/2014/main" val="20000"/>
                    </a:ext>
                  </a:extLst>
                </a:gridCol>
                <a:gridCol w="1641475">
                  <a:extLst>
                    <a:ext uri="{9D8B030D-6E8A-4147-A177-3AD203B41FA5}">
                      <a16:colId xmlns:a16="http://schemas.microsoft.com/office/drawing/2014/main" val="20001"/>
                    </a:ext>
                  </a:extLst>
                </a:gridCol>
                <a:gridCol w="1643063">
                  <a:extLst>
                    <a:ext uri="{9D8B030D-6E8A-4147-A177-3AD203B41FA5}">
                      <a16:colId xmlns:a16="http://schemas.microsoft.com/office/drawing/2014/main" val="20002"/>
                    </a:ext>
                  </a:extLst>
                </a:gridCol>
                <a:gridCol w="1966912">
                  <a:extLst>
                    <a:ext uri="{9D8B030D-6E8A-4147-A177-3AD203B41FA5}">
                      <a16:colId xmlns:a16="http://schemas.microsoft.com/office/drawing/2014/main" val="20003"/>
                    </a:ext>
                  </a:extLst>
                </a:gridCol>
                <a:gridCol w="1316038">
                  <a:extLst>
                    <a:ext uri="{9D8B030D-6E8A-4147-A177-3AD203B41FA5}">
                      <a16:colId xmlns:a16="http://schemas.microsoft.com/office/drawing/2014/main" val="20004"/>
                    </a:ext>
                  </a:extLst>
                </a:gridCol>
              </a:tblGrid>
              <a:tr h="39628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Customer ID</a:t>
                      </a:r>
                      <a:endParaRPr kumimoji="0" lang="en-US" altLang="zh-CN" sz="20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Debt</a:t>
                      </a:r>
                      <a:endParaRPr kumimoji="0" lang="en-US" altLang="zh-CN" sz="20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Income</a:t>
                      </a:r>
                      <a:endParaRPr kumimoji="0" lang="en-US" altLang="zh-CN" sz="20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Marital Status</a:t>
                      </a:r>
                      <a:endParaRPr kumimoji="0" lang="en-US" altLang="zh-CN" sz="20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Risk</a:t>
                      </a:r>
                      <a:endParaRPr kumimoji="0" lang="en-US" altLang="zh-CN" sz="20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9628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Zeb</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High</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Medium</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Married</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28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Yong</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Low</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High</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Married</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28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Xu</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Very low</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Very low</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Unmarried</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9628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Vasco</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High</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Low</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Married</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628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Unace</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High</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Low</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Divorced</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9628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Trey</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Very low</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Very low</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Married</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96280">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Steve</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Low</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High</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Unmarried</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tx1"/>
                        </a:buClr>
                        <a:buSzPct val="100000"/>
                        <a:buFontTx/>
                        <a:buNone/>
                      </a:pPr>
                      <a:r>
                        <a:rPr kumimoji="0" lang="en-US" altLang="zh-CN" sz="20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t>
                      </a:r>
                      <a:endPar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25" marB="45725"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124744"/>
            <a:ext cx="8583612" cy="4456113"/>
          </a:xfrm>
        </p:spPr>
        <p:txBody>
          <a:bodyPr/>
          <a:lstStyle/>
          <a:p>
            <a:pPr marL="450850" indent="-450850">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优点</a:t>
            </a:r>
            <a:endParaRPr lang="en-US" altLang="zh-CN" sz="2800" i="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984250" lvl="1" indent="-527050">
              <a:lnSpc>
                <a:spcPct val="110000"/>
              </a:lnSpc>
              <a:spcBef>
                <a:spcPts val="600"/>
              </a:spcBef>
              <a:buClrTx/>
              <a:buFont typeface="Wingdings" panose="05000000000000000000" pitchFamily="2" charset="2"/>
              <a:buChar char="ü"/>
              <a:defRPr/>
            </a:pPr>
            <a:r>
              <a:rPr lang="zh-CN" altLang="en-US" sz="2200" dirty="0">
                <a:solidFill>
                  <a:srgbClr val="0070C0"/>
                </a:solidFill>
                <a:latin typeface="Times New Roman" panose="02020603050405020304" pitchFamily="18" charset="0"/>
                <a:cs typeface="Times New Roman" panose="02020603050405020304" pitchFamily="18" charset="0"/>
              </a:rPr>
              <a:t>易于理解与实现</a:t>
            </a:r>
            <a:r>
              <a:rPr lang="en-US" altLang="zh-CN" sz="2200" dirty="0">
                <a:solidFill>
                  <a:srgbClr val="0070C0"/>
                </a:solidFill>
                <a:latin typeface="Times New Roman" panose="02020603050405020304" pitchFamily="18" charset="0"/>
                <a:cs typeface="Times New Roman" panose="02020603050405020304" pitchFamily="18" charset="0"/>
              </a:rPr>
              <a:t> </a:t>
            </a:r>
          </a:p>
          <a:p>
            <a:pPr marL="984250" lvl="1" indent="-527050">
              <a:lnSpc>
                <a:spcPct val="110000"/>
              </a:lnSpc>
              <a:spcBef>
                <a:spcPts val="600"/>
              </a:spcBef>
              <a:buClrTx/>
              <a:buFont typeface="Wingdings" panose="05000000000000000000" pitchFamily="2" charset="2"/>
              <a:buChar char="ü"/>
              <a:defRPr/>
            </a:pPr>
            <a:r>
              <a:rPr lang="zh-CN" altLang="en-US" sz="2200" dirty="0">
                <a:solidFill>
                  <a:srgbClr val="0070C0"/>
                </a:solidFill>
                <a:latin typeface="Times New Roman" panose="02020603050405020304" pitchFamily="18" charset="0"/>
                <a:cs typeface="Times New Roman" panose="02020603050405020304" pitchFamily="18" charset="0"/>
              </a:rPr>
              <a:t>相对较低的错误率</a:t>
            </a:r>
            <a:endParaRPr lang="en-US" altLang="zh-CN" sz="2200" dirty="0">
              <a:solidFill>
                <a:srgbClr val="0070C0"/>
              </a:solidFill>
              <a:latin typeface="Times New Roman" panose="02020603050405020304" pitchFamily="18" charset="0"/>
              <a:cs typeface="Times New Roman" panose="02020603050405020304" pitchFamily="18" charset="0"/>
            </a:endParaRPr>
          </a:p>
          <a:p>
            <a:pPr marL="984250" lvl="1" indent="-527050">
              <a:lnSpc>
                <a:spcPct val="110000"/>
              </a:lnSpc>
              <a:spcBef>
                <a:spcPts val="600"/>
              </a:spcBef>
              <a:buClrTx/>
              <a:buFont typeface="Wingdings" panose="05000000000000000000" pitchFamily="2" charset="2"/>
              <a:buChar char="ü"/>
              <a:defRPr/>
            </a:pPr>
            <a:r>
              <a:rPr lang="zh-CN" altLang="en-US" sz="2200" dirty="0">
                <a:solidFill>
                  <a:srgbClr val="0070C0"/>
                </a:solidFill>
                <a:latin typeface="Times New Roman" panose="02020603050405020304" pitchFamily="18" charset="0"/>
                <a:cs typeface="Times New Roman" panose="02020603050405020304" pitchFamily="18" charset="0"/>
              </a:rPr>
              <a:t>适合类标签比较多的数据对象的分类</a:t>
            </a:r>
            <a:endParaRPr lang="en-US" altLang="zh-CN" sz="2200" dirty="0">
              <a:solidFill>
                <a:srgbClr val="0070C0"/>
              </a:solidFill>
              <a:latin typeface="Times New Roman" panose="02020603050405020304" pitchFamily="18" charset="0"/>
              <a:cs typeface="Times New Roman" panose="02020603050405020304" pitchFamily="18" charset="0"/>
            </a:endParaRPr>
          </a:p>
          <a:p>
            <a:pPr marL="450850" indent="-450850">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缺点</a:t>
            </a:r>
            <a:endPar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984250" lvl="1" indent="-527050">
              <a:lnSpc>
                <a:spcPct val="110000"/>
              </a:lnSpc>
              <a:spcBef>
                <a:spcPts val="600"/>
              </a:spcBef>
              <a:buClrTx/>
              <a:buFont typeface="Wingdings" panose="05000000000000000000" pitchFamily="2" charset="2"/>
              <a:buChar char="ü"/>
              <a:defRPr/>
            </a:pPr>
            <a:r>
              <a:rPr lang="zh-CN" altLang="en-US" sz="2200" dirty="0">
                <a:solidFill>
                  <a:srgbClr val="C00000"/>
                </a:solidFill>
                <a:latin typeface="Times New Roman" panose="02020603050405020304" pitchFamily="18" charset="0"/>
                <a:cs typeface="Times New Roman" panose="02020603050405020304" pitchFamily="18" charset="0"/>
              </a:rPr>
              <a:t>当训练数据集较大时，待测对象与样本中数据对象的计算代价大</a:t>
            </a:r>
            <a:endParaRPr lang="en-US" altLang="zh-CN" sz="2200" dirty="0">
              <a:solidFill>
                <a:srgbClr val="C00000"/>
              </a:solidFill>
              <a:latin typeface="Times New Roman" panose="02020603050405020304" pitchFamily="18" charset="0"/>
              <a:cs typeface="Times New Roman" panose="02020603050405020304" pitchFamily="18" charset="0"/>
            </a:endParaRPr>
          </a:p>
          <a:p>
            <a:pPr marL="984250" lvl="1" indent="-527050">
              <a:lnSpc>
                <a:spcPct val="110000"/>
              </a:lnSpc>
              <a:spcBef>
                <a:spcPts val="600"/>
              </a:spcBef>
              <a:buClrTx/>
              <a:buFont typeface="Wingdings" panose="05000000000000000000" pitchFamily="2" charset="2"/>
              <a:buChar char="ü"/>
              <a:defRPr/>
            </a:pPr>
            <a:r>
              <a:rPr lang="en-US" altLang="zh-CN" sz="2200" dirty="0">
                <a:solidFill>
                  <a:srgbClr val="C00000"/>
                </a:solidFill>
                <a:latin typeface="Times New Roman" panose="02020603050405020304" pitchFamily="18" charset="0"/>
                <a:cs typeface="Times New Roman" panose="02020603050405020304" pitchFamily="18" charset="0"/>
              </a:rPr>
              <a:t> </a:t>
            </a:r>
            <a:r>
              <a:rPr lang="zh-CN" altLang="en-US" sz="2200" dirty="0">
                <a:solidFill>
                  <a:srgbClr val="C00000"/>
                </a:solidFill>
                <a:latin typeface="Times New Roman" panose="02020603050405020304" pitchFamily="18" charset="0"/>
                <a:cs typeface="Times New Roman" panose="02020603050405020304" pitchFamily="18" charset="0"/>
              </a:rPr>
              <a:t>大训练数据集很难存放在内存中</a:t>
            </a:r>
            <a:endParaRPr lang="en-US" altLang="zh-CN" sz="2200" dirty="0">
              <a:solidFill>
                <a:srgbClr val="C00000"/>
              </a:solidFill>
              <a:latin typeface="Times New Roman" panose="02020603050405020304" pitchFamily="18" charset="0"/>
              <a:cs typeface="Times New Roman" panose="02020603050405020304" pitchFamily="18" charset="0"/>
            </a:endParaRPr>
          </a:p>
          <a:p>
            <a:pPr marL="984250" lvl="1" indent="-527050">
              <a:lnSpc>
                <a:spcPct val="110000"/>
              </a:lnSpc>
              <a:spcBef>
                <a:spcPts val="600"/>
              </a:spcBef>
              <a:buClrTx/>
              <a:buFont typeface="Wingdings" panose="05000000000000000000" pitchFamily="2" charset="2"/>
              <a:buChar char="ü"/>
              <a:defRPr/>
            </a:pPr>
            <a:r>
              <a:rPr lang="zh-CN" altLang="en-US" sz="2200" dirty="0">
                <a:solidFill>
                  <a:srgbClr val="C00000"/>
                </a:solidFill>
                <a:latin typeface="Times New Roman" panose="02020603050405020304" pitchFamily="18" charset="0"/>
                <a:cs typeface="Times New Roman" panose="02020603050405020304" pitchFamily="18" charset="0"/>
              </a:rPr>
              <a:t>无关属性：</a:t>
            </a:r>
            <a:r>
              <a:rPr lang="en-US" altLang="zh-CN" sz="2200" dirty="0">
                <a:solidFill>
                  <a:srgbClr val="0070C0"/>
                </a:solidFill>
                <a:latin typeface="Calibri" panose="020F0502020204030204" pitchFamily="34" charset="0"/>
                <a:cs typeface="Calibri" panose="020F0502020204030204" pitchFamily="34" charset="0"/>
              </a:rPr>
              <a:t>Imagine instances described by 20 features but only 3 are relevant to target function; nearest neighbor is easily misled when instance space is high-dimensional</a:t>
            </a:r>
          </a:p>
          <a:p>
            <a:pPr marL="984250" lvl="1" indent="-527050">
              <a:lnSpc>
                <a:spcPct val="110000"/>
              </a:lnSpc>
              <a:spcBef>
                <a:spcPts val="600"/>
              </a:spcBef>
              <a:buClrTx/>
              <a:buFont typeface="Wingdings" panose="05000000000000000000" pitchFamily="2" charset="2"/>
              <a:buChar char="ü"/>
              <a:defRPr/>
            </a:pPr>
            <a:r>
              <a:rPr lang="zh-CN" altLang="en-US" sz="2200" dirty="0">
                <a:solidFill>
                  <a:srgbClr val="C00000"/>
                </a:solidFill>
                <a:latin typeface="Times New Roman" panose="02020603050405020304" pitchFamily="18" charset="0"/>
                <a:cs typeface="Times New Roman" panose="02020603050405020304" pitchFamily="18" charset="0"/>
              </a:rPr>
              <a:t>非平衡样本数据集</a:t>
            </a:r>
            <a:endParaRPr lang="en-US" altLang="zh-CN" sz="2200" dirty="0">
              <a:solidFill>
                <a:srgbClr val="C00000"/>
              </a:solidFill>
              <a:latin typeface="Times New Roman" panose="02020603050405020304" pitchFamily="18" charset="0"/>
              <a:cs typeface="Times New Roman" panose="02020603050405020304" pitchFamily="18" charset="0"/>
            </a:endParaRPr>
          </a:p>
        </p:txBody>
      </p:sp>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5" name="Picture 4" descr="PA031556.JPG                                                   000527FFMacintosh HD                   ABA78158:"/>
          <p:cNvPicPr>
            <a:picLocks noGrp="1" noChangeAspect="1" noChangeArrowheads="1"/>
          </p:cNvPicPr>
          <p:nvPr>
            <p:ph idx="1"/>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73061" y="1268760"/>
            <a:ext cx="4775200" cy="3822700"/>
          </a:xfrm>
        </p:spPr>
      </p:pic>
      <p:pic>
        <p:nvPicPr>
          <p:cNvPr id="300036" name="Picture 7" descr="PA031555.JPG                                                   000527FFMacintosh HD                   ABA78158:"/>
          <p:cNvPicPr>
            <a:picLocks noChangeAspect="1" noChangeArrowheads="1"/>
          </p:cNvPicPr>
          <p:nvPr/>
        </p:nvPicPr>
        <p:blipFill>
          <a:blip r:embed="rId3">
            <a:lum bright="-10000" contrast="50000"/>
            <a:extLst>
              <a:ext uri="{28A0092B-C50C-407E-A947-70E740481C1C}">
                <a14:useLocalDpi xmlns:a14="http://schemas.microsoft.com/office/drawing/2010/main" val="0"/>
              </a:ext>
            </a:extLst>
          </a:blip>
          <a:srcRect l="10547" r="12305"/>
          <a:stretch>
            <a:fillRect/>
          </a:stretch>
        </p:blipFill>
        <p:spPr bwMode="auto">
          <a:xfrm>
            <a:off x="4341849" y="1195735"/>
            <a:ext cx="4767262"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5.5 k-nearest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neighbor(k-NN)</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6"/>
          <p:cNvGrpSpPr/>
          <p:nvPr/>
        </p:nvGrpSpPr>
        <p:grpSpPr bwMode="auto">
          <a:xfrm>
            <a:off x="642430" y="2160503"/>
            <a:ext cx="2230437" cy="2232025"/>
            <a:chOff x="1330026" y="1365494"/>
            <a:chExt cx="3395626" cy="3395626"/>
          </a:xfrm>
        </p:grpSpPr>
        <p:grpSp>
          <p:nvGrpSpPr>
            <p:cNvPr id="6190" name="组合 2"/>
            <p:cNvGrpSpPr/>
            <p:nvPr/>
          </p:nvGrpSpPr>
          <p:grpSpPr bwMode="auto">
            <a:xfrm>
              <a:off x="1330026" y="1365494"/>
              <a:ext cx="3395626" cy="3395626"/>
              <a:chOff x="1033499" y="2087806"/>
              <a:chExt cx="2448000" cy="2448000"/>
            </a:xfrm>
          </p:grpSpPr>
          <p:sp>
            <p:nvSpPr>
              <p:cNvPr id="4" name="椭圆 3"/>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sp>
            <p:nvSpPr>
              <p:cNvPr id="5" name="椭圆 4"/>
              <p:cNvSpPr>
                <a:spLocks noChangeAspect="1"/>
              </p:cNvSpPr>
              <p:nvPr/>
            </p:nvSpPr>
            <p:spPr>
              <a:xfrm>
                <a:off x="1249550" y="2303704"/>
                <a:ext cx="2015897" cy="2016205"/>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grpSp>
        <p:pic>
          <p:nvPicPr>
            <p:cNvPr id="6191" name="图片 5"/>
            <p:cNvPicPr>
              <a:picLocks noChangeAspect="1"/>
            </p:cNvPicPr>
            <p:nvPr/>
          </p:nvPicPr>
          <p:blipFill>
            <a:blip r:embed="rId2"/>
            <a:srcRect/>
            <a:stretch>
              <a:fillRect/>
            </a:stretch>
          </p:blipFill>
          <p:spPr bwMode="auto">
            <a:xfrm>
              <a:off x="1866739" y="1892008"/>
              <a:ext cx="2322199" cy="232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直角三角形 7"/>
          <p:cNvSpPr/>
          <p:nvPr/>
        </p:nvSpPr>
        <p:spPr>
          <a:xfrm rot="5400000">
            <a:off x="0" y="0"/>
            <a:ext cx="1080000" cy="1080000"/>
          </a:xfrm>
          <a:prstGeom prst="rtTriangle">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sp>
        <p:nvSpPr>
          <p:cNvPr id="9" name="直角三角形 8"/>
          <p:cNvSpPr/>
          <p:nvPr/>
        </p:nvSpPr>
        <p:spPr>
          <a:xfrm rot="16200000">
            <a:off x="8064000" y="5793483"/>
            <a:ext cx="1080000" cy="1080000"/>
          </a:xfrm>
          <a:prstGeom prst="rtTriangl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grpSp>
        <p:nvGrpSpPr>
          <p:cNvPr id="47" name="组合 46"/>
          <p:cNvGrpSpPr/>
          <p:nvPr/>
        </p:nvGrpSpPr>
        <p:grpSpPr>
          <a:xfrm>
            <a:off x="3062319" y="1541169"/>
            <a:ext cx="5156200" cy="949960"/>
            <a:chOff x="3507234" y="1752600"/>
            <a:chExt cx="5156200" cy="949960"/>
          </a:xfrm>
        </p:grpSpPr>
        <p:grpSp>
          <p:nvGrpSpPr>
            <p:cNvPr id="50" name="Group 5"/>
            <p:cNvGrpSpPr/>
            <p:nvPr/>
          </p:nvGrpSpPr>
          <p:grpSpPr bwMode="auto">
            <a:xfrm>
              <a:off x="3507234" y="1752600"/>
              <a:ext cx="762000" cy="665163"/>
              <a:chOff x="0" y="0"/>
              <a:chExt cx="1549" cy="1351"/>
            </a:xfrm>
          </p:grpSpPr>
          <p:sp>
            <p:nvSpPr>
              <p:cNvPr id="54" name="AutoShape 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55" name="AutoShape 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56" name="AutoShape 8"/>
              <p:cNvGrpSpPr/>
              <p:nvPr/>
            </p:nvGrpSpPr>
            <p:grpSpPr bwMode="auto">
              <a:xfrm>
                <a:off x="68" y="54"/>
                <a:ext cx="1400" cy="1213"/>
                <a:chOff x="0" y="0"/>
                <a:chExt cx="688848" cy="597408"/>
              </a:xfrm>
            </p:grpSpPr>
            <p:pic>
              <p:nvPicPr>
                <p:cNvPr id="57" name="AutoShape 8"/>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7"/>
                <p:cNvSpPr txBox="1">
                  <a:spLocks noChangeArrowheads="1"/>
                </p:cNvSpPr>
                <p:nvPr/>
              </p:nvSpPr>
              <p:spPr bwMode="auto">
                <a:xfrm>
                  <a:off x="121410" y="109216"/>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51" name="Line 13"/>
            <p:cNvSpPr>
              <a:spLocks noChangeShapeType="1"/>
            </p:cNvSpPr>
            <p:nvPr/>
          </p:nvSpPr>
          <p:spPr bwMode="auto">
            <a:xfrm flipV="1">
              <a:off x="4116834" y="2340974"/>
              <a:ext cx="4127574" cy="1805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52" name="Text Box 15"/>
            <p:cNvSpPr txBox="1">
              <a:spLocks noChangeArrowheads="1"/>
            </p:cNvSpPr>
            <p:nvPr/>
          </p:nvSpPr>
          <p:spPr bwMode="auto">
            <a:xfrm>
              <a:off x="3541427" y="1872615"/>
              <a:ext cx="676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5.1 </a:t>
              </a:r>
            </a:p>
          </p:txBody>
        </p:sp>
        <p:sp>
          <p:nvSpPr>
            <p:cNvPr id="53" name="Text Box 17"/>
            <p:cNvSpPr txBox="1">
              <a:spLocks noChangeArrowheads="1"/>
            </p:cNvSpPr>
            <p:nvPr/>
          </p:nvSpPr>
          <p:spPr bwMode="auto">
            <a:xfrm>
              <a:off x="4391154" y="1872615"/>
              <a:ext cx="42722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sym typeface="+mn-ea"/>
                </a:rPr>
                <a:t>分类的定义与基本问题</a:t>
              </a:r>
              <a:endParaRPr kumimoji="0" lang="zh-CN" altLang="zh-CN"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endParaRPr>
            </a:p>
          </p:txBody>
        </p:sp>
      </p:grpSp>
      <p:grpSp>
        <p:nvGrpSpPr>
          <p:cNvPr id="59" name="组合 58"/>
          <p:cNvGrpSpPr/>
          <p:nvPr/>
        </p:nvGrpSpPr>
        <p:grpSpPr>
          <a:xfrm>
            <a:off x="3065950" y="2321273"/>
            <a:ext cx="4991100" cy="628015"/>
            <a:chOff x="3507234" y="2813050"/>
            <a:chExt cx="4981574" cy="665163"/>
          </a:xfrm>
        </p:grpSpPr>
        <p:grpSp>
          <p:nvGrpSpPr>
            <p:cNvPr id="60" name="Group 9"/>
            <p:cNvGrpSpPr/>
            <p:nvPr/>
          </p:nvGrpSpPr>
          <p:grpSpPr bwMode="auto">
            <a:xfrm>
              <a:off x="3507234" y="2813050"/>
              <a:ext cx="762000" cy="665163"/>
              <a:chOff x="0" y="0"/>
              <a:chExt cx="1549" cy="1351"/>
            </a:xfrm>
          </p:grpSpPr>
          <p:sp>
            <p:nvSpPr>
              <p:cNvPr id="64"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65"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66" name="AutoShape 12"/>
              <p:cNvGrpSpPr/>
              <p:nvPr/>
            </p:nvGrpSpPr>
            <p:grpSpPr bwMode="auto">
              <a:xfrm>
                <a:off x="68" y="54"/>
                <a:ext cx="1400" cy="1213"/>
                <a:chOff x="0" y="0"/>
                <a:chExt cx="688848" cy="597408"/>
              </a:xfrm>
            </p:grpSpPr>
            <p:pic>
              <p:nvPicPr>
                <p:cNvPr id="67"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61" name="Line 16"/>
            <p:cNvSpPr>
              <a:spLocks noChangeShapeType="1"/>
            </p:cNvSpPr>
            <p:nvPr/>
          </p:nvSpPr>
          <p:spPr bwMode="auto">
            <a:xfrm flipV="1">
              <a:off x="4116834" y="3411429"/>
              <a:ext cx="4127574" cy="1122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62" name="Text Box 18"/>
            <p:cNvSpPr txBox="1">
              <a:spLocks noChangeArrowheads="1"/>
            </p:cNvSpPr>
            <p:nvPr/>
          </p:nvSpPr>
          <p:spPr bwMode="auto">
            <a:xfrm>
              <a:off x="3576608" y="2911475"/>
              <a:ext cx="608965" cy="42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5.2 </a:t>
              </a:r>
            </a:p>
          </p:txBody>
        </p:sp>
        <p:sp>
          <p:nvSpPr>
            <p:cNvPr id="63" name="Text Box 24"/>
            <p:cNvSpPr txBox="1">
              <a:spLocks noChangeArrowheads="1"/>
            </p:cNvSpPr>
            <p:nvPr/>
          </p:nvSpPr>
          <p:spPr bwMode="auto">
            <a:xfrm>
              <a:off x="4385643" y="2894306"/>
              <a:ext cx="4103165" cy="48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400" dirty="0">
                  <a:solidFill>
                    <a:srgbClr val="31589C"/>
                  </a:solidFill>
                  <a:latin typeface="方正兰亭中黑_GBK" panose="02000000000000000000" pitchFamily="2" charset="-122"/>
                  <a:ea typeface="方正兰亭中黑_GBK" panose="02000000000000000000" pitchFamily="2" charset="-122"/>
                </a:rPr>
                <a:t>分类的性能评测</a:t>
              </a:r>
            </a:p>
          </p:txBody>
        </p:sp>
      </p:grpSp>
      <p:grpSp>
        <p:nvGrpSpPr>
          <p:cNvPr id="69" name="Group 19"/>
          <p:cNvGrpSpPr/>
          <p:nvPr/>
        </p:nvGrpSpPr>
        <p:grpSpPr bwMode="auto">
          <a:xfrm>
            <a:off x="3073116" y="3101151"/>
            <a:ext cx="762000" cy="665163"/>
            <a:chOff x="0" y="0"/>
            <a:chExt cx="1549" cy="1351"/>
          </a:xfrm>
        </p:grpSpPr>
        <p:sp>
          <p:nvSpPr>
            <p:cNvPr id="70"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71"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72" name="AutoShape 22"/>
            <p:cNvGrpSpPr/>
            <p:nvPr/>
          </p:nvGrpSpPr>
          <p:grpSpPr bwMode="auto">
            <a:xfrm>
              <a:off x="68" y="53"/>
              <a:ext cx="1400" cy="1213"/>
              <a:chOff x="0" y="0"/>
              <a:chExt cx="688848" cy="597408"/>
            </a:xfrm>
          </p:grpSpPr>
          <p:pic>
            <p:nvPicPr>
              <p:cNvPr id="73"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75" name="Text Box 25"/>
          <p:cNvSpPr txBox="1">
            <a:spLocks noChangeArrowheads="1"/>
          </p:cNvSpPr>
          <p:nvPr/>
        </p:nvSpPr>
        <p:spPr bwMode="auto">
          <a:xfrm>
            <a:off x="3076774" y="3199576"/>
            <a:ext cx="6880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5.3 </a:t>
            </a:r>
          </a:p>
        </p:txBody>
      </p:sp>
      <p:sp>
        <p:nvSpPr>
          <p:cNvPr id="76" name="Text Box 24"/>
          <p:cNvSpPr txBox="1">
            <a:spLocks noChangeArrowheads="1"/>
          </p:cNvSpPr>
          <p:nvPr/>
        </p:nvSpPr>
        <p:spPr bwMode="auto">
          <a:xfrm>
            <a:off x="3946241" y="3237244"/>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决策树</a:t>
            </a:r>
          </a:p>
        </p:txBody>
      </p:sp>
      <p:grpSp>
        <p:nvGrpSpPr>
          <p:cNvPr id="77" name="Group 19"/>
          <p:cNvGrpSpPr/>
          <p:nvPr/>
        </p:nvGrpSpPr>
        <p:grpSpPr bwMode="auto">
          <a:xfrm>
            <a:off x="3057241" y="3928940"/>
            <a:ext cx="762000" cy="665163"/>
            <a:chOff x="0" y="0"/>
            <a:chExt cx="1549" cy="1351"/>
          </a:xfrm>
        </p:grpSpPr>
        <p:sp>
          <p:nvSpPr>
            <p:cNvPr id="78"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79"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80" name="AutoShape 22"/>
            <p:cNvGrpSpPr/>
            <p:nvPr/>
          </p:nvGrpSpPr>
          <p:grpSpPr bwMode="auto">
            <a:xfrm>
              <a:off x="68" y="53"/>
              <a:ext cx="1400" cy="1213"/>
              <a:chOff x="0" y="0"/>
              <a:chExt cx="688848" cy="597408"/>
            </a:xfrm>
          </p:grpSpPr>
          <p:pic>
            <p:nvPicPr>
              <p:cNvPr id="81"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83" name="Text Box 25"/>
          <p:cNvSpPr txBox="1">
            <a:spLocks noChangeArrowheads="1"/>
          </p:cNvSpPr>
          <p:nvPr/>
        </p:nvSpPr>
        <p:spPr bwMode="auto">
          <a:xfrm>
            <a:off x="3061201" y="4027365"/>
            <a:ext cx="6912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5.4 </a:t>
            </a:r>
          </a:p>
        </p:txBody>
      </p:sp>
      <p:sp>
        <p:nvSpPr>
          <p:cNvPr id="84" name="Line 16"/>
          <p:cNvSpPr>
            <a:spLocks noChangeShapeType="1"/>
          </p:cNvSpPr>
          <p:nvPr/>
        </p:nvSpPr>
        <p:spPr bwMode="auto">
          <a:xfrm>
            <a:off x="3583475" y="3670013"/>
            <a:ext cx="4248150" cy="27305"/>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5" name="Line 16"/>
          <p:cNvSpPr>
            <a:spLocks noChangeShapeType="1"/>
          </p:cNvSpPr>
          <p:nvPr/>
        </p:nvSpPr>
        <p:spPr bwMode="auto">
          <a:xfrm flipV="1">
            <a:off x="3650150" y="4571078"/>
            <a:ext cx="4218940" cy="241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86" name="组合 85"/>
          <p:cNvGrpSpPr/>
          <p:nvPr/>
        </p:nvGrpSpPr>
        <p:grpSpPr>
          <a:xfrm>
            <a:off x="3040731" y="4752402"/>
            <a:ext cx="4763770" cy="665163"/>
            <a:chOff x="3507234" y="2813050"/>
            <a:chExt cx="4763770" cy="665163"/>
          </a:xfrm>
        </p:grpSpPr>
        <p:grpSp>
          <p:nvGrpSpPr>
            <p:cNvPr id="87" name="Group 9"/>
            <p:cNvGrpSpPr/>
            <p:nvPr/>
          </p:nvGrpSpPr>
          <p:grpSpPr bwMode="auto">
            <a:xfrm>
              <a:off x="3507234" y="2813050"/>
              <a:ext cx="762000" cy="665163"/>
              <a:chOff x="0" y="0"/>
              <a:chExt cx="1549" cy="1351"/>
            </a:xfrm>
          </p:grpSpPr>
          <p:sp>
            <p:nvSpPr>
              <p:cNvPr id="90"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91"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92" name="AutoShape 12"/>
              <p:cNvGrpSpPr/>
              <p:nvPr/>
            </p:nvGrpSpPr>
            <p:grpSpPr bwMode="auto">
              <a:xfrm>
                <a:off x="68" y="54"/>
                <a:ext cx="1400" cy="1213"/>
                <a:chOff x="0" y="0"/>
                <a:chExt cx="688848" cy="597408"/>
              </a:xfrm>
            </p:grpSpPr>
            <p:pic>
              <p:nvPicPr>
                <p:cNvPr id="93"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88" name="Line 16"/>
            <p:cNvSpPr>
              <a:spLocks noChangeShapeType="1"/>
            </p:cNvSpPr>
            <p:nvPr/>
          </p:nvSpPr>
          <p:spPr bwMode="auto">
            <a:xfrm flipV="1">
              <a:off x="4104134" y="3425190"/>
              <a:ext cx="4166870" cy="114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9" name="Text Box 18"/>
            <p:cNvSpPr txBox="1">
              <a:spLocks noChangeArrowheads="1"/>
            </p:cNvSpPr>
            <p:nvPr/>
          </p:nvSpPr>
          <p:spPr bwMode="auto">
            <a:xfrm>
              <a:off x="3536286" y="2911475"/>
              <a:ext cx="689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5.5 </a:t>
              </a:r>
            </a:p>
          </p:txBody>
        </p:sp>
      </p:grpSp>
      <p:sp>
        <p:nvSpPr>
          <p:cNvPr id="95" name="Text Box 24"/>
          <p:cNvSpPr txBox="1">
            <a:spLocks noChangeArrowheads="1"/>
          </p:cNvSpPr>
          <p:nvPr/>
        </p:nvSpPr>
        <p:spPr bwMode="auto">
          <a:xfrm>
            <a:off x="3913856" y="4037344"/>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贝叶斯分类</a:t>
            </a:r>
          </a:p>
        </p:txBody>
      </p:sp>
      <p:sp>
        <p:nvSpPr>
          <p:cNvPr id="105" name="Text Box 24"/>
          <p:cNvSpPr txBox="1">
            <a:spLocks noChangeArrowheads="1"/>
          </p:cNvSpPr>
          <p:nvPr/>
        </p:nvSpPr>
        <p:spPr bwMode="auto">
          <a:xfrm>
            <a:off x="3894620" y="4725144"/>
            <a:ext cx="56318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k-nearest neighbor(k-NN)</a:t>
            </a:r>
            <a:r>
              <a:rPr kumimoji="0" lang="zh-CN" altLang="en-US" sz="20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算法</a:t>
            </a:r>
          </a:p>
        </p:txBody>
      </p:sp>
    </p:spTree>
  </p:cSld>
  <p:clrMapOvr>
    <a:masterClrMapping/>
  </p:clrMapOvr>
  <mc:AlternateContent xmlns:mc="http://schemas.openxmlformats.org/markup-compatibility/2006" xmlns:p14="http://schemas.microsoft.com/office/powerpoint/2010/main">
    <mc:Choice Requires="p14">
      <p:transition spd="slow" p14:dur="2000" advTm="2250"/>
    </mc:Choice>
    <mc:Fallback xmlns="">
      <p:transition spd="slow" advTm="2250"/>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24744"/>
            <a:ext cx="8569325" cy="4267200"/>
          </a:xfrm>
        </p:spPr>
        <p:txBody>
          <a:bodyPr/>
          <a:lstStyle/>
          <a:p>
            <a:pPr eaLnBrk="1" hangingPunct="1">
              <a:spcBef>
                <a:spcPts val="300"/>
              </a:spcBef>
              <a:buSzPct val="100000"/>
              <a:buFont typeface="Wingdings" panose="05000000000000000000" pitchFamily="2" charset="2"/>
              <a:buChar char="n"/>
              <a:defRPr/>
            </a:pPr>
            <a:r>
              <a:rPr lang="en-US" altLang="zh-CN" sz="2400" kern="1200" dirty="0">
                <a:solidFill>
                  <a:srgbClr val="C00000"/>
                </a:solidFill>
                <a:latin typeface="Calibri" panose="020F0502020204030204" pitchFamily="34" charset="0"/>
                <a:cs typeface="Calibri" panose="020F0502020204030204" pitchFamily="34" charset="0"/>
              </a:rPr>
              <a:t>Classiﬁcation</a:t>
            </a:r>
            <a:r>
              <a:rPr lang="en-US" altLang="zh-CN" sz="2400" kern="1200" dirty="0">
                <a:solidFill>
                  <a:srgbClr val="0070C0"/>
                </a:solidFill>
                <a:latin typeface="Calibri" panose="020F0502020204030204" pitchFamily="34" charset="0"/>
                <a:cs typeface="Calibri" panose="020F0502020204030204" pitchFamily="34" charset="0"/>
              </a:rPr>
              <a:t> is a form of data analysis that can be used to extract models describing important data classes or to predict future data trends. </a:t>
            </a:r>
            <a:endParaRPr lang="zh-CN" altLang="zh-CN" sz="2400" kern="1200" dirty="0">
              <a:solidFill>
                <a:srgbClr val="0070C0"/>
              </a:solidFill>
              <a:latin typeface="Calibri" panose="020F0502020204030204" pitchFamily="34" charset="0"/>
              <a:cs typeface="Calibri" panose="020F0502020204030204" pitchFamily="34" charset="0"/>
            </a:endParaRPr>
          </a:p>
          <a:p>
            <a:pPr eaLnBrk="1" hangingPunct="1">
              <a:spcBef>
                <a:spcPts val="300"/>
              </a:spcBef>
              <a:buSzPct val="100000"/>
              <a:buFont typeface="Wingdings" panose="05000000000000000000" pitchFamily="2" charset="2"/>
              <a:buChar char="n"/>
              <a:defRPr/>
            </a:pPr>
            <a:r>
              <a:rPr lang="en-US" altLang="zh-CN" sz="2400" kern="1200" dirty="0">
                <a:solidFill>
                  <a:srgbClr val="0070C0"/>
                </a:solidFill>
                <a:latin typeface="Calibri" panose="020F0502020204030204" pitchFamily="34" charset="0"/>
                <a:cs typeface="Calibri" panose="020F0502020204030204" pitchFamily="34" charset="0"/>
              </a:rPr>
              <a:t>Predictive accuracy, computational speed, robustness, scalability, and interpretability are the criteria for the evaluation of classiﬁcation methods.</a:t>
            </a:r>
            <a:endParaRPr lang="zh-CN" altLang="zh-CN" sz="2400" kern="1200" dirty="0">
              <a:solidFill>
                <a:srgbClr val="0070C0"/>
              </a:solidFill>
              <a:latin typeface="Calibri" panose="020F0502020204030204" pitchFamily="34" charset="0"/>
              <a:cs typeface="Calibri" panose="020F0502020204030204" pitchFamily="34" charset="0"/>
            </a:endParaRPr>
          </a:p>
          <a:p>
            <a:pPr eaLnBrk="1" hangingPunct="1">
              <a:spcBef>
                <a:spcPts val="300"/>
              </a:spcBef>
              <a:buSzPct val="100000"/>
              <a:buFont typeface="Wingdings" panose="05000000000000000000" pitchFamily="2" charset="2"/>
              <a:buChar char="n"/>
              <a:defRPr/>
            </a:pPr>
            <a:r>
              <a:rPr lang="en-US" altLang="zh-CN" sz="2400" kern="1200" dirty="0">
                <a:solidFill>
                  <a:srgbClr val="C00000"/>
                </a:solidFill>
                <a:latin typeface="Calibri" panose="020F0502020204030204" pitchFamily="34" charset="0"/>
                <a:cs typeface="Calibri" panose="020F0502020204030204" pitchFamily="34" charset="0"/>
              </a:rPr>
              <a:t>ID3, C4.5, and CART </a:t>
            </a:r>
            <a:r>
              <a:rPr lang="en-US" altLang="zh-CN" sz="2400" kern="1200" dirty="0">
                <a:solidFill>
                  <a:srgbClr val="0070C0"/>
                </a:solidFill>
                <a:latin typeface="Calibri" panose="020F0502020204030204" pitchFamily="34" charset="0"/>
                <a:cs typeface="Calibri" panose="020F0502020204030204" pitchFamily="34" charset="0"/>
              </a:rPr>
              <a:t>are greedy algorithms for the induction of decision trees. </a:t>
            </a:r>
            <a:endParaRPr lang="zh-CN" altLang="zh-CN" sz="2400" kern="1200" dirty="0">
              <a:solidFill>
                <a:srgbClr val="0070C0"/>
              </a:solidFill>
              <a:latin typeface="Calibri" panose="020F0502020204030204" pitchFamily="34" charset="0"/>
              <a:cs typeface="Calibri" panose="020F0502020204030204" pitchFamily="34" charset="0"/>
            </a:endParaRPr>
          </a:p>
          <a:p>
            <a:pPr eaLnBrk="1" hangingPunct="1">
              <a:spcBef>
                <a:spcPts val="300"/>
              </a:spcBef>
              <a:buSzPct val="100000"/>
              <a:buFont typeface="Wingdings" panose="05000000000000000000" pitchFamily="2" charset="2"/>
              <a:buChar char="n"/>
              <a:defRPr/>
            </a:pPr>
            <a:r>
              <a:rPr lang="en-US" altLang="zh-CN" sz="2400" kern="1200" dirty="0">
                <a:solidFill>
                  <a:srgbClr val="C00000"/>
                </a:solidFill>
                <a:latin typeface="Calibri" panose="020F0502020204030204" pitchFamily="34" charset="0"/>
                <a:cs typeface="Calibri" panose="020F0502020204030204" pitchFamily="34" charset="0"/>
              </a:rPr>
              <a:t>Naïve Bayesian classiﬁcation </a:t>
            </a:r>
            <a:r>
              <a:rPr lang="en-US" altLang="zh-CN" sz="2400" kern="1200" dirty="0">
                <a:solidFill>
                  <a:srgbClr val="0070C0"/>
                </a:solidFill>
                <a:latin typeface="Calibri" panose="020F0502020204030204" pitchFamily="34" charset="0"/>
                <a:cs typeface="Calibri" panose="020F0502020204030204" pitchFamily="34" charset="0"/>
              </a:rPr>
              <a:t>is based on Bayes, theorem of posterior probability. </a:t>
            </a:r>
            <a:endParaRPr lang="zh-CN" altLang="zh-CN" sz="2400" kern="1200" dirty="0">
              <a:solidFill>
                <a:srgbClr val="0070C0"/>
              </a:solidFill>
              <a:latin typeface="Calibri" panose="020F0502020204030204" pitchFamily="34" charset="0"/>
              <a:cs typeface="Calibri" panose="020F0502020204030204" pitchFamily="34" charset="0"/>
            </a:endParaRPr>
          </a:p>
          <a:p>
            <a:pPr eaLnBrk="1" hangingPunct="1">
              <a:spcBef>
                <a:spcPts val="300"/>
              </a:spcBef>
              <a:buSzPct val="100000"/>
              <a:buFont typeface="Wingdings" panose="05000000000000000000" pitchFamily="2" charset="2"/>
              <a:buChar char="n"/>
              <a:defRPr/>
            </a:pPr>
            <a:r>
              <a:rPr lang="en-US" altLang="zh-CN" sz="2400" kern="1200" dirty="0">
                <a:solidFill>
                  <a:srgbClr val="C00000"/>
                </a:solidFill>
                <a:latin typeface="Calibri" panose="020F0502020204030204" pitchFamily="34" charset="0"/>
                <a:cs typeface="Calibri" panose="020F0502020204030204" pitchFamily="34" charset="0"/>
              </a:rPr>
              <a:t>K-nearest neighbor algorithm </a:t>
            </a:r>
            <a:r>
              <a:rPr lang="en-US" altLang="zh-CN" sz="2400" kern="1200" dirty="0">
                <a:solidFill>
                  <a:srgbClr val="0070C0"/>
                </a:solidFill>
                <a:latin typeface="Calibri" panose="020F0502020204030204" pitchFamily="34" charset="0"/>
                <a:cs typeface="Calibri" panose="020F0502020204030204" pitchFamily="34" charset="0"/>
              </a:rPr>
              <a:t>(k-NN) is a method for classifying objects based on closest training examples in the feature space </a:t>
            </a:r>
            <a:endParaRPr lang="zh-CN" altLang="en-US" sz="2400" kern="1200" dirty="0">
              <a:solidFill>
                <a:srgbClr val="0070C0"/>
              </a:solidFill>
              <a:latin typeface="Calibri" panose="020F0502020204030204" pitchFamily="34" charset="0"/>
              <a:cs typeface="Calibri" panose="020F0502020204030204" pitchFamily="34" charset="0"/>
            </a:endParaRPr>
          </a:p>
        </p:txBody>
      </p:sp>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总结</a:t>
            </a: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8947" name="圆角矩形 4"/>
          <p:cNvSpPr>
            <a:spLocks noChangeArrowheads="1"/>
          </p:cNvSpPr>
          <p:nvPr/>
        </p:nvSpPr>
        <p:spPr bwMode="auto">
          <a:xfrm>
            <a:off x="0" y="908720"/>
            <a:ext cx="9144000" cy="1146175"/>
          </a:xfrm>
          <a:prstGeom prst="roundRect">
            <a:avLst>
              <a:gd name="adj" fmla="val 0"/>
            </a:avLst>
          </a:prstGeom>
          <a:solidFill>
            <a:srgbClr val="E7F6FF"/>
          </a:solidFill>
          <a:ln>
            <a:noFill/>
          </a:ln>
          <a:extLst>
            <a:ext uri="{91240B29-F687-4F45-9708-019B960494DF}">
              <a14:hiddenLine xmlns:a14="http://schemas.microsoft.com/office/drawing/2010/main" w="15875">
                <a:solidFill>
                  <a:srgbClr val="000000"/>
                </a:solidFill>
                <a:miter lim="800000"/>
                <a:headEnd/>
                <a:tailEnd/>
              </a14:hiddenLine>
            </a:ext>
          </a:extLst>
        </p:spPr>
        <p:txBody>
          <a:bodyPr lIns="108000" rIns="108000" anchor="ctr"/>
          <a:lstStyle>
            <a:lvl1pPr marL="342900" indent="-342900" defTabSz="457200">
              <a:defRPr b="1">
                <a:solidFill>
                  <a:schemeClr val="tx1"/>
                </a:solidFill>
                <a:latin typeface="Verdana" panose="020B0604030504040204" pitchFamily="34" charset="0"/>
                <a:ea typeface="宋体" panose="02010600030101010101" pitchFamily="2" charset="-122"/>
              </a:defRPr>
            </a:lvl1pPr>
            <a:lvl2pPr marL="742950" indent="-285750" defTabSz="457200">
              <a:defRPr b="1">
                <a:solidFill>
                  <a:schemeClr val="tx1"/>
                </a:solidFill>
                <a:latin typeface="Verdana" panose="020B0604030504040204" pitchFamily="34" charset="0"/>
                <a:ea typeface="宋体" panose="02010600030101010101" pitchFamily="2" charset="-122"/>
              </a:defRPr>
            </a:lvl2pPr>
            <a:lvl3pPr marL="1143000" indent="-228600" defTabSz="457200">
              <a:defRPr b="1">
                <a:solidFill>
                  <a:schemeClr val="tx1"/>
                </a:solidFill>
                <a:latin typeface="Verdana" panose="020B0604030504040204" pitchFamily="34" charset="0"/>
                <a:ea typeface="宋体" panose="02010600030101010101" pitchFamily="2" charset="-122"/>
              </a:defRPr>
            </a:lvl3pPr>
            <a:lvl4pPr marL="1600200" indent="-228600" defTabSz="457200">
              <a:defRPr b="1">
                <a:solidFill>
                  <a:schemeClr val="tx1"/>
                </a:solidFill>
                <a:latin typeface="Verdana" panose="020B0604030504040204" pitchFamily="34" charset="0"/>
                <a:ea typeface="宋体" panose="02010600030101010101" pitchFamily="2" charset="-122"/>
              </a:defRPr>
            </a:lvl4pPr>
            <a:lvl5pPr marL="2057400" indent="-228600" defTabSz="457200">
              <a:defRPr b="1">
                <a:solidFill>
                  <a:schemeClr val="tx1"/>
                </a:solidFill>
                <a:latin typeface="Verdana" panose="020B0604030504040204" pitchFamily="34" charset="0"/>
                <a:ea typeface="宋体" panose="02010600030101010101" pitchFamily="2" charset="-122"/>
              </a:defRPr>
            </a:lvl5pPr>
            <a:lvl6pPr marL="2514600" indent="-228600" defTabSz="4572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defTabSz="4572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defTabSz="4572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defTabSz="4572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342900" marR="0" lvl="0" indent="-342900" algn="l" defTabSz="457200" rtl="0" eaLnBrk="0" fontAlgn="base" latinLnBrk="0" hangingPunct="0">
              <a:lnSpc>
                <a:spcPct val="130000"/>
              </a:lnSpc>
              <a:spcBef>
                <a:spcPts val="300"/>
              </a:spcBef>
              <a:spcAft>
                <a:spcPct val="0"/>
              </a:spcAft>
              <a:buClrTx/>
              <a:buSzTx/>
              <a:buFont typeface="Wingdings" panose="05000000000000000000" pitchFamily="2" charset="2"/>
              <a:buChar char="n"/>
              <a:defRPr/>
            </a:pPr>
            <a:r>
              <a:rPr kumimoji="0" lang="zh-CN" altLang="en-US" sz="2200" b="1" i="0" u="none" strike="noStrike" kern="1200" cap="none" spc="0" normalizeH="0" baseline="0" noProof="0" dirty="0">
                <a:ln>
                  <a:noFill/>
                </a:ln>
                <a:solidFill>
                  <a:srgbClr val="FF0000"/>
                </a:solidFill>
                <a:effectLst/>
                <a:uLnTx/>
                <a:uFillTx/>
                <a:latin typeface="+mn-ea"/>
                <a:ea typeface="+mn-ea"/>
                <a:cs typeface="+mn-cs"/>
              </a:rPr>
              <a:t>示意图：</a:t>
            </a:r>
            <a:r>
              <a:rPr kumimoji="0" lang="zh-CN" altLang="en-US" sz="2200" b="1" i="0" u="none" strike="noStrike" kern="1200" cap="none" spc="0" normalizeH="0" baseline="0" noProof="0" dirty="0">
                <a:ln>
                  <a:noFill/>
                </a:ln>
                <a:solidFill>
                  <a:srgbClr val="1557AE"/>
                </a:solidFill>
                <a:effectLst/>
                <a:uLnTx/>
                <a:uFillTx/>
                <a:latin typeface="+mn-ea"/>
                <a:ea typeface="+mn-ea"/>
                <a:cs typeface="+mn-cs"/>
              </a:rPr>
              <a:t>用于描述事物原理、结构等的略图，通常</a:t>
            </a:r>
            <a:r>
              <a:rPr kumimoji="0" lang="zh-CN" altLang="zh-CN" sz="2200" b="1" i="0" u="none" strike="noStrike" kern="1200" cap="none" spc="0" normalizeH="0" baseline="0" noProof="0" dirty="0">
                <a:ln>
                  <a:noFill/>
                </a:ln>
                <a:solidFill>
                  <a:srgbClr val="1557AE"/>
                </a:solidFill>
                <a:effectLst/>
                <a:uLnTx/>
                <a:uFillTx/>
                <a:latin typeface="+mn-ea"/>
                <a:ea typeface="+mn-ea"/>
                <a:cs typeface="+mn-cs"/>
              </a:rPr>
              <a:t>由点、线、矩形等几何形状或少量自然图像构成</a:t>
            </a:r>
            <a:endParaRPr kumimoji="0" lang="en-US" altLang="zh-CN" sz="2200" b="1" i="0" u="none" strike="noStrike" kern="1200" cap="none" spc="0" normalizeH="0" baseline="30000" noProof="0" dirty="0">
              <a:ln>
                <a:noFill/>
              </a:ln>
              <a:solidFill>
                <a:srgbClr val="1557AE"/>
              </a:solidFill>
              <a:effectLst/>
              <a:uLnTx/>
              <a:uFillTx/>
              <a:latin typeface="+mn-ea"/>
              <a:ea typeface="+mn-ea"/>
              <a:cs typeface="Times New Roman" panose="02020603050405020304" pitchFamily="18" charset="0"/>
              <a:sym typeface="Wingdings 2" panose="05020102010507070707" pitchFamily="18" charset="2"/>
            </a:endParaRPr>
          </a:p>
        </p:txBody>
      </p:sp>
      <p:sp>
        <p:nvSpPr>
          <p:cNvPr id="22" name="矩形 21"/>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作业：示意图识别</a:t>
            </a:r>
          </a:p>
        </p:txBody>
      </p:sp>
      <p:pic>
        <p:nvPicPr>
          <p:cNvPr id="5" name="图片 4">
            <a:extLst>
              <a:ext uri="{FF2B5EF4-FFF2-40B4-BE49-F238E27FC236}">
                <a16:creationId xmlns:a16="http://schemas.microsoft.com/office/drawing/2014/main" id="{2FD17B0D-549B-4A76-8138-37CA0A2EDBB9}"/>
              </a:ext>
            </a:extLst>
          </p:cNvPr>
          <p:cNvPicPr>
            <a:picLocks noChangeAspect="1"/>
          </p:cNvPicPr>
          <p:nvPr/>
        </p:nvPicPr>
        <p:blipFill rotWithShape="1">
          <a:blip r:embed="rId3"/>
          <a:srcRect l="67893" t="25545" r="13348" b="57400"/>
          <a:stretch/>
        </p:blipFill>
        <p:spPr>
          <a:xfrm>
            <a:off x="899592" y="2204864"/>
            <a:ext cx="3240360" cy="4166177"/>
          </a:xfrm>
          <a:prstGeom prst="rect">
            <a:avLst/>
          </a:prstGeom>
        </p:spPr>
      </p:pic>
      <p:cxnSp>
        <p:nvCxnSpPr>
          <p:cNvPr id="3" name="直接箭头连接符 2">
            <a:extLst>
              <a:ext uri="{FF2B5EF4-FFF2-40B4-BE49-F238E27FC236}">
                <a16:creationId xmlns:a16="http://schemas.microsoft.com/office/drawing/2014/main" id="{31842492-1DB0-490A-8EDD-16AE92D019CE}"/>
              </a:ext>
            </a:extLst>
          </p:cNvPr>
          <p:cNvCxnSpPr/>
          <p:nvPr/>
        </p:nvCxnSpPr>
        <p:spPr bwMode="auto">
          <a:xfrm>
            <a:off x="4211960" y="4221088"/>
            <a:ext cx="100811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 name="文本框 3">
            <a:extLst>
              <a:ext uri="{FF2B5EF4-FFF2-40B4-BE49-F238E27FC236}">
                <a16:creationId xmlns:a16="http://schemas.microsoft.com/office/drawing/2014/main" id="{4137B002-9087-441D-BC87-CC3899499015}"/>
              </a:ext>
            </a:extLst>
          </p:cNvPr>
          <p:cNvSpPr txBox="1"/>
          <p:nvPr/>
        </p:nvSpPr>
        <p:spPr>
          <a:xfrm>
            <a:off x="5364088" y="3836367"/>
            <a:ext cx="2016224" cy="769441"/>
          </a:xfrm>
          <a:prstGeom prst="rect">
            <a:avLst/>
          </a:prstGeom>
          <a:noFill/>
        </p:spPr>
        <p:txBody>
          <a:bodyPr wrap="square" rtlCol="0">
            <a:spAutoFit/>
          </a:bodyPr>
          <a:lstStyle/>
          <a:p>
            <a:r>
              <a:rPr lang="zh-CN" altLang="en-US" sz="2200" dirty="0">
                <a:solidFill>
                  <a:srgbClr val="1557AE"/>
                </a:solidFill>
                <a:latin typeface="+mn-ea"/>
                <a:ea typeface="+mn-ea"/>
              </a:rPr>
              <a:t>文本表示或标记语言描述</a:t>
            </a: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8947" name="圆角矩形 4"/>
          <p:cNvSpPr>
            <a:spLocks noChangeArrowheads="1"/>
          </p:cNvSpPr>
          <p:nvPr/>
        </p:nvSpPr>
        <p:spPr bwMode="auto">
          <a:xfrm>
            <a:off x="0" y="1700808"/>
            <a:ext cx="9144000" cy="3024336"/>
          </a:xfrm>
          <a:prstGeom prst="roundRect">
            <a:avLst>
              <a:gd name="adj" fmla="val 0"/>
            </a:avLst>
          </a:prstGeom>
          <a:solidFill>
            <a:srgbClr val="E7F6FF"/>
          </a:solidFill>
          <a:ln>
            <a:noFill/>
          </a:ln>
          <a:extLst>
            <a:ext uri="{91240B29-F687-4F45-9708-019B960494DF}">
              <a14:hiddenLine xmlns:a14="http://schemas.microsoft.com/office/drawing/2010/main" w="15875">
                <a:solidFill>
                  <a:srgbClr val="000000"/>
                </a:solidFill>
                <a:miter lim="800000"/>
                <a:headEnd/>
                <a:tailEnd/>
              </a14:hiddenLine>
            </a:ext>
          </a:extLst>
        </p:spPr>
        <p:txBody>
          <a:bodyPr lIns="108000" rIns="108000" anchor="ctr"/>
          <a:lstStyle>
            <a:lvl1pPr marL="342900" indent="-342900" defTabSz="457200">
              <a:defRPr b="1">
                <a:solidFill>
                  <a:schemeClr val="tx1"/>
                </a:solidFill>
                <a:latin typeface="Verdana" panose="020B0604030504040204" pitchFamily="34" charset="0"/>
                <a:ea typeface="宋体" panose="02010600030101010101" pitchFamily="2" charset="-122"/>
              </a:defRPr>
            </a:lvl1pPr>
            <a:lvl2pPr marL="742950" indent="-285750" defTabSz="457200">
              <a:defRPr b="1">
                <a:solidFill>
                  <a:schemeClr val="tx1"/>
                </a:solidFill>
                <a:latin typeface="Verdana" panose="020B0604030504040204" pitchFamily="34" charset="0"/>
                <a:ea typeface="宋体" panose="02010600030101010101" pitchFamily="2" charset="-122"/>
              </a:defRPr>
            </a:lvl2pPr>
            <a:lvl3pPr marL="1143000" indent="-228600" defTabSz="457200">
              <a:defRPr b="1">
                <a:solidFill>
                  <a:schemeClr val="tx1"/>
                </a:solidFill>
                <a:latin typeface="Verdana" panose="020B0604030504040204" pitchFamily="34" charset="0"/>
                <a:ea typeface="宋体" panose="02010600030101010101" pitchFamily="2" charset="-122"/>
              </a:defRPr>
            </a:lvl3pPr>
            <a:lvl4pPr marL="1600200" indent="-228600" defTabSz="457200">
              <a:defRPr b="1">
                <a:solidFill>
                  <a:schemeClr val="tx1"/>
                </a:solidFill>
                <a:latin typeface="Verdana" panose="020B0604030504040204" pitchFamily="34" charset="0"/>
                <a:ea typeface="宋体" panose="02010600030101010101" pitchFamily="2" charset="-122"/>
              </a:defRPr>
            </a:lvl4pPr>
            <a:lvl5pPr marL="2057400" indent="-228600" defTabSz="457200">
              <a:defRPr b="1">
                <a:solidFill>
                  <a:schemeClr val="tx1"/>
                </a:solidFill>
                <a:latin typeface="Verdana" panose="020B0604030504040204" pitchFamily="34" charset="0"/>
                <a:ea typeface="宋体" panose="02010600030101010101" pitchFamily="2" charset="-122"/>
              </a:defRPr>
            </a:lvl5pPr>
            <a:lvl6pPr marL="2514600" indent="-228600" defTabSz="4572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defTabSz="4572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defTabSz="4572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defTabSz="4572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342900" marR="0" lvl="0" indent="-342900" algn="l" defTabSz="457200" rtl="0" eaLnBrk="0" fontAlgn="base" latinLnBrk="0" hangingPunct="0">
              <a:lnSpc>
                <a:spcPct val="130000"/>
              </a:lnSpc>
              <a:spcBef>
                <a:spcPts val="300"/>
              </a:spcBef>
              <a:spcAft>
                <a:spcPct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要求：</a:t>
            </a:r>
            <a:r>
              <a:rPr lang="en-US" altLang="zh-CN" sz="2800" dirty="0">
                <a:solidFill>
                  <a:srgbClr val="0070C0"/>
                </a:solidFill>
                <a:latin typeface="Times New Roman" panose="02020603050405020304" pitchFamily="18" charset="0"/>
                <a:ea typeface="+mn-ea"/>
                <a:cs typeface="Times New Roman" panose="02020603050405020304" pitchFamily="18" charset="0"/>
              </a:rPr>
              <a:t> </a:t>
            </a:r>
            <a:r>
              <a:rPr lang="zh-CN" altLang="en-US" sz="2800" dirty="0">
                <a:solidFill>
                  <a:srgbClr val="0070C0"/>
                </a:solidFill>
                <a:latin typeface="Times New Roman" panose="02020603050405020304" pitchFamily="18" charset="0"/>
                <a:ea typeface="+mn-ea"/>
                <a:cs typeface="Times New Roman" panose="02020603050405020304" pitchFamily="18" charset="0"/>
              </a:rPr>
              <a:t>不超过</a:t>
            </a:r>
            <a:r>
              <a:rPr lang="en-US" altLang="zh-CN" sz="2800" dirty="0">
                <a:solidFill>
                  <a:srgbClr val="FF0000"/>
                </a:solidFill>
                <a:latin typeface="Times New Roman" panose="02020603050405020304" pitchFamily="18" charset="0"/>
                <a:ea typeface="+mn-ea"/>
                <a:cs typeface="Times New Roman" panose="02020603050405020304" pitchFamily="18" charset="0"/>
              </a:rPr>
              <a:t>4</a:t>
            </a:r>
            <a:r>
              <a:rPr lang="zh-CN" altLang="en-US" sz="2800" dirty="0">
                <a:solidFill>
                  <a:srgbClr val="FF0000"/>
                </a:solidFill>
                <a:latin typeface="Times New Roman" panose="02020603050405020304" pitchFamily="18" charset="0"/>
                <a:ea typeface="+mn-ea"/>
                <a:cs typeface="Times New Roman" panose="02020603050405020304" pitchFamily="18" charset="0"/>
              </a:rPr>
              <a:t>人</a:t>
            </a:r>
            <a:r>
              <a:rPr lang="zh-CN" altLang="en-US" sz="2800" dirty="0">
                <a:solidFill>
                  <a:srgbClr val="0070C0"/>
                </a:solidFill>
                <a:latin typeface="Times New Roman" panose="02020603050405020304" pitchFamily="18" charset="0"/>
                <a:ea typeface="+mn-ea"/>
                <a:cs typeface="Times New Roman" panose="02020603050405020304" pitchFamily="18" charset="0"/>
              </a:rPr>
              <a:t>一组；</a:t>
            </a:r>
            <a:endParaRPr lang="en-US" altLang="zh-CN" sz="2800" dirty="0">
              <a:solidFill>
                <a:srgbClr val="0070C0"/>
              </a:solidFill>
              <a:latin typeface="Times New Roman" panose="02020603050405020304" pitchFamily="18" charset="0"/>
              <a:ea typeface="+mn-ea"/>
              <a:cs typeface="Times New Roman" panose="02020603050405020304" pitchFamily="18" charset="0"/>
            </a:endParaRPr>
          </a:p>
          <a:p>
            <a:pPr marL="1165225" marR="0" lvl="0" indent="-1165225" algn="l" defTabSz="457200" rtl="0" eaLnBrk="0" fontAlgn="base" latinLnBrk="0" hangingPunct="0">
              <a:lnSpc>
                <a:spcPct val="130000"/>
              </a:lnSpc>
              <a:spcBef>
                <a:spcPts val="300"/>
              </a:spcBef>
              <a:spcAft>
                <a:spcPct val="0"/>
              </a:spcAft>
              <a:buClrTx/>
              <a:buSzTx/>
              <a:defRPr/>
            </a:pPr>
            <a:r>
              <a:rPr lang="en-US" altLang="zh-CN" sz="2800" dirty="0">
                <a:solidFill>
                  <a:srgbClr val="0070C0"/>
                </a:solidFill>
                <a:latin typeface="Times New Roman" panose="02020603050405020304" pitchFamily="18" charset="0"/>
                <a:ea typeface="+mn-ea"/>
                <a:cs typeface="Times New Roman" panose="02020603050405020304" pitchFamily="18" charset="0"/>
              </a:rPr>
              <a:t>                </a:t>
            </a:r>
            <a:r>
              <a:rPr lang="zh-CN" altLang="en-US" sz="2800" dirty="0">
                <a:solidFill>
                  <a:srgbClr val="0070C0"/>
                </a:solidFill>
                <a:latin typeface="Times New Roman" panose="02020603050405020304" pitchFamily="18" charset="0"/>
                <a:ea typeface="+mn-ea"/>
                <a:cs typeface="Times New Roman" panose="02020603050405020304" pitchFamily="18" charset="0"/>
              </a:rPr>
              <a:t>最后一周课堂上</a:t>
            </a:r>
            <a:r>
              <a:rPr lang="en-US" altLang="zh-CN" sz="2800" dirty="0">
                <a:solidFill>
                  <a:srgbClr val="0070C0"/>
                </a:solidFill>
                <a:latin typeface="Times New Roman" panose="02020603050405020304" pitchFamily="18" charset="0"/>
                <a:ea typeface="+mn-ea"/>
                <a:cs typeface="Times New Roman" panose="02020603050405020304" pitchFamily="18" charset="0"/>
              </a:rPr>
              <a:t>PPT</a:t>
            </a:r>
            <a:r>
              <a:rPr lang="zh-CN" altLang="en-US" sz="2800" dirty="0">
                <a:solidFill>
                  <a:srgbClr val="0070C0"/>
                </a:solidFill>
                <a:latin typeface="Times New Roman" panose="02020603050405020304" pitchFamily="18" charset="0"/>
                <a:ea typeface="+mn-ea"/>
                <a:cs typeface="Times New Roman" panose="02020603050405020304" pitchFamily="18" charset="0"/>
              </a:rPr>
              <a:t>展示，每组</a:t>
            </a:r>
            <a:r>
              <a:rPr lang="en-US" altLang="zh-CN" sz="2800" dirty="0">
                <a:solidFill>
                  <a:srgbClr val="FF0000"/>
                </a:solidFill>
                <a:latin typeface="Times New Roman" panose="02020603050405020304" pitchFamily="18" charset="0"/>
                <a:ea typeface="+mn-ea"/>
                <a:cs typeface="Times New Roman" panose="02020603050405020304" pitchFamily="18" charset="0"/>
              </a:rPr>
              <a:t>5</a:t>
            </a:r>
            <a:r>
              <a:rPr lang="zh-CN" altLang="en-US" sz="2800" dirty="0">
                <a:solidFill>
                  <a:srgbClr val="FF0000"/>
                </a:solidFill>
                <a:latin typeface="Times New Roman" panose="02020603050405020304" pitchFamily="18" charset="0"/>
                <a:ea typeface="+mn-ea"/>
                <a:cs typeface="Times New Roman" panose="02020603050405020304" pitchFamily="18" charset="0"/>
              </a:rPr>
              <a:t>分钟。</a:t>
            </a:r>
            <a:endParaRPr kumimoji="0" lang="en-US" altLang="zh-CN" sz="2200" b="1" i="0" u="none" strike="noStrike" kern="1200" cap="none" spc="0" normalizeH="0" baseline="30000" noProof="0" dirty="0">
              <a:ln>
                <a:noFill/>
              </a:ln>
              <a:solidFill>
                <a:srgbClr val="1557AE"/>
              </a:solidFill>
              <a:effectLst/>
              <a:uLnTx/>
              <a:uFillTx/>
              <a:latin typeface="+mn-ea"/>
              <a:ea typeface="+mn-ea"/>
              <a:cs typeface="Times New Roman" panose="02020603050405020304" pitchFamily="18" charset="0"/>
              <a:sym typeface="Wingdings 2" panose="05020102010507070707" pitchFamily="18" charset="2"/>
            </a:endParaRPr>
          </a:p>
        </p:txBody>
      </p:sp>
      <p:sp>
        <p:nvSpPr>
          <p:cNvPr id="22" name="矩形 21"/>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作业：示意图识别</a:t>
            </a:r>
          </a:p>
        </p:txBody>
      </p:sp>
    </p:spTree>
    <p:extLst>
      <p:ext uri="{BB962C8B-B14F-4D97-AF65-F5344CB8AC3E}">
        <p14:creationId xmlns:p14="http://schemas.microsoft.com/office/powerpoint/2010/main" val="146686053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graphicFrame>
        <p:nvGraphicFramePr>
          <p:cNvPr id="2" name="Group 77"/>
          <p:cNvGraphicFramePr>
            <a:graphicFrameLocks noGrp="1"/>
          </p:cNvGraphicFramePr>
          <p:nvPr>
            <p:custDataLst>
              <p:tags r:id="rId1"/>
            </p:custDataLst>
          </p:nvPr>
        </p:nvGraphicFramePr>
        <p:xfrm>
          <a:off x="609283" y="1616075"/>
          <a:ext cx="7924800" cy="1235076"/>
        </p:xfrm>
        <a:graphic>
          <a:graphicData uri="http://schemas.openxmlformats.org/drawingml/2006/table">
            <a:tbl>
              <a:tblPr>
                <a:tableStyleId>{8A107856-5554-42FB-B03E-39F5DBC370BA}</a:tableStyleId>
              </a:tblPr>
              <a:tblGrid>
                <a:gridCol w="2895600">
                  <a:extLst>
                    <a:ext uri="{9D8B030D-6E8A-4147-A177-3AD203B41FA5}">
                      <a16:colId xmlns:a16="http://schemas.microsoft.com/office/drawing/2014/main" val="20000"/>
                    </a:ext>
                  </a:extLst>
                </a:gridCol>
                <a:gridCol w="2471738">
                  <a:extLst>
                    <a:ext uri="{9D8B030D-6E8A-4147-A177-3AD203B41FA5}">
                      <a16:colId xmlns:a16="http://schemas.microsoft.com/office/drawing/2014/main" val="20001"/>
                    </a:ext>
                  </a:extLst>
                </a:gridCol>
                <a:gridCol w="2557462">
                  <a:extLst>
                    <a:ext uri="{9D8B030D-6E8A-4147-A177-3AD203B41FA5}">
                      <a16:colId xmlns:a16="http://schemas.microsoft.com/office/drawing/2014/main" val="20002"/>
                    </a:ext>
                  </a:extLst>
                </a:gridCol>
              </a:tblGrid>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u="none" strike="noStrike" cap="none" normalizeH="0" baseline="0" dirty="0">
                          <a:ln>
                            <a:noFill/>
                          </a:ln>
                          <a:solidFill>
                            <a:srgbClr val="C00000"/>
                          </a:solidFill>
                          <a:effectLst/>
                          <a:latin typeface="Calibri" panose="020F0502020204030204" pitchFamily="34" charset="0"/>
                          <a:cs typeface="Calibri" panose="020F0502020204030204" pitchFamily="34" charset="0"/>
                        </a:rPr>
                        <a:t>Actual class\Predicted class</a:t>
                      </a:r>
                      <a:endParaRPr kumimoji="0" lang="en-US" sz="1800" b="1" i="0" u="none" strike="noStrike" cap="none" normalizeH="0" baseline="0" dirty="0">
                        <a:ln>
                          <a:noFill/>
                        </a:ln>
                        <a:solidFill>
                          <a:srgbClr val="C00000"/>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u="none" strike="noStrike" cap="none" normalizeH="0" baseline="0" dirty="0">
                          <a:ln>
                            <a:noFill/>
                          </a:ln>
                          <a:solidFill>
                            <a:srgbClr val="C00000"/>
                          </a:solidFill>
                          <a:effectLst/>
                          <a:latin typeface="Calibri" panose="020F0502020204030204" pitchFamily="34" charset="0"/>
                          <a:cs typeface="Calibri" panose="020F0502020204030204" pitchFamily="34" charset="0"/>
                        </a:rPr>
                        <a:t>C</a:t>
                      </a:r>
                      <a:r>
                        <a:rPr kumimoji="0" lang="en-US" sz="1800" b="1" u="none" strike="noStrike" cap="none" normalizeH="0" baseline="-25000" dirty="0">
                          <a:ln>
                            <a:noFill/>
                          </a:ln>
                          <a:solidFill>
                            <a:srgbClr val="C00000"/>
                          </a:solidFill>
                          <a:effectLst/>
                          <a:latin typeface="Calibri" panose="020F0502020204030204" pitchFamily="34" charset="0"/>
                          <a:cs typeface="Calibri" panose="020F0502020204030204" pitchFamily="34" charset="0"/>
                        </a:rPr>
                        <a:t>1</a:t>
                      </a:r>
                      <a:endParaRPr kumimoji="0" lang="en-US" sz="1800" b="1" i="0" u="none" strike="noStrike" cap="none" normalizeH="0" baseline="-25000" dirty="0">
                        <a:ln>
                          <a:noFill/>
                        </a:ln>
                        <a:solidFill>
                          <a:srgbClr val="C00000"/>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u="none" strike="noStrike" cap="none" normalizeH="0" baseline="0" dirty="0">
                          <a:ln>
                            <a:noFill/>
                          </a:ln>
                          <a:solidFill>
                            <a:srgbClr val="C00000"/>
                          </a:solidFill>
                          <a:effectLst/>
                          <a:latin typeface="Calibri" panose="020F0502020204030204" pitchFamily="34" charset="0"/>
                          <a:cs typeface="Calibri" panose="020F0502020204030204" pitchFamily="34" charset="0"/>
                        </a:rPr>
                        <a:t>¬ C</a:t>
                      </a:r>
                      <a:r>
                        <a:rPr kumimoji="0" lang="en-US" sz="1800" b="1" u="none" strike="noStrike" cap="none" normalizeH="0" baseline="-25000" dirty="0">
                          <a:ln>
                            <a:noFill/>
                          </a:ln>
                          <a:solidFill>
                            <a:srgbClr val="C00000"/>
                          </a:solidFill>
                          <a:effectLst/>
                          <a:latin typeface="Calibri" panose="020F0502020204030204" pitchFamily="34" charset="0"/>
                          <a:cs typeface="Calibri" panose="020F0502020204030204" pitchFamily="34" charset="0"/>
                        </a:rPr>
                        <a:t>1</a:t>
                      </a:r>
                      <a:endParaRPr kumimoji="0" lang="en-US" sz="1800" b="1" i="0" u="none" strike="noStrike" cap="none" normalizeH="0" baseline="-25000" dirty="0">
                        <a:ln>
                          <a:noFill/>
                        </a:ln>
                        <a:solidFill>
                          <a:srgbClr val="C00000"/>
                        </a:solidFill>
                        <a:effectLst/>
                        <a:latin typeface="Calibri" panose="020F0502020204030204" pitchFamily="34" charset="0"/>
                        <a:cs typeface="Calibri" panose="020F0502020204030204" pitchFamily="34" charset="0"/>
                      </a:endParaRPr>
                    </a:p>
                  </a:txBody>
                  <a:tcPr horzOverflow="overflow"/>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u="none" strike="noStrike" cap="none" normalizeH="0" baseline="0" dirty="0">
                          <a:ln>
                            <a:noFill/>
                          </a:ln>
                          <a:solidFill>
                            <a:srgbClr val="C00000"/>
                          </a:solidFill>
                          <a:effectLst/>
                          <a:latin typeface="Calibri" panose="020F0502020204030204" pitchFamily="34" charset="0"/>
                          <a:cs typeface="Calibri" panose="020F0502020204030204" pitchFamily="34" charset="0"/>
                        </a:rPr>
                        <a:t>C</a:t>
                      </a:r>
                      <a:r>
                        <a:rPr kumimoji="0" lang="en-US" sz="1800" b="1" u="none" strike="noStrike" cap="none" normalizeH="0" baseline="-25000" dirty="0">
                          <a:ln>
                            <a:noFill/>
                          </a:ln>
                          <a:solidFill>
                            <a:srgbClr val="C00000"/>
                          </a:solidFill>
                          <a:effectLst/>
                          <a:latin typeface="Calibri" panose="020F0502020204030204" pitchFamily="34" charset="0"/>
                          <a:cs typeface="Calibri" panose="020F0502020204030204" pitchFamily="34" charset="0"/>
                        </a:rPr>
                        <a:t>1</a:t>
                      </a:r>
                      <a:endParaRPr kumimoji="0" lang="en-US" sz="1800" b="1" i="0" u="none" strike="noStrike" cap="none" normalizeH="0" baseline="-25000" dirty="0">
                        <a:ln>
                          <a:noFill/>
                        </a:ln>
                        <a:solidFill>
                          <a:srgbClr val="C00000"/>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a:ln>
                            <a:noFill/>
                          </a:ln>
                          <a:effectLst/>
                          <a:latin typeface="Calibri" panose="020F0502020204030204" pitchFamily="34" charset="0"/>
                          <a:cs typeface="Calibri" panose="020F0502020204030204" pitchFamily="34" charset="0"/>
                        </a:rPr>
                        <a:t>True Positives (TP)</a:t>
                      </a:r>
                      <a:endParaRPr kumimoji="0" 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a:ln>
                            <a:noFill/>
                          </a:ln>
                          <a:effectLst/>
                          <a:latin typeface="Calibri" panose="020F0502020204030204" pitchFamily="34" charset="0"/>
                          <a:cs typeface="Calibri" panose="020F0502020204030204" pitchFamily="34" charset="0"/>
                        </a:rPr>
                        <a:t>False Negatives (FN)</a:t>
                      </a:r>
                      <a:endParaRPr kumimoji="0" 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u="none" strike="noStrike" cap="none" normalizeH="0" baseline="0" dirty="0">
                          <a:ln>
                            <a:noFill/>
                          </a:ln>
                          <a:solidFill>
                            <a:srgbClr val="C00000"/>
                          </a:solidFill>
                          <a:effectLst/>
                          <a:latin typeface="Calibri" panose="020F0502020204030204" pitchFamily="34" charset="0"/>
                          <a:cs typeface="Calibri" panose="020F0502020204030204" pitchFamily="34" charset="0"/>
                        </a:rPr>
                        <a:t>¬ C</a:t>
                      </a:r>
                      <a:r>
                        <a:rPr kumimoji="0" lang="en-US" sz="1800" b="1" u="none" strike="noStrike" cap="none" normalizeH="0" baseline="-25000" dirty="0">
                          <a:ln>
                            <a:noFill/>
                          </a:ln>
                          <a:solidFill>
                            <a:srgbClr val="C00000"/>
                          </a:solidFill>
                          <a:effectLst/>
                          <a:latin typeface="Calibri" panose="020F0502020204030204" pitchFamily="34" charset="0"/>
                          <a:cs typeface="Calibri" panose="020F0502020204030204" pitchFamily="34" charset="0"/>
                        </a:rPr>
                        <a:t>1</a:t>
                      </a:r>
                      <a:endParaRPr kumimoji="0" lang="en-US" sz="1800" b="1" i="0" u="none" strike="noStrike" cap="none" normalizeH="0" baseline="-25000" dirty="0">
                        <a:ln>
                          <a:noFill/>
                        </a:ln>
                        <a:solidFill>
                          <a:srgbClr val="C00000"/>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a:ln>
                            <a:noFill/>
                          </a:ln>
                          <a:effectLst/>
                          <a:latin typeface="Calibri" panose="020F0502020204030204" pitchFamily="34" charset="0"/>
                          <a:cs typeface="Calibri" panose="020F0502020204030204" pitchFamily="34" charset="0"/>
                        </a:rPr>
                        <a:t>False Positives (FP)</a:t>
                      </a:r>
                      <a:endParaRPr kumimoji="0" 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a:ln>
                            <a:noFill/>
                          </a:ln>
                          <a:effectLst/>
                          <a:latin typeface="Calibri" panose="020F0502020204030204" pitchFamily="34" charset="0"/>
                          <a:cs typeface="Calibri" panose="020F0502020204030204" pitchFamily="34" charset="0"/>
                        </a:rPr>
                        <a:t>True Negatives (TN)</a:t>
                      </a:r>
                      <a:endParaRPr kumimoji="0" 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tc>
                <a:extLst>
                  <a:ext uri="{0D108BD9-81ED-4DB2-BD59-A6C34878D82A}">
                    <a16:rowId xmlns:a16="http://schemas.microsoft.com/office/drawing/2014/main" val="10002"/>
                  </a:ext>
                </a:extLst>
              </a:tr>
            </a:tbl>
          </a:graphicData>
        </a:graphic>
      </p:graphicFrame>
      <p:graphicFrame>
        <p:nvGraphicFramePr>
          <p:cNvPr id="3" name="Group 79"/>
          <p:cNvGraphicFramePr>
            <a:graphicFrameLocks noGrp="1"/>
          </p:cNvGraphicFramePr>
          <p:nvPr>
            <p:custDataLst>
              <p:tags r:id="rId2"/>
            </p:custDataLst>
          </p:nvPr>
        </p:nvGraphicFramePr>
        <p:xfrm>
          <a:off x="651193" y="3910965"/>
          <a:ext cx="7991475" cy="1936750"/>
        </p:xfrm>
        <a:graphic>
          <a:graphicData uri="http://schemas.openxmlformats.org/drawingml/2006/table">
            <a:tbl>
              <a:tblPr/>
              <a:tblGrid>
                <a:gridCol w="2867025">
                  <a:extLst>
                    <a:ext uri="{9D8B030D-6E8A-4147-A177-3AD203B41FA5}">
                      <a16:colId xmlns:a16="http://schemas.microsoft.com/office/drawing/2014/main" val="20000"/>
                    </a:ext>
                  </a:extLst>
                </a:gridCol>
                <a:gridCol w="1997075">
                  <a:extLst>
                    <a:ext uri="{9D8B030D-6E8A-4147-A177-3AD203B41FA5}">
                      <a16:colId xmlns:a16="http://schemas.microsoft.com/office/drawing/2014/main" val="20001"/>
                    </a:ext>
                  </a:extLst>
                </a:gridCol>
                <a:gridCol w="1998662">
                  <a:extLst>
                    <a:ext uri="{9D8B030D-6E8A-4147-A177-3AD203B41FA5}">
                      <a16:colId xmlns:a16="http://schemas.microsoft.com/office/drawing/2014/main" val="20002"/>
                    </a:ext>
                  </a:extLst>
                </a:gridCol>
                <a:gridCol w="1128713">
                  <a:extLst>
                    <a:ext uri="{9D8B030D-6E8A-4147-A177-3AD203B41FA5}">
                      <a16:colId xmlns:a16="http://schemas.microsoft.com/office/drawing/2014/main" val="20003"/>
                    </a:ext>
                  </a:extLst>
                </a:gridCol>
              </a:tblGrid>
              <a:tr h="701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Actual class\Predicted class</a:t>
                      </a:r>
                    </a:p>
                  </a:txBody>
                  <a:tcPr marT="45743" marB="45743"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buy_computer =  yes</a:t>
                      </a:r>
                    </a:p>
                  </a:txBody>
                  <a:tcPr marT="45743" marB="45743"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buy_computer = no</a:t>
                      </a:r>
                    </a:p>
                  </a:txBody>
                  <a:tcPr marT="45743" marB="45743"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Total</a:t>
                      </a:r>
                    </a:p>
                  </a:txBody>
                  <a:tcPr marT="45743" marB="45743"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0"/>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buy_computer = yes</a:t>
                      </a: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6954</a:t>
                      </a:r>
                      <a:endParaRPr kumimoji="0" lang="en-US" altLang="zh-CN" sz="20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46</a:t>
                      </a:r>
                      <a:endParaRPr kumimoji="0" lang="en-US" altLang="zh-CN" sz="2000" b="1"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7000</a:t>
                      </a: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buy_computer = no</a:t>
                      </a: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412</a:t>
                      </a:r>
                      <a:endParaRPr kumimoji="0" lang="en-US" altLang="zh-CN" sz="20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2588</a:t>
                      </a:r>
                      <a:endParaRPr kumimoji="0" lang="en-US" altLang="zh-CN" sz="2000" b="1"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3000</a:t>
                      </a: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2"/>
                  </a:ext>
                </a:extLst>
              </a:tr>
              <a:tr h="4413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Total</a:t>
                      </a: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7366</a:t>
                      </a: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2634</a:t>
                      </a: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rPr>
                        <a:t>10000</a:t>
                      </a: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3"/>
                  </a:ext>
                </a:extLst>
              </a:tr>
            </a:tbl>
          </a:graphicData>
        </a:graphic>
      </p:graphicFrame>
      <p:sp>
        <p:nvSpPr>
          <p:cNvPr id="6147" name="内容占位符 2"/>
          <p:cNvSpPr>
            <a:spLocks noGrp="1"/>
          </p:cNvSpPr>
          <p:nvPr/>
        </p:nvSpPr>
        <p:spPr>
          <a:xfrm>
            <a:off x="503555" y="1336040"/>
            <a:ext cx="7992745" cy="2755265"/>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a:lnSpc>
                <a:spcPct val="110000"/>
              </a:lnSpc>
              <a:spcBef>
                <a:spcPts val="600"/>
              </a:spcBef>
              <a:buFont typeface="Wingdings" panose="05000000000000000000" charset="0"/>
              <a:buNone/>
              <a:defRPr/>
            </a:pPr>
            <a:endPar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984250" lvl="1" indent="-527050">
              <a:lnSpc>
                <a:spcPct val="120000"/>
              </a:lnSpc>
              <a:spcBef>
                <a:spcPts val="600"/>
              </a:spcBef>
              <a:buClrTx/>
              <a:buFont typeface="Wingdings" panose="05000000000000000000" pitchFamily="2" charset="2"/>
              <a:buChar char="ü"/>
              <a:defRPr/>
            </a:pPr>
            <a:endParaRPr lang="en-US" altLang="zh-CN" sz="2400" kern="1200" dirty="0">
              <a:solidFill>
                <a:srgbClr val="0000FF"/>
              </a:solidFill>
              <a:latin typeface="Calibri" panose="020F0502020204030204" pitchFamily="34" charset="0"/>
              <a:cs typeface="Calibri" panose="020F0502020204030204" pitchFamily="34" charset="0"/>
            </a:endParaRPr>
          </a:p>
          <a:p>
            <a:pPr marL="808355" lvl="1" indent="-443230">
              <a:lnSpc>
                <a:spcPct val="120000"/>
              </a:lnSpc>
              <a:spcBef>
                <a:spcPts val="600"/>
              </a:spcBef>
              <a:buClrTx/>
              <a:buFont typeface="Wingdings" panose="05000000000000000000" pitchFamily="2" charset="2"/>
              <a:buChar char="ü"/>
              <a:defRPr/>
            </a:pPr>
            <a:endParaRPr lang="en-US" altLang="zh-CN" sz="2000" kern="1200" dirty="0">
              <a:solidFill>
                <a:srgbClr val="0000FF"/>
              </a:solidFill>
              <a:latin typeface="Calibri" panose="020F0502020204030204" pitchFamily="34" charset="0"/>
              <a:cs typeface="Calibri" panose="020F0502020204030204" pitchFamily="34" charset="0"/>
            </a:endParaRPr>
          </a:p>
          <a:p>
            <a:pPr marL="808355" lvl="1" indent="-443230">
              <a:lnSpc>
                <a:spcPct val="120000"/>
              </a:lnSpc>
              <a:spcBef>
                <a:spcPts val="600"/>
              </a:spcBef>
              <a:buClrTx/>
              <a:buFont typeface="Wingdings" panose="05000000000000000000" pitchFamily="2" charset="2"/>
              <a:buChar char="ü"/>
              <a:defRPr/>
            </a:pPr>
            <a:r>
              <a:rPr lang="zh-CN" altLang="en-US" sz="2000" kern="1200" dirty="0">
                <a:solidFill>
                  <a:srgbClr val="0070C0"/>
                </a:solidFill>
                <a:latin typeface="Calibri" panose="020F0502020204030204" pitchFamily="34" charset="0"/>
                <a:cs typeface="Calibri" panose="020F0502020204030204" pitchFamily="34" charset="0"/>
              </a:rPr>
              <a:t>感兴趣的类定为“正类” ，对应的为“负类”</a:t>
            </a:r>
          </a:p>
          <a:p>
            <a:pPr marL="808355" lvl="1" indent="-443230">
              <a:lnSpc>
                <a:spcPct val="120000"/>
              </a:lnSpc>
              <a:spcBef>
                <a:spcPts val="600"/>
              </a:spcBef>
              <a:buClrTx/>
              <a:buFont typeface="Wingdings" panose="05000000000000000000" pitchFamily="2" charset="2"/>
              <a:buChar char="ü"/>
              <a:defRPr/>
            </a:pPr>
            <a:r>
              <a:rPr lang="zh-CN" altLang="en-US" sz="2000" kern="1200" dirty="0">
                <a:solidFill>
                  <a:srgbClr val="0070C0"/>
                </a:solidFill>
                <a:latin typeface="Calibri" panose="020F0502020204030204" pitchFamily="34" charset="0"/>
                <a:cs typeface="Calibri" panose="020F0502020204030204" pitchFamily="34" charset="0"/>
              </a:rPr>
              <a:t>正样本</a:t>
            </a:r>
            <a:r>
              <a:rPr lang="en-US" altLang="zh-CN" sz="2000" kern="1200" dirty="0">
                <a:solidFill>
                  <a:srgbClr val="0070C0"/>
                </a:solidFill>
                <a:latin typeface="Calibri" panose="020F0502020204030204" pitchFamily="34" charset="0"/>
                <a:cs typeface="Calibri" panose="020F0502020204030204" pitchFamily="34" charset="0"/>
              </a:rPr>
              <a:t>/</a:t>
            </a:r>
            <a:r>
              <a:rPr lang="zh-CN" altLang="en-US" sz="2000" kern="1200" dirty="0">
                <a:solidFill>
                  <a:srgbClr val="0070C0"/>
                </a:solidFill>
                <a:latin typeface="Calibri" panose="020F0502020204030204" pitchFamily="34" charset="0"/>
                <a:cs typeface="Calibri" panose="020F0502020204030204" pitchFamily="34" charset="0"/>
              </a:rPr>
              <a:t>负样本 </a:t>
            </a:r>
          </a:p>
          <a:p>
            <a:pPr marL="0" indent="0" eaLnBrk="1" hangingPunct="1">
              <a:lnSpc>
                <a:spcPct val="130000"/>
              </a:lnSpc>
              <a:spcBef>
                <a:spcPts val="600"/>
              </a:spcBef>
              <a:buClrTx/>
              <a:buFont typeface="Wingdings" panose="05000000000000000000" pitchFamily="2" charset="2"/>
              <a:buNone/>
              <a:defRPr/>
            </a:pPr>
            <a:endParaRPr lang="zh-CN" altLang="en-US" sz="2000" b="0" kern="1200" dirty="0">
              <a:solidFill>
                <a:srgbClr val="0070C0"/>
              </a:solidFill>
              <a:latin typeface="Calibri" panose="020F0502020204030204" pitchFamily="34" charset="0"/>
              <a:cs typeface="Calibri" panose="020F0502020204030204" pitchFamily="34" charset="0"/>
            </a:endParaRPr>
          </a:p>
        </p:txBody>
      </p:sp>
      <p:sp>
        <p:nvSpPr>
          <p:cNvPr id="15" name="内容占位符 2"/>
          <p:cNvSpPr txBox="1"/>
          <p:nvPr/>
        </p:nvSpPr>
        <p:spPr>
          <a:xfrm>
            <a:off x="215265" y="855980"/>
            <a:ext cx="8713470" cy="93789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混淆矩阵</a:t>
            </a: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Confusion Matrix:</a:t>
            </a:r>
            <a:endParaRPr lang="en-US" altLang="zh-CN" sz="2800" b="0" dirty="0">
              <a:solidFill>
                <a:srgbClr val="0070C0"/>
              </a:solidFill>
              <a:latin typeface="Calibri" panose="020F0502020204030204" pitchFamily="34" charset="0"/>
              <a:ea typeface="方正兰亭中黑_GBK" panose="02000000000000000000" pitchFamily="2" charset="-122"/>
              <a:cs typeface="Calibri" panose="020F0502020204030204" pitchFamily="34" charset="0"/>
              <a:sym typeface="+mn-ea"/>
            </a:endParaRPr>
          </a:p>
        </p:txBody>
      </p:sp>
    </p:spTree>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6"/>
          <p:cNvGrpSpPr/>
          <p:nvPr/>
        </p:nvGrpSpPr>
        <p:grpSpPr bwMode="auto">
          <a:xfrm>
            <a:off x="642430" y="2160503"/>
            <a:ext cx="2230437" cy="2232025"/>
            <a:chOff x="1330026" y="1365494"/>
            <a:chExt cx="3395626" cy="3395626"/>
          </a:xfrm>
        </p:grpSpPr>
        <p:grpSp>
          <p:nvGrpSpPr>
            <p:cNvPr id="6190" name="组合 2"/>
            <p:cNvGrpSpPr/>
            <p:nvPr/>
          </p:nvGrpSpPr>
          <p:grpSpPr bwMode="auto">
            <a:xfrm>
              <a:off x="1330026" y="1365494"/>
              <a:ext cx="3395626" cy="3395626"/>
              <a:chOff x="1033499" y="2087806"/>
              <a:chExt cx="2448000" cy="2448000"/>
            </a:xfrm>
          </p:grpSpPr>
          <p:sp>
            <p:nvSpPr>
              <p:cNvPr id="4" name="椭圆 3"/>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微软雅黑" panose="020B0503020204020204" pitchFamily="34" charset="-122"/>
                </a:endParaRPr>
              </a:p>
            </p:txBody>
          </p:sp>
          <p:sp>
            <p:nvSpPr>
              <p:cNvPr id="5" name="椭圆 4"/>
              <p:cNvSpPr>
                <a:spLocks noChangeAspect="1"/>
              </p:cNvSpPr>
              <p:nvPr/>
            </p:nvSpPr>
            <p:spPr>
              <a:xfrm>
                <a:off x="1249550" y="2303704"/>
                <a:ext cx="2015897" cy="2016205"/>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微软雅黑" panose="020B0503020204020204" pitchFamily="34" charset="-122"/>
                </a:endParaRPr>
              </a:p>
            </p:txBody>
          </p:sp>
        </p:grpSp>
        <p:pic>
          <p:nvPicPr>
            <p:cNvPr id="6191" name="图片 5"/>
            <p:cNvPicPr>
              <a:picLocks noChangeAspect="1"/>
            </p:cNvPicPr>
            <p:nvPr/>
          </p:nvPicPr>
          <p:blipFill>
            <a:blip r:embed="rId2"/>
            <a:srcRect/>
            <a:stretch>
              <a:fillRect/>
            </a:stretch>
          </p:blipFill>
          <p:spPr bwMode="auto">
            <a:xfrm>
              <a:off x="1866739" y="1892008"/>
              <a:ext cx="2322199" cy="232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直角三角形 7"/>
          <p:cNvSpPr/>
          <p:nvPr/>
        </p:nvSpPr>
        <p:spPr>
          <a:xfrm rot="5400000">
            <a:off x="0" y="0"/>
            <a:ext cx="1080000" cy="1080000"/>
          </a:xfrm>
          <a:prstGeom prst="rtTriangle">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微软雅黑" panose="020B0503020204020204" pitchFamily="34" charset="-122"/>
            </a:endParaRPr>
          </a:p>
        </p:txBody>
      </p:sp>
      <p:sp>
        <p:nvSpPr>
          <p:cNvPr id="9" name="直角三角形 8"/>
          <p:cNvSpPr/>
          <p:nvPr/>
        </p:nvSpPr>
        <p:spPr>
          <a:xfrm rot="16200000">
            <a:off x="8064000" y="5793483"/>
            <a:ext cx="1080000" cy="1080000"/>
          </a:xfrm>
          <a:prstGeom prst="rtTriangl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微软雅黑" panose="020B0503020204020204" pitchFamily="34" charset="-122"/>
            </a:endParaRPr>
          </a:p>
        </p:txBody>
      </p:sp>
      <p:grpSp>
        <p:nvGrpSpPr>
          <p:cNvPr id="47" name="组合 46"/>
          <p:cNvGrpSpPr/>
          <p:nvPr/>
        </p:nvGrpSpPr>
        <p:grpSpPr>
          <a:xfrm>
            <a:off x="3097101" y="332656"/>
            <a:ext cx="5156200" cy="949960"/>
            <a:chOff x="3507234" y="1752600"/>
            <a:chExt cx="5156200" cy="949960"/>
          </a:xfrm>
        </p:grpSpPr>
        <p:grpSp>
          <p:nvGrpSpPr>
            <p:cNvPr id="50" name="Group 5"/>
            <p:cNvGrpSpPr/>
            <p:nvPr/>
          </p:nvGrpSpPr>
          <p:grpSpPr bwMode="auto">
            <a:xfrm>
              <a:off x="3507234" y="1752600"/>
              <a:ext cx="762000" cy="665163"/>
              <a:chOff x="0" y="0"/>
              <a:chExt cx="1549" cy="1351"/>
            </a:xfrm>
          </p:grpSpPr>
          <p:sp>
            <p:nvSpPr>
              <p:cNvPr id="54" name="AutoShape 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sp>
            <p:nvSpPr>
              <p:cNvPr id="55" name="AutoShape 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grpSp>
            <p:nvGrpSpPr>
              <p:cNvPr id="56" name="AutoShape 8"/>
              <p:cNvGrpSpPr/>
              <p:nvPr/>
            </p:nvGrpSpPr>
            <p:grpSpPr bwMode="auto">
              <a:xfrm>
                <a:off x="68" y="54"/>
                <a:ext cx="1400" cy="1213"/>
                <a:chOff x="0" y="0"/>
                <a:chExt cx="688848" cy="597408"/>
              </a:xfrm>
            </p:grpSpPr>
            <p:pic>
              <p:nvPicPr>
                <p:cNvPr id="57" name="AutoShape 8"/>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7"/>
                <p:cNvSpPr txBox="1">
                  <a:spLocks noChangeArrowheads="1"/>
                </p:cNvSpPr>
                <p:nvPr/>
              </p:nvSpPr>
              <p:spPr bwMode="auto">
                <a:xfrm>
                  <a:off x="121410" y="109216"/>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grpSp>
        </p:grpSp>
        <p:sp>
          <p:nvSpPr>
            <p:cNvPr id="51" name="Line 13"/>
            <p:cNvSpPr>
              <a:spLocks noChangeShapeType="1"/>
            </p:cNvSpPr>
            <p:nvPr/>
          </p:nvSpPr>
          <p:spPr bwMode="auto">
            <a:xfrm flipV="1">
              <a:off x="4116834" y="2340974"/>
              <a:ext cx="4127574" cy="1805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sp>
          <p:nvSpPr>
            <p:cNvPr id="52" name="Text Box 15"/>
            <p:cNvSpPr txBox="1">
              <a:spLocks noChangeArrowheads="1"/>
            </p:cNvSpPr>
            <p:nvPr/>
          </p:nvSpPr>
          <p:spPr bwMode="auto">
            <a:xfrm>
              <a:off x="3541427" y="1872615"/>
              <a:ext cx="676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a:buFont typeface="Arial" panose="020B0604020202020204" pitchFamily="34" charset="0"/>
                <a:buNone/>
              </a:pPr>
              <a:r>
                <a:rPr lang="en-US" altLang="zh-CN" sz="2000" dirty="0">
                  <a:solidFill>
                    <a:srgbClr val="FFFFFF"/>
                  </a:solidFill>
                  <a:latin typeface="方正兰亭中黑_GBK" panose="02000000000000000000" pitchFamily="2" charset="-122"/>
                  <a:ea typeface="方正兰亭中黑_GBK" panose="02000000000000000000" pitchFamily="2" charset="-122"/>
                </a:rPr>
                <a:t>5.1 </a:t>
              </a:r>
            </a:p>
          </p:txBody>
        </p:sp>
        <p:sp>
          <p:nvSpPr>
            <p:cNvPr id="53" name="Text Box 17"/>
            <p:cNvSpPr txBox="1">
              <a:spLocks noChangeArrowheads="1"/>
            </p:cNvSpPr>
            <p:nvPr/>
          </p:nvSpPr>
          <p:spPr bwMode="auto">
            <a:xfrm>
              <a:off x="4391154" y="1872615"/>
              <a:ext cx="42722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buFont typeface="Arial" panose="020B0604020202020204" pitchFamily="34" charset="0"/>
                <a:buNone/>
              </a:pPr>
              <a:r>
                <a:rPr lang="zh-CN" altLang="en-US" sz="2400" dirty="0">
                  <a:solidFill>
                    <a:srgbClr val="C00000"/>
                  </a:solidFill>
                  <a:latin typeface="方正兰亭中黑_GBK" panose="02000000000000000000" pitchFamily="2" charset="-122"/>
                  <a:ea typeface="方正兰亭中黑_GBK" panose="02000000000000000000" pitchFamily="2" charset="-122"/>
                  <a:sym typeface="+mn-ea"/>
                </a:rPr>
                <a:t>分类的定义与基本问题</a:t>
              </a:r>
              <a:endParaRPr lang="zh-CN" altLang="zh-CN" sz="2400">
                <a:solidFill>
                  <a:srgbClr val="C00000"/>
                </a:solidFill>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zh-CN" altLang="en-US" sz="2400" dirty="0">
                <a:solidFill>
                  <a:srgbClr val="31589C"/>
                </a:solidFill>
                <a:latin typeface="方正兰亭中黑_GBK" panose="02000000000000000000" pitchFamily="2" charset="-122"/>
                <a:ea typeface="方正兰亭中黑_GBK" panose="02000000000000000000" pitchFamily="2" charset="-122"/>
              </a:endParaRPr>
            </a:p>
          </p:txBody>
        </p:sp>
      </p:grpSp>
      <p:grpSp>
        <p:nvGrpSpPr>
          <p:cNvPr id="59" name="组合 58"/>
          <p:cNvGrpSpPr/>
          <p:nvPr/>
        </p:nvGrpSpPr>
        <p:grpSpPr>
          <a:xfrm>
            <a:off x="3100732" y="1112760"/>
            <a:ext cx="4991100" cy="628015"/>
            <a:chOff x="3507234" y="2813050"/>
            <a:chExt cx="4981574" cy="665163"/>
          </a:xfrm>
        </p:grpSpPr>
        <p:grpSp>
          <p:nvGrpSpPr>
            <p:cNvPr id="60" name="Group 9"/>
            <p:cNvGrpSpPr/>
            <p:nvPr/>
          </p:nvGrpSpPr>
          <p:grpSpPr bwMode="auto">
            <a:xfrm>
              <a:off x="3507234" y="2813050"/>
              <a:ext cx="762000" cy="665163"/>
              <a:chOff x="0" y="0"/>
              <a:chExt cx="1549" cy="1351"/>
            </a:xfrm>
          </p:grpSpPr>
          <p:sp>
            <p:nvSpPr>
              <p:cNvPr id="64"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sp>
            <p:nvSpPr>
              <p:cNvPr id="65"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grpSp>
            <p:nvGrpSpPr>
              <p:cNvPr id="66" name="AutoShape 12"/>
              <p:cNvGrpSpPr/>
              <p:nvPr/>
            </p:nvGrpSpPr>
            <p:grpSpPr bwMode="auto">
              <a:xfrm>
                <a:off x="68" y="54"/>
                <a:ext cx="1400" cy="1213"/>
                <a:chOff x="0" y="0"/>
                <a:chExt cx="688848" cy="597408"/>
              </a:xfrm>
            </p:grpSpPr>
            <p:pic>
              <p:nvPicPr>
                <p:cNvPr id="67"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grpSp>
        </p:grpSp>
        <p:sp>
          <p:nvSpPr>
            <p:cNvPr id="61" name="Line 16"/>
            <p:cNvSpPr>
              <a:spLocks noChangeShapeType="1"/>
            </p:cNvSpPr>
            <p:nvPr/>
          </p:nvSpPr>
          <p:spPr bwMode="auto">
            <a:xfrm flipV="1">
              <a:off x="4116834" y="3411429"/>
              <a:ext cx="4127574" cy="1122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sp>
          <p:nvSpPr>
            <p:cNvPr id="62" name="Text Box 18"/>
            <p:cNvSpPr txBox="1">
              <a:spLocks noChangeArrowheads="1"/>
            </p:cNvSpPr>
            <p:nvPr/>
          </p:nvSpPr>
          <p:spPr bwMode="auto">
            <a:xfrm>
              <a:off x="3576608" y="2911475"/>
              <a:ext cx="608965" cy="42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a:buFont typeface="Arial" panose="020B0604020202020204" pitchFamily="34" charset="0"/>
                <a:buNone/>
              </a:pPr>
              <a:r>
                <a:rPr lang="en-US" altLang="zh-CN" sz="2000" dirty="0">
                  <a:solidFill>
                    <a:srgbClr val="FFFFFF"/>
                  </a:solidFill>
                  <a:latin typeface="方正兰亭中黑_GBK" panose="02000000000000000000" pitchFamily="2" charset="-122"/>
                  <a:ea typeface="方正兰亭中黑_GBK" panose="02000000000000000000" pitchFamily="2" charset="-122"/>
                </a:rPr>
                <a:t>5.2 </a:t>
              </a:r>
            </a:p>
          </p:txBody>
        </p:sp>
        <p:sp>
          <p:nvSpPr>
            <p:cNvPr id="63" name="Text Box 24"/>
            <p:cNvSpPr txBox="1">
              <a:spLocks noChangeArrowheads="1"/>
            </p:cNvSpPr>
            <p:nvPr/>
          </p:nvSpPr>
          <p:spPr bwMode="auto">
            <a:xfrm>
              <a:off x="4385643" y="2894306"/>
              <a:ext cx="4103165" cy="48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buFont typeface="Arial" panose="020B0604020202020204" pitchFamily="34" charset="0"/>
                <a:buNone/>
              </a:pPr>
              <a:r>
                <a:rPr lang="zh-CN" altLang="en-US" sz="2400" dirty="0">
                  <a:solidFill>
                    <a:srgbClr val="31589C"/>
                  </a:solidFill>
                  <a:latin typeface="方正兰亭中黑_GBK" panose="02000000000000000000" pitchFamily="2" charset="-122"/>
                  <a:ea typeface="方正兰亭中黑_GBK" panose="02000000000000000000" pitchFamily="2" charset="-122"/>
                </a:rPr>
                <a:t>分类的性能评测</a:t>
              </a:r>
            </a:p>
          </p:txBody>
        </p:sp>
      </p:grpSp>
      <p:grpSp>
        <p:nvGrpSpPr>
          <p:cNvPr id="69" name="Group 19"/>
          <p:cNvGrpSpPr/>
          <p:nvPr/>
        </p:nvGrpSpPr>
        <p:grpSpPr bwMode="auto">
          <a:xfrm>
            <a:off x="3107898" y="1892638"/>
            <a:ext cx="762000" cy="665163"/>
            <a:chOff x="0" y="0"/>
            <a:chExt cx="1549" cy="1351"/>
          </a:xfrm>
        </p:grpSpPr>
        <p:sp>
          <p:nvSpPr>
            <p:cNvPr id="70"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sp>
          <p:nvSpPr>
            <p:cNvPr id="71"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grpSp>
          <p:nvGrpSpPr>
            <p:cNvPr id="72" name="AutoShape 22"/>
            <p:cNvGrpSpPr/>
            <p:nvPr/>
          </p:nvGrpSpPr>
          <p:grpSpPr bwMode="auto">
            <a:xfrm>
              <a:off x="68" y="53"/>
              <a:ext cx="1400" cy="1213"/>
              <a:chOff x="0" y="0"/>
              <a:chExt cx="688848" cy="597408"/>
            </a:xfrm>
          </p:grpSpPr>
          <p:pic>
            <p:nvPicPr>
              <p:cNvPr id="73"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grpSp>
      </p:grpSp>
      <p:sp>
        <p:nvSpPr>
          <p:cNvPr id="75" name="Text Box 25"/>
          <p:cNvSpPr txBox="1">
            <a:spLocks noChangeArrowheads="1"/>
          </p:cNvSpPr>
          <p:nvPr/>
        </p:nvSpPr>
        <p:spPr bwMode="auto">
          <a:xfrm>
            <a:off x="3111556" y="1991063"/>
            <a:ext cx="6880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a:buFont typeface="Arial" panose="020B0604020202020204" pitchFamily="34" charset="0"/>
              <a:buNone/>
            </a:pPr>
            <a:r>
              <a:rPr lang="en-US" altLang="zh-CN" sz="2000" dirty="0">
                <a:solidFill>
                  <a:srgbClr val="FFFFFF"/>
                </a:solidFill>
                <a:latin typeface="方正兰亭中黑_GBK" panose="02000000000000000000" pitchFamily="2" charset="-122"/>
                <a:ea typeface="方正兰亭中黑_GBK" panose="02000000000000000000" pitchFamily="2" charset="-122"/>
              </a:rPr>
              <a:t>5.3 </a:t>
            </a:r>
          </a:p>
        </p:txBody>
      </p:sp>
      <p:sp>
        <p:nvSpPr>
          <p:cNvPr id="76" name="Text Box 24"/>
          <p:cNvSpPr txBox="1">
            <a:spLocks noChangeArrowheads="1"/>
          </p:cNvSpPr>
          <p:nvPr/>
        </p:nvSpPr>
        <p:spPr bwMode="auto">
          <a:xfrm>
            <a:off x="3981023" y="2028731"/>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buFont typeface="Arial" panose="020B0604020202020204" pitchFamily="34" charset="0"/>
              <a:buNone/>
            </a:pPr>
            <a:r>
              <a:rPr lang="zh-CN" altLang="en-US" sz="2400" dirty="0">
                <a:solidFill>
                  <a:srgbClr val="31589C"/>
                </a:solidFill>
                <a:latin typeface="方正兰亭中黑_GBK" panose="02000000000000000000" pitchFamily="2" charset="-122"/>
                <a:ea typeface="方正兰亭中黑_GBK" panose="02000000000000000000" pitchFamily="2" charset="-122"/>
              </a:rPr>
              <a:t>决策树</a:t>
            </a:r>
          </a:p>
        </p:txBody>
      </p:sp>
      <p:grpSp>
        <p:nvGrpSpPr>
          <p:cNvPr id="77" name="Group 19"/>
          <p:cNvGrpSpPr/>
          <p:nvPr/>
        </p:nvGrpSpPr>
        <p:grpSpPr bwMode="auto">
          <a:xfrm>
            <a:off x="3092023" y="2720427"/>
            <a:ext cx="762000" cy="665163"/>
            <a:chOff x="0" y="0"/>
            <a:chExt cx="1549" cy="1351"/>
          </a:xfrm>
        </p:grpSpPr>
        <p:sp>
          <p:nvSpPr>
            <p:cNvPr id="78"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sp>
          <p:nvSpPr>
            <p:cNvPr id="79"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grpSp>
          <p:nvGrpSpPr>
            <p:cNvPr id="80" name="AutoShape 22"/>
            <p:cNvGrpSpPr/>
            <p:nvPr/>
          </p:nvGrpSpPr>
          <p:grpSpPr bwMode="auto">
            <a:xfrm>
              <a:off x="68" y="53"/>
              <a:ext cx="1400" cy="1213"/>
              <a:chOff x="0" y="0"/>
              <a:chExt cx="688848" cy="597408"/>
            </a:xfrm>
          </p:grpSpPr>
          <p:pic>
            <p:nvPicPr>
              <p:cNvPr id="81"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grpSp>
      </p:grpSp>
      <p:sp>
        <p:nvSpPr>
          <p:cNvPr id="83" name="Text Box 25"/>
          <p:cNvSpPr txBox="1">
            <a:spLocks noChangeArrowheads="1"/>
          </p:cNvSpPr>
          <p:nvPr/>
        </p:nvSpPr>
        <p:spPr bwMode="auto">
          <a:xfrm>
            <a:off x="3095983" y="2818852"/>
            <a:ext cx="6912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a:buFont typeface="Arial" panose="020B0604020202020204" pitchFamily="34" charset="0"/>
              <a:buNone/>
            </a:pPr>
            <a:r>
              <a:rPr lang="en-US" altLang="zh-CN" sz="2000" dirty="0">
                <a:solidFill>
                  <a:srgbClr val="FFFFFF"/>
                </a:solidFill>
                <a:latin typeface="方正兰亭中黑_GBK" panose="02000000000000000000" pitchFamily="2" charset="-122"/>
                <a:ea typeface="方正兰亭中黑_GBK" panose="02000000000000000000" pitchFamily="2" charset="-122"/>
              </a:rPr>
              <a:t>5.4 </a:t>
            </a:r>
          </a:p>
        </p:txBody>
      </p:sp>
      <p:sp>
        <p:nvSpPr>
          <p:cNvPr id="84" name="Line 16"/>
          <p:cNvSpPr>
            <a:spLocks noChangeShapeType="1"/>
          </p:cNvSpPr>
          <p:nvPr/>
        </p:nvSpPr>
        <p:spPr bwMode="auto">
          <a:xfrm>
            <a:off x="3618257" y="2461500"/>
            <a:ext cx="4248150" cy="27305"/>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sp>
        <p:nvSpPr>
          <p:cNvPr id="85" name="Line 16"/>
          <p:cNvSpPr>
            <a:spLocks noChangeShapeType="1"/>
          </p:cNvSpPr>
          <p:nvPr/>
        </p:nvSpPr>
        <p:spPr bwMode="auto">
          <a:xfrm flipV="1">
            <a:off x="3684932" y="3362565"/>
            <a:ext cx="4218940" cy="241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grpSp>
        <p:nvGrpSpPr>
          <p:cNvPr id="86" name="组合 85"/>
          <p:cNvGrpSpPr/>
          <p:nvPr/>
        </p:nvGrpSpPr>
        <p:grpSpPr>
          <a:xfrm>
            <a:off x="3075513" y="3543889"/>
            <a:ext cx="4763770" cy="665163"/>
            <a:chOff x="3507234" y="2813050"/>
            <a:chExt cx="4763770" cy="665163"/>
          </a:xfrm>
        </p:grpSpPr>
        <p:grpSp>
          <p:nvGrpSpPr>
            <p:cNvPr id="87" name="Group 9"/>
            <p:cNvGrpSpPr/>
            <p:nvPr/>
          </p:nvGrpSpPr>
          <p:grpSpPr bwMode="auto">
            <a:xfrm>
              <a:off x="3507234" y="2813050"/>
              <a:ext cx="762000" cy="665163"/>
              <a:chOff x="0" y="0"/>
              <a:chExt cx="1549" cy="1351"/>
            </a:xfrm>
          </p:grpSpPr>
          <p:sp>
            <p:nvSpPr>
              <p:cNvPr id="90"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sp>
            <p:nvSpPr>
              <p:cNvPr id="91"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grpSp>
            <p:nvGrpSpPr>
              <p:cNvPr id="92" name="AutoShape 12"/>
              <p:cNvGrpSpPr/>
              <p:nvPr/>
            </p:nvGrpSpPr>
            <p:grpSpPr bwMode="auto">
              <a:xfrm>
                <a:off x="68" y="54"/>
                <a:ext cx="1400" cy="1213"/>
                <a:chOff x="0" y="0"/>
                <a:chExt cx="688848" cy="597408"/>
              </a:xfrm>
            </p:grpSpPr>
            <p:pic>
              <p:nvPicPr>
                <p:cNvPr id="93"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grpSp>
        </p:grpSp>
        <p:sp>
          <p:nvSpPr>
            <p:cNvPr id="88" name="Line 16"/>
            <p:cNvSpPr>
              <a:spLocks noChangeShapeType="1"/>
            </p:cNvSpPr>
            <p:nvPr/>
          </p:nvSpPr>
          <p:spPr bwMode="auto">
            <a:xfrm flipV="1">
              <a:off x="4104134" y="3425190"/>
              <a:ext cx="4166870" cy="114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sp>
          <p:nvSpPr>
            <p:cNvPr id="89" name="Text Box 18"/>
            <p:cNvSpPr txBox="1">
              <a:spLocks noChangeArrowheads="1"/>
            </p:cNvSpPr>
            <p:nvPr/>
          </p:nvSpPr>
          <p:spPr bwMode="auto">
            <a:xfrm>
              <a:off x="3536286" y="2911475"/>
              <a:ext cx="689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a:buFont typeface="Arial" panose="020B0604020202020204" pitchFamily="34" charset="0"/>
                <a:buNone/>
              </a:pPr>
              <a:r>
                <a:rPr lang="en-US" altLang="zh-CN" sz="2000" dirty="0">
                  <a:solidFill>
                    <a:srgbClr val="FFFFFF"/>
                  </a:solidFill>
                  <a:latin typeface="方正兰亭中黑_GBK" panose="02000000000000000000" pitchFamily="2" charset="-122"/>
                  <a:ea typeface="方正兰亭中黑_GBK" panose="02000000000000000000" pitchFamily="2" charset="-122"/>
                </a:rPr>
                <a:t>5.5 </a:t>
              </a:r>
            </a:p>
          </p:txBody>
        </p:sp>
      </p:grpSp>
      <p:sp>
        <p:nvSpPr>
          <p:cNvPr id="95" name="Text Box 24"/>
          <p:cNvSpPr txBox="1">
            <a:spLocks noChangeArrowheads="1"/>
          </p:cNvSpPr>
          <p:nvPr/>
        </p:nvSpPr>
        <p:spPr bwMode="auto">
          <a:xfrm>
            <a:off x="3948638" y="2828831"/>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buFont typeface="Arial" panose="020B0604020202020204" pitchFamily="34" charset="0"/>
              <a:buNone/>
            </a:pPr>
            <a:r>
              <a:rPr lang="zh-CN" altLang="en-US" sz="2400" dirty="0">
                <a:solidFill>
                  <a:srgbClr val="31589C"/>
                </a:solidFill>
                <a:latin typeface="方正兰亭中黑_GBK" panose="02000000000000000000" pitchFamily="2" charset="-122"/>
                <a:ea typeface="方正兰亭中黑_GBK" panose="02000000000000000000" pitchFamily="2" charset="-122"/>
              </a:rPr>
              <a:t>贝叶斯分类</a:t>
            </a:r>
          </a:p>
        </p:txBody>
      </p:sp>
      <p:grpSp>
        <p:nvGrpSpPr>
          <p:cNvPr id="96" name="Group 19"/>
          <p:cNvGrpSpPr/>
          <p:nvPr/>
        </p:nvGrpSpPr>
        <p:grpSpPr bwMode="auto">
          <a:xfrm>
            <a:off x="3075513" y="4379933"/>
            <a:ext cx="762000" cy="665163"/>
            <a:chOff x="0" y="0"/>
            <a:chExt cx="1549" cy="1351"/>
          </a:xfrm>
        </p:grpSpPr>
        <p:sp>
          <p:nvSpPr>
            <p:cNvPr id="97"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sp>
          <p:nvSpPr>
            <p:cNvPr id="98"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a:solidFill>
                  <a:srgbClr val="FFFFFF"/>
                </a:solidFill>
                <a:latin typeface="方正兰亭中黑_GBK" panose="02000000000000000000" pitchFamily="2" charset="-122"/>
                <a:ea typeface="方正兰亭中黑_GBK" panose="02000000000000000000" pitchFamily="2" charset="-122"/>
              </a:endParaRPr>
            </a:p>
          </p:txBody>
        </p:sp>
        <p:grpSp>
          <p:nvGrpSpPr>
            <p:cNvPr id="99" name="AutoShape 22"/>
            <p:cNvGrpSpPr/>
            <p:nvPr/>
          </p:nvGrpSpPr>
          <p:grpSpPr bwMode="auto">
            <a:xfrm>
              <a:off x="68" y="53"/>
              <a:ext cx="1400" cy="1213"/>
              <a:chOff x="0" y="0"/>
              <a:chExt cx="688848" cy="597408"/>
            </a:xfrm>
          </p:grpSpPr>
          <p:pic>
            <p:nvPicPr>
              <p:cNvPr id="100"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 typeface="Arial" panose="020B0604020202020204" pitchFamily="34" charset="0"/>
                  <a:buNone/>
                </a:pPr>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grpSp>
      </p:grpSp>
      <p:sp>
        <p:nvSpPr>
          <p:cNvPr id="102" name="Text Box 25"/>
          <p:cNvSpPr txBox="1">
            <a:spLocks noChangeArrowheads="1"/>
          </p:cNvSpPr>
          <p:nvPr/>
        </p:nvSpPr>
        <p:spPr bwMode="auto">
          <a:xfrm>
            <a:off x="3118375" y="4478358"/>
            <a:ext cx="6121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a:buFont typeface="Arial" panose="020B0604020202020204" pitchFamily="34" charset="0"/>
              <a:buNone/>
            </a:pPr>
            <a:r>
              <a:rPr lang="en-US" altLang="zh-CN" sz="2000" dirty="0">
                <a:solidFill>
                  <a:srgbClr val="FFFFFF"/>
                </a:solidFill>
                <a:latin typeface="方正兰亭中黑_GBK" panose="02000000000000000000" pitchFamily="2" charset="-122"/>
                <a:ea typeface="方正兰亭中黑_GBK" panose="02000000000000000000" pitchFamily="2" charset="-122"/>
              </a:rPr>
              <a:t>5.6</a:t>
            </a:r>
          </a:p>
        </p:txBody>
      </p:sp>
      <p:sp>
        <p:nvSpPr>
          <p:cNvPr id="103" name="Text Box 24"/>
          <p:cNvSpPr txBox="1">
            <a:spLocks noChangeArrowheads="1"/>
          </p:cNvSpPr>
          <p:nvPr/>
        </p:nvSpPr>
        <p:spPr bwMode="auto">
          <a:xfrm>
            <a:off x="4034998" y="4478561"/>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buFont typeface="Arial" panose="020B0604020202020204" pitchFamily="34" charset="0"/>
              <a:buNone/>
            </a:pPr>
            <a:r>
              <a:rPr lang="zh-CN" altLang="en-US" sz="2400" dirty="0">
                <a:solidFill>
                  <a:srgbClr val="31589C"/>
                </a:solidFill>
                <a:latin typeface="方正兰亭中黑_GBK" panose="02000000000000000000" pitchFamily="2" charset="-122"/>
                <a:ea typeface="方正兰亭中黑_GBK" panose="02000000000000000000" pitchFamily="2" charset="-122"/>
              </a:rPr>
              <a:t>其他学习问题</a:t>
            </a:r>
          </a:p>
        </p:txBody>
      </p:sp>
      <p:sp>
        <p:nvSpPr>
          <p:cNvPr id="104" name="Line 16"/>
          <p:cNvSpPr>
            <a:spLocks noChangeShapeType="1"/>
          </p:cNvSpPr>
          <p:nvPr/>
        </p:nvSpPr>
        <p:spPr bwMode="auto">
          <a:xfrm flipV="1">
            <a:off x="3711783" y="4991919"/>
            <a:ext cx="4127574" cy="1122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endParaRPr lang="zh-CN" altLang="en-US" dirty="0">
              <a:solidFill>
                <a:srgbClr val="FFFFFF"/>
              </a:solidFill>
              <a:latin typeface="方正兰亭中黑_GBK" panose="02000000000000000000" pitchFamily="2" charset="-122"/>
              <a:ea typeface="方正兰亭中黑_GBK" panose="02000000000000000000" pitchFamily="2" charset="-122"/>
            </a:endParaRPr>
          </a:p>
        </p:txBody>
      </p:sp>
      <p:sp>
        <p:nvSpPr>
          <p:cNvPr id="105" name="Text Box 24"/>
          <p:cNvSpPr txBox="1">
            <a:spLocks noChangeArrowheads="1"/>
          </p:cNvSpPr>
          <p:nvPr/>
        </p:nvSpPr>
        <p:spPr bwMode="auto">
          <a:xfrm>
            <a:off x="3980821" y="3667551"/>
            <a:ext cx="56318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buFont typeface="Arial" panose="020B0604020202020204" pitchFamily="34" charset="0"/>
              <a:buNone/>
            </a:pPr>
            <a:r>
              <a:rPr lang="en-US" altLang="zh-CN" sz="2000" dirty="0">
                <a:solidFill>
                  <a:srgbClr val="31589C"/>
                </a:solidFill>
                <a:latin typeface="方正兰亭中黑_GBK" panose="02000000000000000000" pitchFamily="2" charset="-122"/>
                <a:ea typeface="方正兰亭中黑_GBK" panose="02000000000000000000" pitchFamily="2" charset="-122"/>
              </a:rPr>
              <a:t>k-nearest neighbor(k-NN)</a:t>
            </a:r>
            <a:r>
              <a:rPr lang="zh-CN" altLang="en-US" sz="2000" dirty="0">
                <a:solidFill>
                  <a:srgbClr val="31589C"/>
                </a:solidFill>
                <a:latin typeface="方正兰亭中黑_GBK" panose="02000000000000000000" pitchFamily="2" charset="-122"/>
                <a:ea typeface="方正兰亭中黑_GBK" panose="02000000000000000000" pitchFamily="2" charset="-122"/>
              </a:rPr>
              <a:t>算法</a:t>
            </a:r>
          </a:p>
        </p:txBody>
      </p:sp>
      <p:sp>
        <p:nvSpPr>
          <p:cNvPr id="106" name="圆角矩形 3"/>
          <p:cNvSpPr/>
          <p:nvPr/>
        </p:nvSpPr>
        <p:spPr bwMode="auto">
          <a:xfrm>
            <a:off x="107504" y="5234073"/>
            <a:ext cx="8207375" cy="1368425"/>
          </a:xfrm>
          <a:prstGeom prst="roundRect">
            <a:avLst/>
          </a:prstGeom>
          <a:solidFill>
            <a:srgbClr val="E5F3F9"/>
          </a:solidFill>
          <a:ln w="25400" cap="flat" cmpd="sng" algn="ctr">
            <a:solidFill>
              <a:srgbClr val="0070C0"/>
            </a:solidFill>
            <a:prstDash val="solid"/>
            <a:round/>
            <a:headEnd type="none" w="med" len="med"/>
            <a:tailEnd type="triangle" w="lg" len="lg"/>
          </a:ln>
          <a:effectLst>
            <a:outerShdw blurRad="50800" dist="38100" dir="2700000" algn="tl" rotWithShape="0">
              <a:prstClr val="black">
                <a:alpha val="40000"/>
              </a:prstClr>
            </a:outerShdw>
          </a:effectLst>
        </p:spPr>
        <p:txBody>
          <a:bodyPr tIns="72000" bIns="108000"/>
          <a:lstStyle/>
          <a:p>
            <a:pPr>
              <a:lnSpc>
                <a:spcPct val="130000"/>
              </a:lnSpc>
              <a:spcBef>
                <a:spcPts val="600"/>
              </a:spcBef>
              <a:spcAft>
                <a:spcPts val="600"/>
              </a:spcAft>
              <a:buClr>
                <a:srgbClr val="CC0000"/>
              </a:buClr>
              <a:defRPr/>
            </a:pPr>
            <a:r>
              <a:rPr lang="zh-CN" altLang="en-US" sz="2800" b="0">
                <a:solidFill>
                  <a:srgbClr val="C00000"/>
                </a:solidFill>
                <a:effectLst>
                  <a:outerShdw blurRad="38100" dist="38100" dir="2700000" algn="tl">
                    <a:srgbClr val="000000"/>
                  </a:outerShdw>
                </a:effectLst>
                <a:latin typeface="Times New Roman" panose="02020603050405020304" pitchFamily="18" charset="0"/>
                <a:ea typeface="黑体" panose="02010609060101010101" pitchFamily="49" charset="-122"/>
              </a:rPr>
              <a:t>基本要求</a:t>
            </a:r>
            <a:r>
              <a:rPr lang="zh-CN" altLang="en-US" sz="2800" b="0">
                <a:solidFill>
                  <a:srgbClr val="000000"/>
                </a:solidFill>
                <a:latin typeface="Times New Roman" panose="02020603050405020304" pitchFamily="18" charset="0"/>
                <a:ea typeface="黑体" panose="02010609060101010101" pitchFamily="49" charset="-122"/>
              </a:rPr>
              <a:t>：</a:t>
            </a:r>
            <a:r>
              <a:rPr lang="zh-CN" altLang="zh-CN" sz="2800" b="0">
                <a:solidFill>
                  <a:srgbClr val="000000"/>
                </a:solidFill>
                <a:ea typeface="黑体" panose="02010609060101010101" pitchFamily="49" charset="-122"/>
              </a:rPr>
              <a:t>掌握分类的</a:t>
            </a:r>
            <a:r>
              <a:rPr lang="zh-CN" altLang="zh-CN" sz="2800" b="0">
                <a:solidFill>
                  <a:srgbClr val="C00000"/>
                </a:solidFill>
                <a:ea typeface="黑体" panose="02010609060101010101" pitchFamily="49" charset="-122"/>
              </a:rPr>
              <a:t>定义</a:t>
            </a:r>
            <a:r>
              <a:rPr lang="zh-CN" altLang="zh-CN" sz="2800" b="0">
                <a:solidFill>
                  <a:srgbClr val="000000"/>
                </a:solidFill>
                <a:ea typeface="黑体" panose="02010609060101010101" pitchFamily="49" charset="-122"/>
              </a:rPr>
              <a:t>、</a:t>
            </a:r>
            <a:r>
              <a:rPr lang="zh-CN" altLang="zh-CN" sz="2800" b="0">
                <a:solidFill>
                  <a:srgbClr val="C00000"/>
                </a:solidFill>
                <a:ea typeface="黑体" panose="02010609060101010101" pitchFamily="49" charset="-122"/>
              </a:rPr>
              <a:t>模型</a:t>
            </a:r>
            <a:r>
              <a:rPr lang="zh-CN" altLang="zh-CN" sz="2800" b="0">
                <a:solidFill>
                  <a:srgbClr val="000000"/>
                </a:solidFill>
                <a:ea typeface="黑体" panose="02010609060101010101" pitchFamily="49" charset="-122"/>
              </a:rPr>
              <a:t>、</a:t>
            </a:r>
            <a:r>
              <a:rPr lang="zh-CN" altLang="zh-CN" sz="2800" b="0">
                <a:solidFill>
                  <a:srgbClr val="C00000"/>
                </a:solidFill>
                <a:ea typeface="黑体" panose="02010609060101010101" pitchFamily="49" charset="-122"/>
              </a:rPr>
              <a:t>评价指标</a:t>
            </a:r>
            <a:r>
              <a:rPr lang="zh-CN" altLang="zh-CN" sz="2800" b="0">
                <a:solidFill>
                  <a:srgbClr val="000000"/>
                </a:solidFill>
                <a:ea typeface="黑体" panose="02010609060101010101" pitchFamily="49" charset="-122"/>
              </a:rPr>
              <a:t>等问题，掌握</a:t>
            </a:r>
            <a:r>
              <a:rPr lang="zh-CN" altLang="zh-CN" sz="2800" b="0">
                <a:solidFill>
                  <a:srgbClr val="C00000"/>
                </a:solidFill>
                <a:ea typeface="黑体" panose="02010609060101010101" pitchFamily="49" charset="-122"/>
              </a:rPr>
              <a:t>决策树</a:t>
            </a:r>
            <a:r>
              <a:rPr lang="zh-CN" altLang="zh-CN" sz="2800" b="0">
                <a:solidFill>
                  <a:srgbClr val="000000"/>
                </a:solidFill>
                <a:ea typeface="黑体" panose="02010609060101010101" pitchFamily="49" charset="-122"/>
              </a:rPr>
              <a:t>、</a:t>
            </a:r>
            <a:r>
              <a:rPr lang="zh-CN" altLang="zh-CN" sz="2800" b="0">
                <a:solidFill>
                  <a:srgbClr val="C00000"/>
                </a:solidFill>
                <a:ea typeface="黑体" panose="02010609060101010101" pitchFamily="49" charset="-122"/>
              </a:rPr>
              <a:t>贝叶斯分类</a:t>
            </a:r>
            <a:r>
              <a:rPr lang="zh-CN" altLang="zh-CN" sz="2800" b="0">
                <a:solidFill>
                  <a:srgbClr val="000000"/>
                </a:solidFill>
                <a:ea typeface="黑体" panose="02010609060101010101" pitchFamily="49" charset="-122"/>
              </a:rPr>
              <a:t>中的典型分类方法</a:t>
            </a:r>
          </a:p>
        </p:txBody>
      </p:sp>
    </p:spTree>
  </p:cSld>
  <p:clrMapOvr>
    <a:masterClrMapping/>
  </p:clrMapOvr>
  <mc:AlternateContent xmlns:mc="http://schemas.openxmlformats.org/markup-compatibility/2006" xmlns:p14="http://schemas.microsoft.com/office/powerpoint/2010/main">
    <mc:Choice Requires="p14">
      <p:transition spd="slow" p14:dur="2000" advTm="2250"/>
    </mc:Choice>
    <mc:Fallback xmlns="">
      <p:transition spd="slow" advTm="225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15" name="内容占位符 2"/>
          <p:cNvSpPr txBox="1"/>
          <p:nvPr/>
        </p:nvSpPr>
        <p:spPr>
          <a:xfrm>
            <a:off x="215265" y="838200"/>
            <a:ext cx="8713470" cy="93789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混淆矩阵</a:t>
            </a: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Confusion Matrix:</a:t>
            </a:r>
            <a:endParaRPr lang="en-US" altLang="zh-CN" sz="2800" b="0" dirty="0">
              <a:solidFill>
                <a:srgbClr val="C00000"/>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graphicFrame>
        <p:nvGraphicFramePr>
          <p:cNvPr id="4" name="Group 77"/>
          <p:cNvGraphicFramePr>
            <a:graphicFrameLocks noGrp="1"/>
          </p:cNvGraphicFramePr>
          <p:nvPr>
            <p:custDataLst>
              <p:tags r:id="rId1"/>
            </p:custDataLst>
            <p:extLst>
              <p:ext uri="{D42A27DB-BD31-4B8C-83A1-F6EECF244321}">
                <p14:modId xmlns:p14="http://schemas.microsoft.com/office/powerpoint/2010/main" val="2096469008"/>
              </p:ext>
            </p:extLst>
          </p:nvPr>
        </p:nvGraphicFramePr>
        <p:xfrm>
          <a:off x="683568" y="1480593"/>
          <a:ext cx="7924800" cy="1235393"/>
        </p:xfrm>
        <a:graphic>
          <a:graphicData uri="http://schemas.openxmlformats.org/drawingml/2006/table">
            <a:tbl>
              <a:tblPr>
                <a:tableStyleId>{8A107856-5554-42FB-B03E-39F5DBC370BA}</a:tableStyleId>
              </a:tblPr>
              <a:tblGrid>
                <a:gridCol w="2895600">
                  <a:extLst>
                    <a:ext uri="{9D8B030D-6E8A-4147-A177-3AD203B41FA5}">
                      <a16:colId xmlns:a16="http://schemas.microsoft.com/office/drawing/2014/main" val="20000"/>
                    </a:ext>
                  </a:extLst>
                </a:gridCol>
                <a:gridCol w="2471738">
                  <a:extLst>
                    <a:ext uri="{9D8B030D-6E8A-4147-A177-3AD203B41FA5}">
                      <a16:colId xmlns:a16="http://schemas.microsoft.com/office/drawing/2014/main" val="20001"/>
                    </a:ext>
                  </a:extLst>
                </a:gridCol>
                <a:gridCol w="2557462">
                  <a:extLst>
                    <a:ext uri="{9D8B030D-6E8A-4147-A177-3AD203B41FA5}">
                      <a16:colId xmlns:a16="http://schemas.microsoft.com/office/drawing/2014/main" val="20002"/>
                    </a:ext>
                  </a:extLst>
                </a:gridCol>
              </a:tblGrid>
              <a:tr h="42735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u="none" strike="noStrike" cap="none" normalizeH="0" baseline="0" dirty="0">
                          <a:ln>
                            <a:noFill/>
                          </a:ln>
                          <a:solidFill>
                            <a:srgbClr val="C00000"/>
                          </a:solidFill>
                          <a:effectLst/>
                          <a:latin typeface="Calibri" panose="020F0502020204030204" pitchFamily="34" charset="0"/>
                          <a:cs typeface="Calibri" panose="020F0502020204030204" pitchFamily="34" charset="0"/>
                        </a:rPr>
                        <a:t>Actual class\Predicted class</a:t>
                      </a:r>
                      <a:endParaRPr kumimoji="0" lang="en-US" sz="1800" b="1" i="0" u="none" strike="noStrike" cap="none" normalizeH="0" baseline="0" dirty="0">
                        <a:ln>
                          <a:noFill/>
                        </a:ln>
                        <a:solidFill>
                          <a:srgbClr val="C00000"/>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u="none" strike="noStrike" cap="none" normalizeH="0" baseline="0" dirty="0">
                          <a:ln>
                            <a:noFill/>
                          </a:ln>
                          <a:solidFill>
                            <a:srgbClr val="C00000"/>
                          </a:solidFill>
                          <a:effectLst/>
                          <a:latin typeface="Calibri" panose="020F0502020204030204" pitchFamily="34" charset="0"/>
                          <a:cs typeface="Calibri" panose="020F0502020204030204" pitchFamily="34" charset="0"/>
                        </a:rPr>
                        <a:t>C</a:t>
                      </a:r>
                      <a:r>
                        <a:rPr kumimoji="0" lang="en-US" sz="1800" b="1" u="none" strike="noStrike" cap="none" normalizeH="0" baseline="-25000" dirty="0">
                          <a:ln>
                            <a:noFill/>
                          </a:ln>
                          <a:solidFill>
                            <a:srgbClr val="C00000"/>
                          </a:solidFill>
                          <a:effectLst/>
                          <a:latin typeface="Calibri" panose="020F0502020204030204" pitchFamily="34" charset="0"/>
                          <a:cs typeface="Calibri" panose="020F0502020204030204" pitchFamily="34" charset="0"/>
                        </a:rPr>
                        <a:t>1</a:t>
                      </a:r>
                      <a:endParaRPr kumimoji="0" lang="en-US" sz="1800" b="1" i="0" u="none" strike="noStrike" cap="none" normalizeH="0" baseline="-25000" dirty="0">
                        <a:ln>
                          <a:noFill/>
                        </a:ln>
                        <a:solidFill>
                          <a:srgbClr val="C00000"/>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u="none" strike="noStrike" cap="none" normalizeH="0" baseline="0" dirty="0">
                          <a:ln>
                            <a:noFill/>
                          </a:ln>
                          <a:solidFill>
                            <a:srgbClr val="C00000"/>
                          </a:solidFill>
                          <a:effectLst/>
                          <a:latin typeface="Calibri" panose="020F0502020204030204" pitchFamily="34" charset="0"/>
                          <a:cs typeface="Calibri" panose="020F0502020204030204" pitchFamily="34" charset="0"/>
                        </a:rPr>
                        <a:t>¬ C</a:t>
                      </a:r>
                      <a:r>
                        <a:rPr kumimoji="0" lang="en-US" sz="1800" b="1" u="none" strike="noStrike" cap="none" normalizeH="0" baseline="-25000" dirty="0">
                          <a:ln>
                            <a:noFill/>
                          </a:ln>
                          <a:solidFill>
                            <a:srgbClr val="C00000"/>
                          </a:solidFill>
                          <a:effectLst/>
                          <a:latin typeface="Calibri" panose="020F0502020204030204" pitchFamily="34" charset="0"/>
                          <a:cs typeface="Calibri" panose="020F0502020204030204" pitchFamily="34" charset="0"/>
                        </a:rPr>
                        <a:t>1</a:t>
                      </a:r>
                      <a:endParaRPr kumimoji="0" lang="en-US" sz="1800" b="1" i="0" u="none" strike="noStrike" cap="none" normalizeH="0" baseline="-25000" dirty="0">
                        <a:ln>
                          <a:noFill/>
                        </a:ln>
                        <a:solidFill>
                          <a:srgbClr val="C00000"/>
                        </a:solidFill>
                        <a:effectLst/>
                        <a:latin typeface="Calibri" panose="020F0502020204030204" pitchFamily="34" charset="0"/>
                        <a:cs typeface="Calibri" panose="020F0502020204030204" pitchFamily="34" charset="0"/>
                      </a:endParaRPr>
                    </a:p>
                  </a:txBody>
                  <a:tcPr horzOverflow="overflow"/>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u="none" strike="noStrike" cap="none" normalizeH="0" baseline="0" dirty="0">
                          <a:ln>
                            <a:noFill/>
                          </a:ln>
                          <a:solidFill>
                            <a:srgbClr val="C00000"/>
                          </a:solidFill>
                          <a:effectLst/>
                          <a:latin typeface="Calibri" panose="020F0502020204030204" pitchFamily="34" charset="0"/>
                          <a:cs typeface="Calibri" panose="020F0502020204030204" pitchFamily="34" charset="0"/>
                        </a:rPr>
                        <a:t>C</a:t>
                      </a:r>
                      <a:r>
                        <a:rPr kumimoji="0" lang="en-US" sz="1800" b="1" u="none" strike="noStrike" cap="none" normalizeH="0" baseline="-25000" dirty="0">
                          <a:ln>
                            <a:noFill/>
                          </a:ln>
                          <a:solidFill>
                            <a:srgbClr val="C00000"/>
                          </a:solidFill>
                          <a:effectLst/>
                          <a:latin typeface="Calibri" panose="020F0502020204030204" pitchFamily="34" charset="0"/>
                          <a:cs typeface="Calibri" panose="020F0502020204030204" pitchFamily="34" charset="0"/>
                        </a:rPr>
                        <a:t>1</a:t>
                      </a:r>
                      <a:endParaRPr kumimoji="0" lang="en-US" sz="1800" b="1" i="0" u="none" strike="noStrike" cap="none" normalizeH="0" baseline="-25000" dirty="0">
                        <a:ln>
                          <a:noFill/>
                        </a:ln>
                        <a:solidFill>
                          <a:srgbClr val="C00000"/>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a:ln>
                            <a:noFill/>
                          </a:ln>
                          <a:effectLst/>
                          <a:latin typeface="Calibri" panose="020F0502020204030204" pitchFamily="34" charset="0"/>
                          <a:cs typeface="Calibri" panose="020F0502020204030204" pitchFamily="34" charset="0"/>
                        </a:rPr>
                        <a:t>True Positives (TP)</a:t>
                      </a:r>
                      <a:endParaRPr kumimoji="0" 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a:ln>
                            <a:noFill/>
                          </a:ln>
                          <a:effectLst/>
                          <a:latin typeface="Calibri" panose="020F0502020204030204" pitchFamily="34" charset="0"/>
                          <a:cs typeface="Calibri" panose="020F0502020204030204" pitchFamily="34" charset="0"/>
                        </a:rPr>
                        <a:t>False Negatives (FN)</a:t>
                      </a:r>
                      <a:endParaRPr kumimoji="0" 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u="none" strike="noStrike" cap="none" normalizeH="0" baseline="0" dirty="0">
                          <a:ln>
                            <a:noFill/>
                          </a:ln>
                          <a:solidFill>
                            <a:srgbClr val="C00000"/>
                          </a:solidFill>
                          <a:effectLst/>
                          <a:latin typeface="Calibri" panose="020F0502020204030204" pitchFamily="34" charset="0"/>
                          <a:cs typeface="Calibri" panose="020F0502020204030204" pitchFamily="34" charset="0"/>
                        </a:rPr>
                        <a:t>¬ C</a:t>
                      </a:r>
                      <a:r>
                        <a:rPr kumimoji="0" lang="en-US" sz="1800" b="1" u="none" strike="noStrike" cap="none" normalizeH="0" baseline="-25000" dirty="0">
                          <a:ln>
                            <a:noFill/>
                          </a:ln>
                          <a:solidFill>
                            <a:srgbClr val="C00000"/>
                          </a:solidFill>
                          <a:effectLst/>
                          <a:latin typeface="Calibri" panose="020F0502020204030204" pitchFamily="34" charset="0"/>
                          <a:cs typeface="Calibri" panose="020F0502020204030204" pitchFamily="34" charset="0"/>
                        </a:rPr>
                        <a:t>1</a:t>
                      </a:r>
                      <a:endParaRPr kumimoji="0" lang="en-US" sz="1800" b="1" i="0" u="none" strike="noStrike" cap="none" normalizeH="0" baseline="-25000" dirty="0">
                        <a:ln>
                          <a:noFill/>
                        </a:ln>
                        <a:solidFill>
                          <a:srgbClr val="C00000"/>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a:ln>
                            <a:noFill/>
                          </a:ln>
                          <a:effectLst/>
                          <a:latin typeface="Calibri" panose="020F0502020204030204" pitchFamily="34" charset="0"/>
                          <a:cs typeface="Calibri" panose="020F0502020204030204" pitchFamily="34" charset="0"/>
                        </a:rPr>
                        <a:t>False Positives (FP)</a:t>
                      </a:r>
                      <a:endParaRPr kumimoji="0" 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a:ln>
                            <a:noFill/>
                          </a:ln>
                          <a:effectLst/>
                          <a:latin typeface="Calibri" panose="020F0502020204030204" pitchFamily="34" charset="0"/>
                          <a:cs typeface="Calibri" panose="020F0502020204030204" pitchFamily="34" charset="0"/>
                        </a:rPr>
                        <a:t>True Negatives (TN)</a:t>
                      </a:r>
                      <a:endParaRPr kumimoji="0" 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tc>
                <a:extLst>
                  <a:ext uri="{0D108BD9-81ED-4DB2-BD59-A6C34878D82A}">
                    <a16:rowId xmlns:a16="http://schemas.microsoft.com/office/drawing/2014/main" val="10002"/>
                  </a:ext>
                </a:extLst>
              </a:tr>
            </a:tbl>
          </a:graphicData>
        </a:graphic>
      </p:graphicFrame>
      <p:sp>
        <p:nvSpPr>
          <p:cNvPr id="2" name="文本框 1"/>
          <p:cNvSpPr txBox="1"/>
          <p:nvPr/>
        </p:nvSpPr>
        <p:spPr>
          <a:xfrm>
            <a:off x="3707904" y="4797152"/>
            <a:ext cx="4680520" cy="1353185"/>
          </a:xfrm>
          <a:prstGeom prst="rect">
            <a:avLst/>
          </a:prstGeom>
          <a:noFill/>
        </p:spPr>
        <p:txBody>
          <a:bodyPr wrap="square" rtlCol="0" anchor="t">
            <a:spAutoFit/>
          </a:bodyPr>
          <a:lstStyle/>
          <a:p>
            <a:pPr marL="808355" lvl="1" indent="-443230">
              <a:lnSpc>
                <a:spcPct val="120000"/>
              </a:lnSpc>
              <a:spcBef>
                <a:spcPts val="600"/>
              </a:spcBef>
              <a:buClrTx/>
              <a:buFont typeface="Wingdings" panose="05000000000000000000" pitchFamily="2" charset="2"/>
              <a:buChar char="ü"/>
              <a:defRPr/>
            </a:pPr>
            <a:endParaRPr lang="en-US" altLang="zh-CN" sz="2000" kern="1200" dirty="0">
              <a:solidFill>
                <a:srgbClr val="0070C0"/>
              </a:solidFill>
              <a:ea typeface="黑体" panose="02010609060101010101" pitchFamily="49" charset="-122"/>
              <a:cs typeface="黑体" panose="02010609060101010101" pitchFamily="49" charset="-122"/>
            </a:endParaRPr>
          </a:p>
          <a:p>
            <a:pPr marL="808355" lvl="1" indent="-443230">
              <a:lnSpc>
                <a:spcPct val="120000"/>
              </a:lnSpc>
              <a:spcBef>
                <a:spcPts val="600"/>
              </a:spcBef>
              <a:buClrTx/>
              <a:buFont typeface="Wingdings" panose="05000000000000000000" pitchFamily="2" charset="2"/>
              <a:buChar char="ü"/>
              <a:defRPr/>
            </a:pPr>
            <a:r>
              <a:rPr lang="zh-CN" altLang="en-US" sz="2000" dirty="0">
                <a:solidFill>
                  <a:srgbClr val="0070C0"/>
                </a:solidFill>
                <a:ea typeface="黑体" panose="02010609060101010101" pitchFamily="49" charset="-122"/>
                <a:cs typeface="黑体" panose="02010609060101010101" pitchFamily="49" charset="-122"/>
                <a:sym typeface="+mn-ea"/>
              </a:rPr>
              <a:t>默认假设</a:t>
            </a:r>
            <a:r>
              <a:rPr lang="en-US" altLang="zh-CN" sz="2000" dirty="0">
                <a:solidFill>
                  <a:srgbClr val="0070C0"/>
                </a:solidFill>
                <a:ea typeface="黑体" panose="02010609060101010101" pitchFamily="49" charset="-122"/>
                <a:cs typeface="黑体" panose="02010609060101010101" pitchFamily="49" charset="-122"/>
                <a:sym typeface="+mn-ea"/>
              </a:rPr>
              <a:t>FP</a:t>
            </a:r>
            <a:r>
              <a:rPr lang="zh-CN" altLang="en-US" sz="2000" dirty="0">
                <a:solidFill>
                  <a:srgbClr val="0070C0"/>
                </a:solidFill>
                <a:ea typeface="黑体" panose="02010609060101010101" pitchFamily="49" charset="-122"/>
                <a:cs typeface="黑体" panose="02010609060101010101" pitchFamily="49" charset="-122"/>
                <a:sym typeface="+mn-ea"/>
              </a:rPr>
              <a:t>与</a:t>
            </a:r>
            <a:r>
              <a:rPr lang="en-US" altLang="zh-CN" sz="2000" dirty="0">
                <a:solidFill>
                  <a:srgbClr val="0070C0"/>
                </a:solidFill>
                <a:ea typeface="黑体" panose="02010609060101010101" pitchFamily="49" charset="-122"/>
                <a:cs typeface="黑体" panose="02010609060101010101" pitchFamily="49" charset="-122"/>
                <a:sym typeface="+mn-ea"/>
              </a:rPr>
              <a:t>FN</a:t>
            </a:r>
            <a:r>
              <a:rPr lang="zh-CN" altLang="en-US" sz="2000" dirty="0">
                <a:solidFill>
                  <a:srgbClr val="0070C0"/>
                </a:solidFill>
                <a:ea typeface="黑体" panose="02010609060101010101" pitchFamily="49" charset="-122"/>
                <a:cs typeface="黑体" panose="02010609060101010101" pitchFamily="49" charset="-122"/>
                <a:sym typeface="+mn-ea"/>
              </a:rPr>
              <a:t>的代价是相同的</a:t>
            </a:r>
            <a:endParaRPr lang="en-US" altLang="zh-CN" sz="2000" kern="1200" dirty="0">
              <a:solidFill>
                <a:srgbClr val="0070C0"/>
              </a:solidFill>
              <a:ea typeface="黑体" panose="02010609060101010101" pitchFamily="49" charset="-122"/>
              <a:cs typeface="黑体" panose="02010609060101010101" pitchFamily="49" charset="-122"/>
            </a:endParaRPr>
          </a:p>
          <a:p>
            <a:pPr marL="808355" lvl="1" indent="-443230">
              <a:lnSpc>
                <a:spcPct val="120000"/>
              </a:lnSpc>
              <a:spcBef>
                <a:spcPts val="600"/>
              </a:spcBef>
              <a:buClrTx/>
              <a:buFont typeface="Wingdings" panose="05000000000000000000" pitchFamily="2" charset="2"/>
              <a:buChar char="ü"/>
              <a:defRPr/>
            </a:pPr>
            <a:r>
              <a:rPr lang="zh-CN" altLang="en-US" sz="2000" dirty="0">
                <a:solidFill>
                  <a:srgbClr val="0070C0"/>
                </a:solidFill>
                <a:ea typeface="黑体" panose="02010609060101010101" pitchFamily="49" charset="-122"/>
                <a:cs typeface="黑体" panose="02010609060101010101" pitchFamily="49" charset="-122"/>
                <a:sym typeface="+mn-ea"/>
              </a:rPr>
              <a:t>疾病诊断、机场安检</a:t>
            </a:r>
          </a:p>
        </p:txBody>
      </p:sp>
      <p:pic>
        <p:nvPicPr>
          <p:cNvPr id="3" name="图片 2">
            <a:extLst>
              <a:ext uri="{FF2B5EF4-FFF2-40B4-BE49-F238E27FC236}">
                <a16:creationId xmlns:a16="http://schemas.microsoft.com/office/drawing/2014/main" id="{3F112DDB-928D-4D2E-A9C3-3ADFAE201292}"/>
              </a:ext>
            </a:extLst>
          </p:cNvPr>
          <p:cNvPicPr>
            <a:picLocks noChangeAspect="1"/>
          </p:cNvPicPr>
          <p:nvPr/>
        </p:nvPicPr>
        <p:blipFill rotWithShape="1">
          <a:blip r:embed="rId4"/>
          <a:srcRect l="16178" t="9615" r="3527" b="3369"/>
          <a:stretch/>
        </p:blipFill>
        <p:spPr>
          <a:xfrm>
            <a:off x="611560" y="2796624"/>
            <a:ext cx="3324337" cy="3602584"/>
          </a:xfrm>
          <a:prstGeom prst="rect">
            <a:avLst/>
          </a:prstGeom>
        </p:spPr>
      </p:pic>
      <p:sp>
        <p:nvSpPr>
          <p:cNvPr id="5" name="矩形 4">
            <a:extLst>
              <a:ext uri="{FF2B5EF4-FFF2-40B4-BE49-F238E27FC236}">
                <a16:creationId xmlns:a16="http://schemas.microsoft.com/office/drawing/2014/main" id="{D018E66B-0219-41E3-B1AC-D29D944B2EA6}"/>
              </a:ext>
            </a:extLst>
          </p:cNvPr>
          <p:cNvSpPr/>
          <p:nvPr/>
        </p:nvSpPr>
        <p:spPr>
          <a:xfrm>
            <a:off x="246604" y="6412933"/>
            <a:ext cx="6552728" cy="276999"/>
          </a:xfrm>
          <a:prstGeom prst="rect">
            <a:avLst/>
          </a:prstGeom>
        </p:spPr>
        <p:txBody>
          <a:bodyPr wrap="square">
            <a:spAutoFit/>
          </a:bodyPr>
          <a:lstStyle/>
          <a:p>
            <a:r>
              <a:rPr lang="en-US" altLang="zh-CN" sz="1200" dirty="0">
                <a:solidFill>
                  <a:srgbClr val="0070C0"/>
                </a:solidFill>
              </a:rPr>
              <a:t>https://www.answerminer.com/blog/confusion-matrix-explained</a:t>
            </a:r>
            <a:endParaRPr lang="zh-CN" altLang="en-US" sz="1200" dirty="0">
              <a:solidFill>
                <a:srgbClr val="0070C0"/>
              </a:solidFill>
            </a:endParaRPr>
          </a:p>
        </p:txBody>
      </p:sp>
    </p:spTree>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graphicFrame>
        <p:nvGraphicFramePr>
          <p:cNvPr id="8" name="Group 131"/>
          <p:cNvGraphicFramePr>
            <a:graphicFrameLocks noGrp="1"/>
          </p:cNvGraphicFramePr>
          <p:nvPr>
            <p:extLst>
              <p:ext uri="{D42A27DB-BD31-4B8C-83A1-F6EECF244321}">
                <p14:modId xmlns:p14="http://schemas.microsoft.com/office/powerpoint/2010/main" val="1858880142"/>
              </p:ext>
            </p:extLst>
          </p:nvPr>
        </p:nvGraphicFramePr>
        <p:xfrm>
          <a:off x="5580112" y="1844824"/>
          <a:ext cx="3213100" cy="2451100"/>
        </p:xfrm>
        <a:graphic>
          <a:graphicData uri="http://schemas.openxmlformats.org/drawingml/2006/table">
            <a:tbl>
              <a:tblPr/>
              <a:tblGrid>
                <a:gridCol w="898525">
                  <a:extLst>
                    <a:ext uri="{9D8B030D-6E8A-4147-A177-3AD203B41FA5}">
                      <a16:colId xmlns:a16="http://schemas.microsoft.com/office/drawing/2014/main" val="20000"/>
                    </a:ext>
                  </a:extLst>
                </a:gridCol>
                <a:gridCol w="771525">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tblGrid>
              <a:tr h="6127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A\P</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0"/>
                  </a:ext>
                </a:extLst>
              </a:tr>
              <a:tr h="6127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TP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1"/>
                  </a:ext>
                </a:extLst>
              </a:tr>
              <a:tr h="6127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TN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2"/>
                  </a:ext>
                </a:extLst>
              </a:tr>
              <a:tr h="6127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dirty="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All</a:t>
                      </a:r>
                      <a:endParaRPr kumimoji="0" lang="en-US" altLang="zh-CN" sz="2200" b="1"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3"/>
                  </a:ext>
                </a:extLst>
              </a:tr>
            </a:tbl>
          </a:graphicData>
        </a:graphic>
      </p:graphicFrame>
      <p:sp>
        <p:nvSpPr>
          <p:cNvPr id="15" name="内容占位符 2"/>
          <p:cNvSpPr txBox="1"/>
          <p:nvPr/>
        </p:nvSpPr>
        <p:spPr>
          <a:xfrm>
            <a:off x="215265" y="887730"/>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b="0" dirty="0">
                <a:solidFill>
                  <a:srgbClr val="C00000"/>
                </a:solidFill>
                <a:latin typeface="Calibri" panose="020F0502020204030204" pitchFamily="34" charset="0"/>
                <a:ea typeface="方正兰亭中黑_GBK" panose="02000000000000000000" pitchFamily="2" charset="-122"/>
                <a:cs typeface="Calibri" panose="020F0502020204030204" pitchFamily="34" charset="0"/>
                <a:sym typeface="+mn-ea"/>
              </a:rPr>
              <a:t>准确度，误差率</a:t>
            </a:r>
          </a:p>
        </p:txBody>
      </p:sp>
      <p:sp>
        <p:nvSpPr>
          <p:cNvPr id="5" name="文本框 4"/>
          <p:cNvSpPr txBox="1"/>
          <p:nvPr/>
        </p:nvSpPr>
        <p:spPr>
          <a:xfrm>
            <a:off x="467544" y="1844824"/>
            <a:ext cx="4780280" cy="2366802"/>
          </a:xfrm>
          <a:prstGeom prst="rect">
            <a:avLst/>
          </a:prstGeom>
          <a:noFill/>
        </p:spPr>
        <p:txBody>
          <a:bodyPr wrap="square" rtlCol="0" anchor="t">
            <a:spAutoFit/>
          </a:bodyPr>
          <a:lstStyle/>
          <a:p>
            <a:pPr marL="808355" lvl="1" indent="-443230">
              <a:lnSpc>
                <a:spcPct val="120000"/>
              </a:lnSpc>
              <a:spcBef>
                <a:spcPts val="600"/>
              </a:spcBef>
              <a:buFont typeface="Wingdings" panose="05000000000000000000" pitchFamily="2" charset="2"/>
              <a:buChar char="ü"/>
              <a:defRPr/>
            </a:pPr>
            <a:r>
              <a:rPr lang="zh-CN" altLang="en-US" sz="2400" dirty="0">
                <a:solidFill>
                  <a:srgbClr val="0070C0"/>
                </a:solidFill>
                <a:latin typeface="Calibri" panose="020F0502020204030204" pitchFamily="34" charset="0"/>
                <a:ea typeface="+mn-ea"/>
                <a:cs typeface="Calibri" panose="020F0502020204030204" pitchFamily="34" charset="0"/>
                <a:sym typeface="+mn-ea"/>
              </a:rPr>
              <a:t>分类器准确度</a:t>
            </a:r>
            <a:r>
              <a:rPr lang="en-US" altLang="zh-CN" sz="2400" dirty="0">
                <a:solidFill>
                  <a:srgbClr val="0070C0"/>
                </a:solidFill>
                <a:latin typeface="Calibri" panose="020F0502020204030204" pitchFamily="34" charset="0"/>
                <a:ea typeface="+mn-ea"/>
                <a:cs typeface="Calibri" panose="020F0502020204030204" pitchFamily="34" charset="0"/>
                <a:sym typeface="+mn-ea"/>
              </a:rPr>
              <a:t>, or </a:t>
            </a:r>
            <a:r>
              <a:rPr lang="zh-CN" altLang="en-US" sz="2400" dirty="0">
                <a:solidFill>
                  <a:srgbClr val="0070C0"/>
                </a:solidFill>
                <a:latin typeface="Calibri" panose="020F0502020204030204" pitchFamily="34" charset="0"/>
                <a:ea typeface="+mn-ea"/>
                <a:cs typeface="Calibri" panose="020F0502020204030204" pitchFamily="34" charset="0"/>
                <a:sym typeface="+mn-ea"/>
              </a:rPr>
              <a:t>识别率</a:t>
            </a:r>
            <a:r>
              <a:rPr lang="en-US" altLang="zh-CN" sz="2400" dirty="0">
                <a:solidFill>
                  <a:srgbClr val="0070C0"/>
                </a:solidFill>
                <a:latin typeface="Calibri" panose="020F0502020204030204" pitchFamily="34" charset="0"/>
                <a:ea typeface="+mn-ea"/>
                <a:cs typeface="Calibri" panose="020F0502020204030204" pitchFamily="34" charset="0"/>
                <a:sym typeface="+mn-ea"/>
              </a:rPr>
              <a:t>: </a:t>
            </a:r>
            <a:r>
              <a:rPr lang="zh-CN" altLang="en-US" sz="2400" dirty="0">
                <a:solidFill>
                  <a:srgbClr val="0070C0"/>
                </a:solidFill>
                <a:latin typeface="Calibri" panose="020F0502020204030204" pitchFamily="34" charset="0"/>
                <a:ea typeface="+mn-ea"/>
                <a:cs typeface="Calibri" panose="020F0502020204030204" pitchFamily="34" charset="0"/>
                <a:sym typeface="+mn-ea"/>
              </a:rPr>
              <a:t>测试元组被正确识别的比例</a:t>
            </a:r>
            <a:endParaRPr lang="zh-CN" altLang="en-US" sz="2400" dirty="0">
              <a:solidFill>
                <a:srgbClr val="0070C0"/>
              </a:solidFill>
              <a:latin typeface="Calibri" panose="020F0502020204030204" pitchFamily="34" charset="0"/>
              <a:ea typeface="+mn-ea"/>
              <a:cs typeface="Calibri" panose="020F0502020204030204" pitchFamily="34" charset="0"/>
            </a:endParaRPr>
          </a:p>
          <a:p>
            <a:pPr lvl="1" eaLnBrk="1" hangingPunct="1">
              <a:lnSpc>
                <a:spcPct val="120000"/>
              </a:lnSpc>
              <a:spcBef>
                <a:spcPts val="600"/>
              </a:spcBef>
              <a:buFont typeface="Wingdings" panose="05000000000000000000" pitchFamily="2" charset="2"/>
              <a:buNone/>
              <a:defRPr/>
            </a:pPr>
            <a:r>
              <a:rPr lang="en-US" altLang="zh-CN" sz="2000" dirty="0">
                <a:solidFill>
                  <a:schemeClr val="tx1"/>
                </a:solidFill>
                <a:latin typeface="Calibri" panose="020F0502020204030204" pitchFamily="34" charset="0"/>
                <a:ea typeface="+mn-ea"/>
                <a:cs typeface="Calibri" panose="020F0502020204030204" pitchFamily="34" charset="0"/>
                <a:sym typeface="+mn-ea"/>
              </a:rPr>
              <a:t>      Accuracy = (TP + TN)/All</a:t>
            </a:r>
            <a:endParaRPr lang="en-US" altLang="zh-CN" sz="2000" dirty="0">
              <a:solidFill>
                <a:schemeClr val="tx1"/>
              </a:solidFill>
              <a:latin typeface="Calibri" panose="020F0502020204030204" pitchFamily="34" charset="0"/>
              <a:ea typeface="+mn-ea"/>
              <a:cs typeface="Calibri" panose="020F0502020204030204" pitchFamily="34" charset="0"/>
            </a:endParaRPr>
          </a:p>
          <a:p>
            <a:pPr marL="808355" lvl="1" indent="-443230">
              <a:lnSpc>
                <a:spcPct val="120000"/>
              </a:lnSpc>
              <a:spcBef>
                <a:spcPts val="600"/>
              </a:spcBef>
              <a:buFont typeface="Wingdings" panose="05000000000000000000" pitchFamily="2" charset="2"/>
              <a:buChar char="ü"/>
              <a:defRPr/>
            </a:pPr>
            <a:r>
              <a:rPr lang="zh-CN" altLang="en-US" sz="2400" dirty="0">
                <a:solidFill>
                  <a:srgbClr val="0070C0"/>
                </a:solidFill>
                <a:latin typeface="Calibri" panose="020F0502020204030204" pitchFamily="34" charset="0"/>
                <a:ea typeface="+mn-ea"/>
                <a:cs typeface="Calibri" panose="020F0502020204030204" pitchFamily="34" charset="0"/>
                <a:sym typeface="+mn-ea"/>
              </a:rPr>
              <a:t>误差率</a:t>
            </a:r>
            <a:r>
              <a:rPr lang="en-US" altLang="zh-CN" sz="2400" dirty="0">
                <a:solidFill>
                  <a:srgbClr val="0070C0"/>
                </a:solidFill>
                <a:latin typeface="Calibri" panose="020F0502020204030204" pitchFamily="34" charset="0"/>
                <a:ea typeface="+mn-ea"/>
                <a:cs typeface="Calibri" panose="020F0502020204030204" pitchFamily="34" charset="0"/>
                <a:sym typeface="+mn-ea"/>
              </a:rPr>
              <a:t>: </a:t>
            </a:r>
            <a:endParaRPr lang="en-US" altLang="zh-CN" sz="2400" dirty="0">
              <a:solidFill>
                <a:srgbClr val="0070C0"/>
              </a:solidFill>
              <a:latin typeface="Calibri" panose="020F0502020204030204" pitchFamily="34" charset="0"/>
              <a:ea typeface="+mn-ea"/>
              <a:cs typeface="Calibri" panose="020F0502020204030204" pitchFamily="34" charset="0"/>
            </a:endParaRPr>
          </a:p>
          <a:p>
            <a:pPr lvl="1">
              <a:lnSpc>
                <a:spcPct val="120000"/>
              </a:lnSpc>
              <a:spcBef>
                <a:spcPts val="600"/>
              </a:spcBef>
              <a:defRPr/>
            </a:pPr>
            <a:r>
              <a:rPr lang="en-US" altLang="zh-CN" sz="2000" dirty="0">
                <a:solidFill>
                  <a:srgbClr val="0070C0"/>
                </a:solidFill>
                <a:latin typeface="Calibri" panose="020F0502020204030204" pitchFamily="34" charset="0"/>
                <a:ea typeface="+mn-ea"/>
                <a:cs typeface="Calibri" panose="020F0502020204030204" pitchFamily="34" charset="0"/>
                <a:sym typeface="+mn-ea"/>
              </a:rPr>
              <a:t>     </a:t>
            </a:r>
            <a:r>
              <a:rPr lang="en-US" altLang="zh-CN" sz="2000" dirty="0">
                <a:solidFill>
                  <a:schemeClr val="tx1"/>
                </a:solidFill>
                <a:latin typeface="Calibri" panose="020F0502020204030204" pitchFamily="34" charset="0"/>
                <a:ea typeface="+mn-ea"/>
                <a:cs typeface="Calibri" panose="020F0502020204030204" pitchFamily="34" charset="0"/>
                <a:sym typeface="+mn-ea"/>
              </a:rPr>
              <a:t> 1 – accuracy, or (FP + FN)/All</a:t>
            </a:r>
            <a:endParaRPr lang="en-US" altLang="zh-CN" sz="2000" dirty="0">
              <a:solidFill>
                <a:srgbClr val="0070C0"/>
              </a:solidFill>
              <a:latin typeface="Calibri" panose="020F0502020204030204" pitchFamily="34" charset="0"/>
              <a:ea typeface="+mn-ea"/>
              <a:cs typeface="Calibri" panose="020F0502020204030204" pitchFamily="34" charset="0"/>
              <a:sym typeface="+mn-ea"/>
            </a:endParaRPr>
          </a:p>
        </p:txBody>
      </p:sp>
    </p:spTree>
    <p:extLst>
      <p:ext uri="{BB962C8B-B14F-4D97-AF65-F5344CB8AC3E}">
        <p14:creationId xmlns:p14="http://schemas.microsoft.com/office/powerpoint/2010/main" val="611290078"/>
      </p:ext>
    </p:extLst>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15" name="内容占位符 2"/>
          <p:cNvSpPr txBox="1"/>
          <p:nvPr/>
        </p:nvSpPr>
        <p:spPr>
          <a:xfrm>
            <a:off x="215265" y="887730"/>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b="0" dirty="0">
                <a:solidFill>
                  <a:srgbClr val="C00000"/>
                </a:solidFill>
                <a:latin typeface="Calibri" panose="020F0502020204030204" pitchFamily="34" charset="0"/>
                <a:ea typeface="方正兰亭中黑_GBK" panose="02000000000000000000" pitchFamily="2" charset="-122"/>
                <a:cs typeface="Calibri" panose="020F0502020204030204" pitchFamily="34" charset="0"/>
                <a:sym typeface="+mn-ea"/>
              </a:rPr>
              <a:t>准确度，误差率</a:t>
            </a:r>
          </a:p>
        </p:txBody>
      </p:sp>
      <p:sp>
        <p:nvSpPr>
          <p:cNvPr id="5" name="文本框 4"/>
          <p:cNvSpPr txBox="1"/>
          <p:nvPr/>
        </p:nvSpPr>
        <p:spPr>
          <a:xfrm>
            <a:off x="471805" y="1602105"/>
            <a:ext cx="4780280" cy="1846659"/>
          </a:xfrm>
          <a:prstGeom prst="rect">
            <a:avLst/>
          </a:prstGeom>
          <a:noFill/>
        </p:spPr>
        <p:txBody>
          <a:bodyPr wrap="square" rtlCol="0" anchor="t">
            <a:spAutoFit/>
          </a:bodyPr>
          <a:lstStyle/>
          <a:p>
            <a:pPr marL="808355" lvl="1" indent="-443230">
              <a:lnSpc>
                <a:spcPct val="120000"/>
              </a:lnSpc>
              <a:spcBef>
                <a:spcPts val="600"/>
              </a:spcBef>
              <a:buFont typeface="Wingdings" panose="05000000000000000000" pitchFamily="2" charset="2"/>
              <a:buChar char="ü"/>
              <a:defRPr/>
            </a:pPr>
            <a:r>
              <a:rPr lang="en-US" altLang="zh-CN" sz="2400" dirty="0">
                <a:solidFill>
                  <a:srgbClr val="0070C0"/>
                </a:solidFill>
                <a:latin typeface="Calibri" panose="020F0502020204030204" pitchFamily="34" charset="0"/>
                <a:ea typeface="+mn-ea"/>
                <a:cs typeface="Calibri" panose="020F0502020204030204" pitchFamily="34" charset="0"/>
                <a:sym typeface="+mn-ea"/>
              </a:rPr>
              <a:t>Class Imbalance Problem</a:t>
            </a:r>
            <a:r>
              <a:rPr lang="zh-CN" altLang="en-US" sz="2400" dirty="0">
                <a:solidFill>
                  <a:srgbClr val="0070C0"/>
                </a:solidFill>
                <a:latin typeface="Calibri" panose="020F0502020204030204" pitchFamily="34" charset="0"/>
                <a:ea typeface="+mn-ea"/>
                <a:cs typeface="Calibri" panose="020F0502020204030204" pitchFamily="34" charset="0"/>
                <a:sym typeface="+mn-ea"/>
              </a:rPr>
              <a:t>类</a:t>
            </a:r>
          </a:p>
          <a:p>
            <a:pPr marL="365125" lvl="1" indent="0">
              <a:lnSpc>
                <a:spcPct val="120000"/>
              </a:lnSpc>
              <a:spcBef>
                <a:spcPts val="600"/>
              </a:spcBef>
              <a:buClr>
                <a:srgbClr val="0000FF"/>
              </a:buClr>
              <a:buSzPct val="100000"/>
              <a:buFont typeface="Wingdings" panose="05000000000000000000" pitchFamily="2" charset="2"/>
              <a:buNone/>
              <a:defRPr/>
            </a:pPr>
            <a:r>
              <a:rPr lang="zh-CN" altLang="en-US" sz="2400" dirty="0">
                <a:solidFill>
                  <a:srgbClr val="0070C0"/>
                </a:solidFill>
                <a:latin typeface="Calibri" panose="020F0502020204030204" pitchFamily="34" charset="0"/>
                <a:ea typeface="+mn-ea"/>
                <a:cs typeface="Calibri" panose="020F0502020204030204" pitchFamily="34" charset="0"/>
                <a:sym typeface="+mn-ea"/>
              </a:rPr>
              <a:t>        分布不平衡问题</a:t>
            </a:r>
            <a:r>
              <a:rPr lang="en-US" altLang="zh-CN" sz="2400" dirty="0">
                <a:solidFill>
                  <a:srgbClr val="0070C0"/>
                </a:solidFill>
                <a:latin typeface="Calibri" panose="020F0502020204030204" pitchFamily="34" charset="0"/>
                <a:ea typeface="+mn-ea"/>
                <a:cs typeface="Calibri" panose="020F0502020204030204" pitchFamily="34" charset="0"/>
                <a:sym typeface="+mn-ea"/>
              </a:rPr>
              <a:t>: </a:t>
            </a:r>
            <a:endParaRPr lang="en-US" altLang="zh-CN" sz="2400" dirty="0">
              <a:solidFill>
                <a:srgbClr val="0070C0"/>
              </a:solidFill>
              <a:latin typeface="Calibri" panose="020F0502020204030204" pitchFamily="34" charset="0"/>
              <a:ea typeface="+mn-ea"/>
              <a:cs typeface="Calibri" panose="020F0502020204030204" pitchFamily="34" charset="0"/>
            </a:endParaRPr>
          </a:p>
          <a:p>
            <a:pPr lvl="2">
              <a:lnSpc>
                <a:spcPct val="120000"/>
              </a:lnSpc>
              <a:spcBef>
                <a:spcPts val="600"/>
              </a:spcBef>
              <a:buClr>
                <a:schemeClr val="hlink"/>
              </a:buClr>
              <a:buSzPct val="55000"/>
              <a:defRPr/>
            </a:pPr>
            <a:r>
              <a:rPr lang="en-US" altLang="zh-CN" sz="2000" dirty="0">
                <a:solidFill>
                  <a:schemeClr val="tx1"/>
                </a:solidFill>
                <a:latin typeface="Calibri" panose="020F0502020204030204" pitchFamily="34" charset="0"/>
                <a:ea typeface="+mn-ea"/>
                <a:cs typeface="Calibri" panose="020F0502020204030204" pitchFamily="34" charset="0"/>
                <a:sym typeface="+mn-ea"/>
              </a:rPr>
              <a:t>One class may be rare, e.g. fraud, or HIV-positive</a:t>
            </a:r>
          </a:p>
        </p:txBody>
      </p:sp>
      <p:pic>
        <p:nvPicPr>
          <p:cNvPr id="2" name="图片 1">
            <a:extLst>
              <a:ext uri="{FF2B5EF4-FFF2-40B4-BE49-F238E27FC236}">
                <a16:creationId xmlns:a16="http://schemas.microsoft.com/office/drawing/2014/main" id="{9185D0A0-13E4-42CD-BD23-0E870AE5EAF5}"/>
              </a:ext>
            </a:extLst>
          </p:cNvPr>
          <p:cNvPicPr>
            <a:picLocks noChangeAspect="1"/>
          </p:cNvPicPr>
          <p:nvPr/>
        </p:nvPicPr>
        <p:blipFill>
          <a:blip r:embed="rId2"/>
          <a:stretch>
            <a:fillRect/>
          </a:stretch>
        </p:blipFill>
        <p:spPr>
          <a:xfrm>
            <a:off x="5247170" y="1340768"/>
            <a:ext cx="3379890" cy="4553744"/>
          </a:xfrm>
          <a:prstGeom prst="rect">
            <a:avLst/>
          </a:prstGeom>
        </p:spPr>
      </p:pic>
    </p:spTree>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6147" name="内容占位符 2"/>
          <p:cNvSpPr>
            <a:spLocks noGrp="1"/>
          </p:cNvSpPr>
          <p:nvPr/>
        </p:nvSpPr>
        <p:spPr>
          <a:xfrm>
            <a:off x="677545" y="988060"/>
            <a:ext cx="7992745" cy="805180"/>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eaLnBrk="1" hangingPunct="1">
              <a:lnSpc>
                <a:spcPct val="130000"/>
              </a:lnSpc>
              <a:spcBef>
                <a:spcPts val="600"/>
              </a:spcBef>
              <a:buClrTx/>
              <a:buFont typeface="Wingdings" panose="05000000000000000000" pitchFamily="2" charset="2"/>
              <a:buNone/>
              <a:defRPr/>
            </a:pPr>
            <a:endParaRPr lang="zh-CN" altLang="en-US" sz="2400" b="0" dirty="0"/>
          </a:p>
        </p:txBody>
      </p:sp>
      <p:sp>
        <p:nvSpPr>
          <p:cNvPr id="3" name="矩形 2"/>
          <p:cNvSpPr/>
          <p:nvPr/>
        </p:nvSpPr>
        <p:spPr>
          <a:xfrm>
            <a:off x="331470" y="1712595"/>
            <a:ext cx="4752975" cy="2097088"/>
          </a:xfrm>
          <a:prstGeom prst="rect">
            <a:avLst/>
          </a:prstGeom>
        </p:spPr>
        <p:txBody>
          <a:bodyPr>
            <a:spAutoFit/>
          </a:bodyPr>
          <a:lstStyle/>
          <a:p>
            <a:pPr marL="808355" lvl="1" indent="-443230">
              <a:lnSpc>
                <a:spcPct val="120000"/>
              </a:lnSpc>
              <a:spcBef>
                <a:spcPts val="600"/>
              </a:spcBef>
              <a:buFont typeface="Wingdings" panose="05000000000000000000" pitchFamily="2" charset="2"/>
              <a:buChar char="ü"/>
              <a:defRPr/>
            </a:pPr>
            <a:r>
              <a:rPr lang="zh-CN" altLang="en-US" sz="2400" dirty="0">
                <a:solidFill>
                  <a:srgbClr val="0070C0"/>
                </a:solidFill>
                <a:latin typeface="Calibri" panose="020F0502020204030204" pitchFamily="34" charset="0"/>
                <a:ea typeface="+mn-ea"/>
                <a:cs typeface="Calibri" panose="020F0502020204030204" pitchFamily="34" charset="0"/>
              </a:rPr>
              <a:t>灵敏性</a:t>
            </a:r>
            <a:r>
              <a:rPr lang="en-US" altLang="zh-CN" sz="2400" dirty="0">
                <a:solidFill>
                  <a:srgbClr val="0070C0"/>
                </a:solidFill>
                <a:latin typeface="Calibri" panose="020F0502020204030204" pitchFamily="34" charset="0"/>
                <a:ea typeface="+mn-ea"/>
                <a:cs typeface="Calibri" panose="020F0502020204030204" pitchFamily="34" charset="0"/>
              </a:rPr>
              <a:t>:</a:t>
            </a:r>
            <a:r>
              <a:rPr lang="zh-CN" altLang="en-US" sz="2400" dirty="0">
                <a:solidFill>
                  <a:srgbClr val="0070C0"/>
                </a:solidFill>
                <a:latin typeface="Calibri" panose="020F0502020204030204" pitchFamily="34" charset="0"/>
                <a:ea typeface="+mn-ea"/>
                <a:cs typeface="Calibri" panose="020F0502020204030204" pitchFamily="34" charset="0"/>
              </a:rPr>
              <a:t>检测出</a:t>
            </a:r>
            <a:r>
              <a:rPr lang="en-US" altLang="zh-CN" sz="2400" dirty="0">
                <a:solidFill>
                  <a:srgbClr val="0070C0"/>
                </a:solidFill>
                <a:latin typeface="Calibri" panose="020F0502020204030204" pitchFamily="34" charset="0"/>
                <a:ea typeface="+mn-ea"/>
                <a:cs typeface="Calibri" panose="020F0502020204030204" pitchFamily="34" charset="0"/>
              </a:rPr>
              <a:t>TP</a:t>
            </a:r>
            <a:r>
              <a:rPr lang="zh-CN" altLang="en-US" sz="2400" dirty="0">
                <a:solidFill>
                  <a:srgbClr val="0070C0"/>
                </a:solidFill>
                <a:latin typeface="Calibri" panose="020F0502020204030204" pitchFamily="34" charset="0"/>
                <a:ea typeface="+mn-ea"/>
                <a:cs typeface="Calibri" panose="020F0502020204030204" pitchFamily="34" charset="0"/>
              </a:rPr>
              <a:t>的能力；</a:t>
            </a:r>
          </a:p>
          <a:p>
            <a:pPr lvl="1" eaLnBrk="1" hangingPunct="1">
              <a:lnSpc>
                <a:spcPct val="120000"/>
              </a:lnSpc>
              <a:spcBef>
                <a:spcPts val="600"/>
              </a:spcBef>
              <a:defRPr/>
            </a:pPr>
            <a:r>
              <a:rPr lang="en-US" altLang="zh-CN" sz="2400" dirty="0">
                <a:solidFill>
                  <a:srgbClr val="C00000"/>
                </a:solidFill>
                <a:latin typeface="Calibri" panose="020F0502020204030204" pitchFamily="34" charset="0"/>
                <a:ea typeface="+mn-ea"/>
                <a:cs typeface="Calibri" panose="020F0502020204030204" pitchFamily="34" charset="0"/>
              </a:rPr>
              <a:t>  </a:t>
            </a:r>
            <a:r>
              <a:rPr lang="en-US" altLang="zh-CN" sz="2400" dirty="0">
                <a:solidFill>
                  <a:schemeClr val="tx1"/>
                </a:solidFill>
                <a:latin typeface="Calibri" panose="020F0502020204030204" pitchFamily="34" charset="0"/>
                <a:ea typeface="+mn-ea"/>
                <a:cs typeface="Calibri" panose="020F0502020204030204" pitchFamily="34" charset="0"/>
              </a:rPr>
              <a:t>    </a:t>
            </a:r>
            <a:r>
              <a:rPr lang="en-US" altLang="zh-CN" sz="2200" dirty="0">
                <a:solidFill>
                  <a:schemeClr val="tx1"/>
                </a:solidFill>
                <a:latin typeface="Calibri" panose="020F0502020204030204" pitchFamily="34" charset="0"/>
                <a:ea typeface="+mn-ea"/>
                <a:cs typeface="Calibri" panose="020F0502020204030204" pitchFamily="34" charset="0"/>
              </a:rPr>
              <a:t>Sensitivity= </a:t>
            </a:r>
            <a:r>
              <a:rPr lang="en-US" altLang="zh-CN" sz="2200" dirty="0">
                <a:solidFill>
                  <a:schemeClr val="tx1"/>
                </a:solidFill>
                <a:latin typeface="Calibri" panose="020F0502020204030204" pitchFamily="34" charset="0"/>
                <a:cs typeface="Calibri" panose="020F0502020204030204" pitchFamily="34" charset="0"/>
              </a:rPr>
              <a:t>TP</a:t>
            </a:r>
            <a:r>
              <a:rPr lang="en-US" altLang="zh-CN" sz="2200" dirty="0">
                <a:solidFill>
                  <a:schemeClr val="tx1"/>
                </a:solidFill>
                <a:latin typeface="Calibri" panose="020F0502020204030204" pitchFamily="34" charset="0"/>
                <a:ea typeface="+mn-ea"/>
                <a:cs typeface="Calibri" panose="020F0502020204030204" pitchFamily="34" charset="0"/>
              </a:rPr>
              <a:t>/TP+FN</a:t>
            </a:r>
            <a:endParaRPr lang="en-US" altLang="zh-CN" sz="2200" dirty="0">
              <a:solidFill>
                <a:srgbClr val="C00000"/>
              </a:solidFill>
              <a:latin typeface="Calibri" panose="020F0502020204030204" pitchFamily="34" charset="0"/>
              <a:ea typeface="+mn-ea"/>
              <a:cs typeface="Calibri" panose="020F0502020204030204" pitchFamily="34" charset="0"/>
            </a:endParaRPr>
          </a:p>
          <a:p>
            <a:pPr marL="808355" lvl="1" indent="-443230">
              <a:lnSpc>
                <a:spcPct val="120000"/>
              </a:lnSpc>
              <a:spcBef>
                <a:spcPts val="600"/>
              </a:spcBef>
              <a:buFont typeface="Wingdings" panose="05000000000000000000" pitchFamily="2" charset="2"/>
              <a:buChar char="ü"/>
              <a:defRPr/>
            </a:pPr>
            <a:r>
              <a:rPr lang="zh-CN" altLang="en-US" sz="2400" dirty="0">
                <a:solidFill>
                  <a:srgbClr val="0070C0"/>
                </a:solidFill>
                <a:latin typeface="Calibri" panose="020F0502020204030204" pitchFamily="34" charset="0"/>
                <a:ea typeface="+mn-ea"/>
                <a:cs typeface="Calibri" panose="020F0502020204030204" pitchFamily="34" charset="0"/>
              </a:rPr>
              <a:t>特异性</a:t>
            </a:r>
            <a:r>
              <a:rPr lang="en-US" altLang="zh-CN" sz="2400" dirty="0">
                <a:solidFill>
                  <a:srgbClr val="0070C0"/>
                </a:solidFill>
                <a:latin typeface="Calibri" panose="020F0502020204030204" pitchFamily="34" charset="0"/>
                <a:ea typeface="+mn-ea"/>
                <a:cs typeface="Calibri" panose="020F0502020204030204" pitchFamily="34" charset="0"/>
              </a:rPr>
              <a:t>: </a:t>
            </a:r>
            <a:r>
              <a:rPr lang="zh-CN" altLang="en-US" sz="2400" dirty="0">
                <a:solidFill>
                  <a:srgbClr val="0070C0"/>
                </a:solidFill>
                <a:latin typeface="Calibri" panose="020F0502020204030204" pitchFamily="34" charset="0"/>
                <a:ea typeface="+mn-ea"/>
                <a:cs typeface="Calibri" panose="020F0502020204030204" pitchFamily="34" charset="0"/>
              </a:rPr>
              <a:t>避免</a:t>
            </a:r>
            <a:r>
              <a:rPr lang="en-US" altLang="zh-CN" sz="2400" dirty="0">
                <a:solidFill>
                  <a:srgbClr val="0070C0"/>
                </a:solidFill>
                <a:latin typeface="Calibri" panose="020F0502020204030204" pitchFamily="34" charset="0"/>
                <a:ea typeface="+mn-ea"/>
                <a:cs typeface="Calibri" panose="020F0502020204030204" pitchFamily="34" charset="0"/>
              </a:rPr>
              <a:t>FP</a:t>
            </a:r>
            <a:r>
              <a:rPr lang="zh-CN" altLang="en-US" sz="2400" dirty="0">
                <a:solidFill>
                  <a:srgbClr val="0070C0"/>
                </a:solidFill>
                <a:latin typeface="Calibri" panose="020F0502020204030204" pitchFamily="34" charset="0"/>
                <a:ea typeface="+mn-ea"/>
                <a:cs typeface="Calibri" panose="020F0502020204030204" pitchFamily="34" charset="0"/>
              </a:rPr>
              <a:t>的能力</a:t>
            </a:r>
            <a:endParaRPr lang="en-US" altLang="zh-CN" sz="2400" dirty="0">
              <a:solidFill>
                <a:srgbClr val="0070C0"/>
              </a:solidFill>
              <a:latin typeface="Calibri" panose="020F0502020204030204" pitchFamily="34" charset="0"/>
              <a:ea typeface="+mn-ea"/>
              <a:cs typeface="Calibri" panose="020F0502020204030204" pitchFamily="34" charset="0"/>
            </a:endParaRPr>
          </a:p>
          <a:p>
            <a:pPr lvl="1">
              <a:lnSpc>
                <a:spcPct val="120000"/>
              </a:lnSpc>
              <a:spcBef>
                <a:spcPts val="600"/>
              </a:spcBef>
              <a:defRPr/>
            </a:pPr>
            <a:r>
              <a:rPr lang="en-US" altLang="zh-CN" sz="2400" dirty="0">
                <a:solidFill>
                  <a:schemeClr val="tx1"/>
                </a:solidFill>
                <a:latin typeface="Calibri" panose="020F0502020204030204" pitchFamily="34" charset="0"/>
                <a:ea typeface="+mn-ea"/>
                <a:cs typeface="Calibri" panose="020F0502020204030204" pitchFamily="34" charset="0"/>
              </a:rPr>
              <a:t>      Specificity= </a:t>
            </a:r>
            <a:r>
              <a:rPr lang="en-US" altLang="zh-CN" sz="2200" dirty="0">
                <a:solidFill>
                  <a:schemeClr val="tx1"/>
                </a:solidFill>
                <a:latin typeface="Calibri" panose="020F0502020204030204" pitchFamily="34" charset="0"/>
                <a:cs typeface="Calibri" panose="020F0502020204030204" pitchFamily="34" charset="0"/>
              </a:rPr>
              <a:t>TN/TN+FP</a:t>
            </a:r>
          </a:p>
        </p:txBody>
      </p:sp>
      <p:graphicFrame>
        <p:nvGraphicFramePr>
          <p:cNvPr id="8" name="Group 131"/>
          <p:cNvGraphicFramePr>
            <a:graphicFrameLocks noGrp="1"/>
          </p:cNvGraphicFramePr>
          <p:nvPr>
            <p:custDataLst>
              <p:tags r:id="rId1"/>
            </p:custDataLst>
          </p:nvPr>
        </p:nvGraphicFramePr>
        <p:xfrm>
          <a:off x="5375275" y="1788478"/>
          <a:ext cx="3213100" cy="2451100"/>
        </p:xfrm>
        <a:graphic>
          <a:graphicData uri="http://schemas.openxmlformats.org/drawingml/2006/table">
            <a:tbl>
              <a:tblPr/>
              <a:tblGrid>
                <a:gridCol w="898525">
                  <a:extLst>
                    <a:ext uri="{9D8B030D-6E8A-4147-A177-3AD203B41FA5}">
                      <a16:colId xmlns:a16="http://schemas.microsoft.com/office/drawing/2014/main" val="20000"/>
                    </a:ext>
                  </a:extLst>
                </a:gridCol>
                <a:gridCol w="771525">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tblGrid>
              <a:tr h="6127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A\P</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0"/>
                  </a:ext>
                </a:extLst>
              </a:tr>
              <a:tr h="6127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TP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1"/>
                  </a:ext>
                </a:extLst>
              </a:tr>
              <a:tr h="6127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TN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2"/>
                  </a:ext>
                </a:extLst>
              </a:tr>
              <a:tr h="6127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All</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3"/>
                  </a:ext>
                </a:extLst>
              </a:tr>
            </a:tbl>
          </a:graphicData>
        </a:graphic>
      </p:graphicFrame>
      <p:sp>
        <p:nvSpPr>
          <p:cNvPr id="15" name="内容占位符 2"/>
          <p:cNvSpPr txBox="1"/>
          <p:nvPr/>
        </p:nvSpPr>
        <p:spPr>
          <a:xfrm>
            <a:off x="215265" y="871220"/>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灵敏性（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Sensitivity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）和特异性（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Specificity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t>
            </a:r>
            <a:endPar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0850" indent="-450850">
              <a:lnSpc>
                <a:spcPct val="110000"/>
              </a:lnSpc>
              <a:spcBef>
                <a:spcPts val="600"/>
              </a:spcBef>
              <a:buFont typeface="Wingdings" panose="05000000000000000000" pitchFamily="2" charset="2"/>
              <a:buChar char="n"/>
              <a:defRPr/>
            </a:pPr>
            <a:endParaRPr lang="en-US" altLang="zh-CN"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spTree>
  </p:cSld>
  <p:clrMapOvr>
    <a:masterClrMapping/>
  </p:clrMapOvr>
  <p:transition>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6147" name="内容占位符 2"/>
          <p:cNvSpPr>
            <a:spLocks noGrp="1"/>
          </p:cNvSpPr>
          <p:nvPr/>
        </p:nvSpPr>
        <p:spPr>
          <a:xfrm>
            <a:off x="677545" y="988060"/>
            <a:ext cx="7992745" cy="805180"/>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eaLnBrk="1" hangingPunct="1">
              <a:lnSpc>
                <a:spcPct val="130000"/>
              </a:lnSpc>
              <a:spcBef>
                <a:spcPts val="600"/>
              </a:spcBef>
              <a:buClrTx/>
              <a:buFont typeface="Wingdings" panose="05000000000000000000" pitchFamily="2" charset="2"/>
              <a:buNone/>
              <a:defRPr/>
            </a:pPr>
            <a:endParaRPr lang="zh-CN" altLang="en-US" sz="2400" b="0" dirty="0"/>
          </a:p>
        </p:txBody>
      </p:sp>
      <p:sp>
        <p:nvSpPr>
          <p:cNvPr id="15" name="内容占位符 2"/>
          <p:cNvSpPr txBox="1"/>
          <p:nvPr/>
        </p:nvSpPr>
        <p:spPr>
          <a:xfrm>
            <a:off x="215265" y="871220"/>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灵敏性（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Sensitivity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）和特异性（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Specificity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t>
            </a:r>
            <a:endPar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ct val="110000"/>
              </a:lnSpc>
              <a:spcBef>
                <a:spcPts val="600"/>
              </a:spcBef>
              <a:buFont typeface="Wingdings" panose="05000000000000000000" pitchFamily="2" charset="2"/>
              <a:buNone/>
              <a:defRPr/>
            </a:pPr>
            <a:endParaRPr lang="en-US" altLang="zh-CN"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sp>
        <p:nvSpPr>
          <p:cNvPr id="2" name="内容占位符 2"/>
          <p:cNvSpPr>
            <a:spLocks noGrp="1"/>
          </p:cNvSpPr>
          <p:nvPr/>
        </p:nvSpPr>
        <p:spPr>
          <a:xfrm>
            <a:off x="215265" y="1436370"/>
            <a:ext cx="8567420" cy="633730"/>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a:lnSpc>
                <a:spcPct val="110000"/>
              </a:lnSpc>
              <a:spcBef>
                <a:spcPts val="600"/>
              </a:spcBef>
              <a:buFont typeface="Wingdings" panose="05000000000000000000" pitchFamily="2" charset="2"/>
              <a:buNone/>
              <a:defRPr/>
            </a:pPr>
            <a:r>
              <a:rPr lang="zh-CN" altLang="en-US" sz="2200" kern="1200" dirty="0">
                <a:latin typeface="Calibri" panose="020F0502020204030204" pitchFamily="34" charset="0"/>
                <a:cs typeface="Calibri" panose="020F0502020204030204" pitchFamily="34" charset="0"/>
              </a:rPr>
              <a:t>例子来源：</a:t>
            </a:r>
            <a:r>
              <a:rPr lang="en-US" altLang="zh-CN" sz="2200" kern="1200" dirty="0">
                <a:latin typeface="Calibri" panose="020F0502020204030204" pitchFamily="34" charset="0"/>
                <a:cs typeface="Calibri" panose="020F0502020204030204" pitchFamily="34" charset="0"/>
              </a:rPr>
              <a:t>http://hi.baidu.com/jqcat/item/77f50ef5400d8e17cf9f325f</a:t>
            </a:r>
          </a:p>
          <a:p>
            <a:pPr marL="984250" lvl="1" indent="-527050">
              <a:lnSpc>
                <a:spcPct val="120000"/>
              </a:lnSpc>
              <a:spcBef>
                <a:spcPts val="600"/>
              </a:spcBef>
              <a:buClrTx/>
              <a:buFont typeface="Wingdings" panose="05000000000000000000" pitchFamily="2" charset="2"/>
              <a:buChar char="ü"/>
              <a:defRPr/>
            </a:pPr>
            <a:endParaRPr lang="en-US" altLang="zh-CN" sz="2400" kern="1200" dirty="0">
              <a:solidFill>
                <a:srgbClr val="0000FF"/>
              </a:solidFill>
              <a:latin typeface="Calibri" panose="020F0502020204030204" pitchFamily="34" charset="0"/>
              <a:cs typeface="Calibri" panose="020F0502020204030204" pitchFamily="34" charset="0"/>
            </a:endParaRPr>
          </a:p>
          <a:p>
            <a:pPr marL="0" indent="0" eaLnBrk="1" hangingPunct="1">
              <a:lnSpc>
                <a:spcPct val="130000"/>
              </a:lnSpc>
              <a:spcBef>
                <a:spcPts val="600"/>
              </a:spcBef>
              <a:buClrTx/>
              <a:buFont typeface="Wingdings" panose="05000000000000000000" pitchFamily="2" charset="2"/>
              <a:buNone/>
              <a:defRPr/>
            </a:pPr>
            <a:endParaRPr lang="zh-CN" altLang="en-US" sz="2400" b="0" dirty="0"/>
          </a:p>
        </p:txBody>
      </p:sp>
      <p:sp>
        <p:nvSpPr>
          <p:cNvPr id="5" name="矩形 4"/>
          <p:cNvSpPr/>
          <p:nvPr/>
        </p:nvSpPr>
        <p:spPr>
          <a:xfrm>
            <a:off x="461010" y="2137093"/>
            <a:ext cx="8424863" cy="2861310"/>
          </a:xfrm>
          <a:prstGeom prst="rect">
            <a:avLst/>
          </a:prstGeom>
          <a:solidFill>
            <a:schemeClr val="bg1"/>
          </a:solidFill>
          <a:ln>
            <a:solidFill>
              <a:srgbClr val="C00000"/>
            </a:solidFill>
          </a:ln>
        </p:spPr>
        <p:txBody>
          <a:bodyPr>
            <a:spAutoFit/>
          </a:bodyPr>
          <a:lstStyle/>
          <a:p>
            <a:pPr eaLnBrk="1" hangingPunct="1">
              <a:lnSpc>
                <a:spcPct val="150000"/>
              </a:lnSpc>
              <a:defRPr/>
            </a:pPr>
            <a:r>
              <a:rPr lang="zh-CN" altLang="en-US" sz="2400" dirty="0">
                <a:solidFill>
                  <a:srgbClr val="0070C0"/>
                </a:solidFill>
                <a:latin typeface="+mj-ea"/>
                <a:ea typeface="+mj-ea"/>
              </a:rPr>
              <a:t>假如我们有一个由</a:t>
            </a:r>
            <a:r>
              <a:rPr lang="en-US" altLang="zh-CN" sz="2400" dirty="0">
                <a:solidFill>
                  <a:srgbClr val="0070C0"/>
                </a:solidFill>
                <a:latin typeface="+mj-ea"/>
                <a:ea typeface="+mj-ea"/>
              </a:rPr>
              <a:t>25</a:t>
            </a:r>
            <a:r>
              <a:rPr lang="zh-CN" altLang="en-US" sz="2400" dirty="0">
                <a:solidFill>
                  <a:srgbClr val="0070C0"/>
                </a:solidFill>
                <a:latin typeface="+mj-ea"/>
                <a:ea typeface="+mj-ea"/>
              </a:rPr>
              <a:t>个男性和</a:t>
            </a:r>
            <a:r>
              <a:rPr lang="en-US" altLang="zh-CN" sz="2400" dirty="0">
                <a:solidFill>
                  <a:srgbClr val="0070C0"/>
                </a:solidFill>
                <a:latin typeface="+mj-ea"/>
                <a:ea typeface="+mj-ea"/>
              </a:rPr>
              <a:t>75</a:t>
            </a:r>
            <a:r>
              <a:rPr lang="zh-CN" altLang="en-US" sz="2400" dirty="0">
                <a:solidFill>
                  <a:srgbClr val="0070C0"/>
                </a:solidFill>
                <a:latin typeface="+mj-ea"/>
                <a:ea typeface="+mj-ea"/>
              </a:rPr>
              <a:t>个女性组成的人群，其中有些人由于长相或打扮等原因使得其性别判断不太容易，特别是对于只有</a:t>
            </a:r>
            <a:r>
              <a:rPr lang="en-US" altLang="zh-CN" sz="2400" dirty="0">
                <a:solidFill>
                  <a:srgbClr val="0070C0"/>
                </a:solidFill>
                <a:latin typeface="+mj-ea"/>
                <a:ea typeface="+mj-ea"/>
              </a:rPr>
              <a:t>3</a:t>
            </a:r>
            <a:r>
              <a:rPr lang="zh-CN" altLang="en-US" sz="2400" dirty="0">
                <a:solidFill>
                  <a:srgbClr val="0070C0"/>
                </a:solidFill>
                <a:latin typeface="+mj-ea"/>
                <a:ea typeface="+mj-ea"/>
              </a:rPr>
              <a:t>岁的小孩子</a:t>
            </a:r>
            <a:r>
              <a:rPr lang="en-US" altLang="zh-CN" sz="2400" dirty="0">
                <a:solidFill>
                  <a:srgbClr val="0070C0"/>
                </a:solidFill>
                <a:latin typeface="+mj-ea"/>
                <a:ea typeface="+mj-ea"/>
              </a:rPr>
              <a:t>Jack</a:t>
            </a:r>
            <a:r>
              <a:rPr lang="zh-CN" altLang="en-US" sz="2400" dirty="0">
                <a:solidFill>
                  <a:srgbClr val="0070C0"/>
                </a:solidFill>
                <a:latin typeface="+mj-ea"/>
                <a:ea typeface="+mj-ea"/>
              </a:rPr>
              <a:t>来说。</a:t>
            </a:r>
            <a:r>
              <a:rPr lang="en-US" altLang="zh-CN" sz="2400" dirty="0">
                <a:solidFill>
                  <a:srgbClr val="0070C0"/>
                </a:solidFill>
                <a:latin typeface="+mj-ea"/>
                <a:ea typeface="+mj-ea"/>
              </a:rPr>
              <a:t>Jack</a:t>
            </a:r>
            <a:r>
              <a:rPr lang="zh-CN" altLang="en-US" sz="2400" dirty="0">
                <a:solidFill>
                  <a:srgbClr val="0070C0"/>
                </a:solidFill>
                <a:latin typeface="+mj-ea"/>
                <a:ea typeface="+mj-ea"/>
              </a:rPr>
              <a:t>正确地识别出</a:t>
            </a:r>
            <a:r>
              <a:rPr lang="en-US" altLang="zh-CN" sz="2400" dirty="0">
                <a:solidFill>
                  <a:srgbClr val="0070C0"/>
                </a:solidFill>
                <a:latin typeface="+mj-ea"/>
                <a:ea typeface="+mj-ea"/>
              </a:rPr>
              <a:t>25</a:t>
            </a:r>
            <a:r>
              <a:rPr lang="zh-CN" altLang="en-US" sz="2400" dirty="0">
                <a:solidFill>
                  <a:srgbClr val="0070C0"/>
                </a:solidFill>
                <a:latin typeface="+mj-ea"/>
                <a:ea typeface="+mj-ea"/>
              </a:rPr>
              <a:t>个男性中的</a:t>
            </a:r>
            <a:r>
              <a:rPr lang="en-US" altLang="zh-CN" sz="2400" dirty="0">
                <a:solidFill>
                  <a:srgbClr val="0070C0"/>
                </a:solidFill>
                <a:latin typeface="+mj-ea"/>
                <a:ea typeface="+mj-ea"/>
              </a:rPr>
              <a:t>20</a:t>
            </a:r>
            <a:r>
              <a:rPr lang="zh-CN" altLang="en-US" sz="2400" dirty="0">
                <a:solidFill>
                  <a:srgbClr val="0070C0"/>
                </a:solidFill>
                <a:latin typeface="+mj-ea"/>
                <a:ea typeface="+mj-ea"/>
              </a:rPr>
              <a:t>个，但是他也把</a:t>
            </a:r>
            <a:r>
              <a:rPr lang="en-US" altLang="zh-CN" sz="2400" dirty="0">
                <a:solidFill>
                  <a:srgbClr val="0070C0"/>
                </a:solidFill>
                <a:latin typeface="+mj-ea"/>
                <a:ea typeface="+mj-ea"/>
              </a:rPr>
              <a:t>10</a:t>
            </a:r>
            <a:r>
              <a:rPr lang="zh-CN" altLang="en-US" sz="2400" dirty="0">
                <a:solidFill>
                  <a:srgbClr val="0070C0"/>
                </a:solidFill>
                <a:latin typeface="+mj-ea"/>
                <a:ea typeface="+mj-ea"/>
              </a:rPr>
              <a:t>个女性误判为男性，那么他在性别判断方面的能力该如何评估呢？</a:t>
            </a:r>
          </a:p>
        </p:txBody>
      </p:sp>
    </p:spTree>
  </p:cSld>
  <p:clrMapOvr>
    <a:masterClrMapping/>
  </p:clrMapOvr>
  <p:transition>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6147" name="内容占位符 2"/>
          <p:cNvSpPr>
            <a:spLocks noGrp="1"/>
          </p:cNvSpPr>
          <p:nvPr/>
        </p:nvSpPr>
        <p:spPr>
          <a:xfrm>
            <a:off x="677545" y="988060"/>
            <a:ext cx="7992745" cy="805180"/>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eaLnBrk="1" hangingPunct="1">
              <a:lnSpc>
                <a:spcPct val="130000"/>
              </a:lnSpc>
              <a:spcBef>
                <a:spcPts val="600"/>
              </a:spcBef>
              <a:buClrTx/>
              <a:buFont typeface="Wingdings" panose="05000000000000000000" pitchFamily="2" charset="2"/>
              <a:buNone/>
              <a:defRPr/>
            </a:pPr>
            <a:endParaRPr lang="zh-CN" altLang="en-US" sz="2400" b="0" dirty="0"/>
          </a:p>
        </p:txBody>
      </p:sp>
      <p:sp>
        <p:nvSpPr>
          <p:cNvPr id="15" name="内容占位符 2"/>
          <p:cNvSpPr txBox="1"/>
          <p:nvPr/>
        </p:nvSpPr>
        <p:spPr>
          <a:xfrm>
            <a:off x="215265" y="871220"/>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灵敏性（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Sensitivity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）和特异性（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Specificity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t>
            </a:r>
            <a:endPar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ct val="110000"/>
              </a:lnSpc>
              <a:spcBef>
                <a:spcPts val="600"/>
              </a:spcBef>
              <a:buFont typeface="Wingdings" panose="05000000000000000000" pitchFamily="2" charset="2"/>
              <a:buNone/>
              <a:defRPr/>
            </a:pPr>
            <a:endParaRPr lang="en-US" altLang="zh-CN"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sp>
        <p:nvSpPr>
          <p:cNvPr id="3" name="内容占位符 2"/>
          <p:cNvSpPr>
            <a:spLocks noGrp="1"/>
          </p:cNvSpPr>
          <p:nvPr/>
        </p:nvSpPr>
        <p:spPr>
          <a:xfrm>
            <a:off x="215265" y="1436370"/>
            <a:ext cx="8567420" cy="608330"/>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a:lnSpc>
                <a:spcPct val="110000"/>
              </a:lnSpc>
              <a:spcBef>
                <a:spcPts val="600"/>
              </a:spcBef>
              <a:buFont typeface="Wingdings" panose="05000000000000000000" pitchFamily="2" charset="2"/>
              <a:buNone/>
              <a:defRPr/>
            </a:pPr>
            <a:r>
              <a:rPr lang="zh-CN" altLang="en-US" sz="2200" kern="1200" dirty="0">
                <a:latin typeface="Calibri" panose="020F0502020204030204" pitchFamily="34" charset="0"/>
                <a:cs typeface="Calibri" panose="020F0502020204030204" pitchFamily="34" charset="0"/>
              </a:rPr>
              <a:t>例子来源：</a:t>
            </a:r>
            <a:r>
              <a:rPr lang="en-US" altLang="zh-CN" sz="2200" kern="1200" dirty="0">
                <a:latin typeface="Calibri" panose="020F0502020204030204" pitchFamily="34" charset="0"/>
                <a:cs typeface="Calibri" panose="020F0502020204030204" pitchFamily="34" charset="0"/>
              </a:rPr>
              <a:t>http://hi.baidu.com/jqcat/item/77f50ef5400d8e17cf9f325f</a:t>
            </a:r>
          </a:p>
          <a:p>
            <a:pPr marL="984250" lvl="1" indent="-527050">
              <a:lnSpc>
                <a:spcPct val="120000"/>
              </a:lnSpc>
              <a:spcBef>
                <a:spcPts val="600"/>
              </a:spcBef>
              <a:buClrTx/>
              <a:buFont typeface="Wingdings" panose="05000000000000000000" pitchFamily="2" charset="2"/>
              <a:buChar char="ü"/>
              <a:defRPr/>
            </a:pPr>
            <a:endParaRPr lang="en-US" altLang="zh-CN" sz="2400" kern="1200" dirty="0">
              <a:solidFill>
                <a:srgbClr val="0000FF"/>
              </a:solidFill>
              <a:latin typeface="Calibri" panose="020F0502020204030204" pitchFamily="34" charset="0"/>
              <a:cs typeface="Calibri" panose="020F0502020204030204" pitchFamily="34" charset="0"/>
            </a:endParaRPr>
          </a:p>
          <a:p>
            <a:pPr marL="0" indent="0" eaLnBrk="1" hangingPunct="1">
              <a:lnSpc>
                <a:spcPct val="130000"/>
              </a:lnSpc>
              <a:spcBef>
                <a:spcPts val="600"/>
              </a:spcBef>
              <a:buClrTx/>
              <a:buFont typeface="Wingdings" panose="05000000000000000000" pitchFamily="2" charset="2"/>
              <a:buNone/>
              <a:defRPr/>
            </a:pPr>
            <a:endParaRPr lang="zh-CN" altLang="en-US" sz="2400" b="0" dirty="0"/>
          </a:p>
        </p:txBody>
      </p:sp>
      <p:sp>
        <p:nvSpPr>
          <p:cNvPr id="51231" name="矩形 2"/>
          <p:cNvSpPr>
            <a:spLocks noChangeArrowheads="1"/>
          </p:cNvSpPr>
          <p:nvPr/>
        </p:nvSpPr>
        <p:spPr bwMode="auto">
          <a:xfrm>
            <a:off x="628968" y="2103120"/>
            <a:ext cx="4176712" cy="28813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4" name="矩形 2"/>
          <p:cNvSpPr>
            <a:spLocks noChangeArrowheads="1"/>
          </p:cNvSpPr>
          <p:nvPr/>
        </p:nvSpPr>
        <p:spPr bwMode="auto">
          <a:xfrm>
            <a:off x="571183" y="2103120"/>
            <a:ext cx="4176712" cy="2881313"/>
          </a:xfrm>
          <a:prstGeom prst="rect">
            <a:avLst/>
          </a:prstGeom>
          <a:solidFill>
            <a:schemeClr val="bg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6" name="椭圆 5"/>
          <p:cNvSpPr/>
          <p:nvPr/>
        </p:nvSpPr>
        <p:spPr bwMode="auto">
          <a:xfrm>
            <a:off x="842328" y="2536508"/>
            <a:ext cx="1943100" cy="1800225"/>
          </a:xfrm>
          <a:prstGeom prst="ellipse">
            <a:avLst/>
          </a:prstGeom>
          <a:solidFill>
            <a:schemeClr val="accent2">
              <a:lumMod val="20000"/>
              <a:lumOff val="80000"/>
            </a:schemeClr>
          </a:solidFill>
          <a:ln>
            <a:solidFill>
              <a:srgbClr val="C00000"/>
            </a:solidFill>
          </a:ln>
          <a:effectLst/>
        </p:spPr>
        <p:txBody>
          <a:bodyPr/>
          <a:lstStyle/>
          <a:p>
            <a:pPr algn="ctr" eaLnBrk="1" hangingPunct="1">
              <a:defRPr/>
            </a:pPr>
            <a:endParaRPr lang="zh-CN" altLang="en-US"/>
          </a:p>
        </p:txBody>
      </p:sp>
      <p:sp>
        <p:nvSpPr>
          <p:cNvPr id="51233" name="椭圆 7"/>
          <p:cNvSpPr>
            <a:spLocks noChangeArrowheads="1"/>
          </p:cNvSpPr>
          <p:nvPr/>
        </p:nvSpPr>
        <p:spPr bwMode="auto">
          <a:xfrm>
            <a:off x="2210753" y="2536508"/>
            <a:ext cx="1943100" cy="1800225"/>
          </a:xfrm>
          <a:prstGeom prst="ellipse">
            <a:avLst/>
          </a:prstGeom>
          <a:solidFill>
            <a:srgbClr val="00B0F0">
              <a:alpha val="10196"/>
            </a:srgbClr>
          </a:solidFill>
          <a:ln w="9525">
            <a:solidFill>
              <a:srgbClr val="FF9933"/>
            </a:solidFill>
            <a:round/>
          </a:ln>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aphicFrame>
        <p:nvGraphicFramePr>
          <p:cNvPr id="7" name="Group 131"/>
          <p:cNvGraphicFramePr>
            <a:graphicFrameLocks noGrp="1"/>
          </p:cNvGraphicFramePr>
          <p:nvPr>
            <p:custDataLst>
              <p:tags r:id="rId1"/>
            </p:custDataLst>
          </p:nvPr>
        </p:nvGraphicFramePr>
        <p:xfrm>
          <a:off x="5109210" y="2248853"/>
          <a:ext cx="3213100" cy="2451100"/>
        </p:xfrm>
        <a:graphic>
          <a:graphicData uri="http://schemas.openxmlformats.org/drawingml/2006/table">
            <a:tbl>
              <a:tblPr/>
              <a:tblGrid>
                <a:gridCol w="898525">
                  <a:extLst>
                    <a:ext uri="{9D8B030D-6E8A-4147-A177-3AD203B41FA5}">
                      <a16:colId xmlns:a16="http://schemas.microsoft.com/office/drawing/2014/main" val="20000"/>
                    </a:ext>
                  </a:extLst>
                </a:gridCol>
                <a:gridCol w="771525">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tblGrid>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A\P</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0"/>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20</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5</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25</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1"/>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10</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65</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75</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2"/>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All</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3"/>
                  </a:ext>
                </a:extLst>
              </a:tr>
            </a:tbl>
          </a:graphicData>
        </a:graphic>
      </p:graphicFrame>
      <p:sp>
        <p:nvSpPr>
          <p:cNvPr id="51234" name="矩形 6"/>
          <p:cNvSpPr>
            <a:spLocks noChangeArrowheads="1"/>
          </p:cNvSpPr>
          <p:nvPr/>
        </p:nvSpPr>
        <p:spPr bwMode="auto">
          <a:xfrm>
            <a:off x="1057593" y="4814253"/>
            <a:ext cx="3203575"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lnSpc>
                <a:spcPct val="150000"/>
              </a:lnSpc>
            </a:pPr>
            <a:r>
              <a:rPr lang="en-US" altLang="zh-CN" sz="2000">
                <a:solidFill>
                  <a:srgbClr val="0070C0"/>
                </a:solidFill>
                <a:latin typeface="Calibri" panose="020F0502020204030204" pitchFamily="34" charset="0"/>
                <a:cs typeface="Calibri" panose="020F0502020204030204" pitchFamily="34" charset="0"/>
              </a:rPr>
              <a:t>Sensitivity =</a:t>
            </a:r>
            <a:r>
              <a:rPr lang="zh-CN" altLang="en-US" sz="2000">
                <a:solidFill>
                  <a:srgbClr val="0070C0"/>
                </a:solidFill>
                <a:latin typeface="Calibri" panose="020F0502020204030204" pitchFamily="34" charset="0"/>
                <a:cs typeface="Calibri" panose="020F0502020204030204" pitchFamily="34" charset="0"/>
              </a:rPr>
              <a:t>？</a:t>
            </a:r>
            <a:endParaRPr lang="en-US" altLang="zh-CN" sz="2000">
              <a:solidFill>
                <a:srgbClr val="0070C0"/>
              </a:solidFill>
              <a:latin typeface="Calibri" panose="020F0502020204030204" pitchFamily="34" charset="0"/>
              <a:cs typeface="Calibri" panose="020F0502020204030204" pitchFamily="34" charset="0"/>
            </a:endParaRPr>
          </a:p>
          <a:p>
            <a:pPr algn="ctr" eaLnBrk="1" hangingPunct="1">
              <a:lnSpc>
                <a:spcPct val="150000"/>
              </a:lnSpc>
            </a:pPr>
            <a:r>
              <a:rPr lang="en-US" altLang="zh-CN" sz="2000">
                <a:solidFill>
                  <a:srgbClr val="0070C0"/>
                </a:solidFill>
                <a:latin typeface="Calibri" panose="020F0502020204030204" pitchFamily="34" charset="0"/>
                <a:cs typeface="Calibri" panose="020F0502020204030204" pitchFamily="34" charset="0"/>
              </a:rPr>
              <a:t>Specificity=</a:t>
            </a:r>
            <a:r>
              <a:rPr lang="zh-CN" altLang="en-US" sz="2000">
                <a:solidFill>
                  <a:srgbClr val="0070C0"/>
                </a:solidFill>
                <a:latin typeface="Calibri" panose="020F0502020204030204" pitchFamily="34" charset="0"/>
                <a:cs typeface="Calibri" panose="020F0502020204030204" pitchFamily="34" charset="0"/>
              </a:rPr>
              <a:t>？</a:t>
            </a:r>
            <a:endParaRPr lang="en-US" altLang="zh-CN" sz="2000">
              <a:solidFill>
                <a:srgbClr val="0070C0"/>
              </a:solidFill>
              <a:latin typeface="Calibri" panose="020F0502020204030204" pitchFamily="34" charset="0"/>
              <a:cs typeface="Calibri" panose="020F0502020204030204" pitchFamily="34" charset="0"/>
            </a:endParaRPr>
          </a:p>
          <a:p>
            <a:pPr algn="ctr" eaLnBrk="1" hangingPunct="1"/>
            <a:endParaRPr lang="en-US" altLang="zh-CN" sz="2000">
              <a:solidFill>
                <a:srgbClr val="0070C0"/>
              </a:solidFill>
              <a:latin typeface="Calibri" panose="020F0502020204030204" pitchFamily="34" charset="0"/>
              <a:cs typeface="Calibri" panose="020F0502020204030204" pitchFamily="34" charset="0"/>
            </a:endParaRPr>
          </a:p>
        </p:txBody>
      </p:sp>
    </p:spTree>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6147" name="内容占位符 2"/>
          <p:cNvSpPr>
            <a:spLocks noGrp="1"/>
          </p:cNvSpPr>
          <p:nvPr/>
        </p:nvSpPr>
        <p:spPr>
          <a:xfrm>
            <a:off x="677545" y="988060"/>
            <a:ext cx="7992745" cy="805180"/>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eaLnBrk="1" hangingPunct="1">
              <a:lnSpc>
                <a:spcPct val="130000"/>
              </a:lnSpc>
              <a:spcBef>
                <a:spcPts val="600"/>
              </a:spcBef>
              <a:buClrTx/>
              <a:buFont typeface="Wingdings" panose="05000000000000000000" pitchFamily="2" charset="2"/>
              <a:buNone/>
              <a:defRPr/>
            </a:pPr>
            <a:endParaRPr lang="zh-CN" altLang="en-US" sz="2400" b="0" dirty="0"/>
          </a:p>
        </p:txBody>
      </p:sp>
      <p:sp>
        <p:nvSpPr>
          <p:cNvPr id="15" name="内容占位符 2"/>
          <p:cNvSpPr txBox="1"/>
          <p:nvPr/>
        </p:nvSpPr>
        <p:spPr>
          <a:xfrm>
            <a:off x="215265" y="871220"/>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灵敏性（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Sensitivity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）和特异性（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Specificity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t>
            </a:r>
            <a:endPar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ct val="110000"/>
              </a:lnSpc>
              <a:spcBef>
                <a:spcPts val="600"/>
              </a:spcBef>
              <a:buFont typeface="Wingdings" panose="05000000000000000000" pitchFamily="2" charset="2"/>
              <a:buNone/>
              <a:defRPr/>
            </a:pPr>
            <a:endParaRPr lang="en-US" altLang="zh-CN"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sp>
        <p:nvSpPr>
          <p:cNvPr id="3" name="内容占位符 2"/>
          <p:cNvSpPr>
            <a:spLocks noGrp="1"/>
          </p:cNvSpPr>
          <p:nvPr/>
        </p:nvSpPr>
        <p:spPr>
          <a:xfrm>
            <a:off x="215265" y="1436370"/>
            <a:ext cx="8567420" cy="608330"/>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a:lnSpc>
                <a:spcPct val="110000"/>
              </a:lnSpc>
              <a:spcBef>
                <a:spcPts val="600"/>
              </a:spcBef>
              <a:buFont typeface="Wingdings" panose="05000000000000000000" pitchFamily="2" charset="2"/>
              <a:buNone/>
              <a:defRPr/>
            </a:pPr>
            <a:r>
              <a:rPr lang="zh-CN" altLang="en-US" sz="2200" kern="1200" dirty="0">
                <a:latin typeface="Calibri" panose="020F0502020204030204" pitchFamily="34" charset="0"/>
                <a:cs typeface="Calibri" panose="020F0502020204030204" pitchFamily="34" charset="0"/>
              </a:rPr>
              <a:t>例子来源：</a:t>
            </a:r>
            <a:r>
              <a:rPr lang="en-US" altLang="zh-CN" sz="2200" kern="1200" dirty="0">
                <a:latin typeface="Calibri" panose="020F0502020204030204" pitchFamily="34" charset="0"/>
                <a:cs typeface="Calibri" panose="020F0502020204030204" pitchFamily="34" charset="0"/>
              </a:rPr>
              <a:t>http://hi.baidu.com/jqcat/item/77f50ef5400d8e17cf9f325f</a:t>
            </a:r>
          </a:p>
          <a:p>
            <a:pPr marL="984250" lvl="1" indent="-527050">
              <a:lnSpc>
                <a:spcPct val="120000"/>
              </a:lnSpc>
              <a:spcBef>
                <a:spcPts val="600"/>
              </a:spcBef>
              <a:buClrTx/>
              <a:buFont typeface="Wingdings" panose="05000000000000000000" pitchFamily="2" charset="2"/>
              <a:buChar char="ü"/>
              <a:defRPr/>
            </a:pPr>
            <a:endParaRPr lang="en-US" altLang="zh-CN" sz="2400" kern="1200" dirty="0">
              <a:solidFill>
                <a:srgbClr val="0000FF"/>
              </a:solidFill>
              <a:latin typeface="Calibri" panose="020F0502020204030204" pitchFamily="34" charset="0"/>
              <a:cs typeface="Calibri" panose="020F0502020204030204" pitchFamily="34" charset="0"/>
            </a:endParaRPr>
          </a:p>
          <a:p>
            <a:pPr marL="0" indent="0" eaLnBrk="1" hangingPunct="1">
              <a:lnSpc>
                <a:spcPct val="130000"/>
              </a:lnSpc>
              <a:spcBef>
                <a:spcPts val="600"/>
              </a:spcBef>
              <a:buClrTx/>
              <a:buFont typeface="Wingdings" panose="05000000000000000000" pitchFamily="2" charset="2"/>
              <a:buNone/>
              <a:defRPr/>
            </a:pPr>
            <a:endParaRPr lang="zh-CN" altLang="en-US" sz="2400" b="0" dirty="0"/>
          </a:p>
        </p:txBody>
      </p:sp>
      <p:sp>
        <p:nvSpPr>
          <p:cNvPr id="51234" name="矩形 6"/>
          <p:cNvSpPr>
            <a:spLocks noChangeArrowheads="1"/>
          </p:cNvSpPr>
          <p:nvPr/>
        </p:nvSpPr>
        <p:spPr bwMode="auto">
          <a:xfrm>
            <a:off x="1057593" y="4814253"/>
            <a:ext cx="3203575"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lnSpc>
                <a:spcPct val="150000"/>
              </a:lnSpc>
            </a:pPr>
            <a:r>
              <a:rPr lang="en-US" altLang="zh-CN" sz="2000">
                <a:solidFill>
                  <a:srgbClr val="0070C0"/>
                </a:solidFill>
                <a:latin typeface="Calibri" panose="020F0502020204030204" pitchFamily="34" charset="0"/>
                <a:cs typeface="Calibri" panose="020F0502020204030204" pitchFamily="34" charset="0"/>
              </a:rPr>
              <a:t>Sensitivity =</a:t>
            </a:r>
            <a:r>
              <a:rPr lang="zh-CN" altLang="en-US" sz="2000">
                <a:solidFill>
                  <a:srgbClr val="0070C0"/>
                </a:solidFill>
                <a:latin typeface="Calibri" panose="020F0502020204030204" pitchFamily="34" charset="0"/>
                <a:cs typeface="Calibri" panose="020F0502020204030204" pitchFamily="34" charset="0"/>
              </a:rPr>
              <a:t>？</a:t>
            </a:r>
            <a:endParaRPr lang="en-US" altLang="zh-CN" sz="2000">
              <a:solidFill>
                <a:srgbClr val="0070C0"/>
              </a:solidFill>
              <a:latin typeface="Calibri" panose="020F0502020204030204" pitchFamily="34" charset="0"/>
              <a:cs typeface="Calibri" panose="020F0502020204030204" pitchFamily="34" charset="0"/>
            </a:endParaRPr>
          </a:p>
          <a:p>
            <a:pPr algn="ctr" eaLnBrk="1" hangingPunct="1">
              <a:lnSpc>
                <a:spcPct val="150000"/>
              </a:lnSpc>
            </a:pPr>
            <a:r>
              <a:rPr lang="en-US" altLang="zh-CN" sz="2000">
                <a:solidFill>
                  <a:srgbClr val="0070C0"/>
                </a:solidFill>
                <a:latin typeface="Calibri" panose="020F0502020204030204" pitchFamily="34" charset="0"/>
                <a:cs typeface="Calibri" panose="020F0502020204030204" pitchFamily="34" charset="0"/>
              </a:rPr>
              <a:t>Specificity=</a:t>
            </a:r>
            <a:r>
              <a:rPr lang="zh-CN" altLang="en-US" sz="2000">
                <a:solidFill>
                  <a:srgbClr val="0070C0"/>
                </a:solidFill>
                <a:latin typeface="Calibri" panose="020F0502020204030204" pitchFamily="34" charset="0"/>
                <a:cs typeface="Calibri" panose="020F0502020204030204" pitchFamily="34" charset="0"/>
              </a:rPr>
              <a:t>？</a:t>
            </a:r>
            <a:endParaRPr lang="en-US" altLang="zh-CN" sz="2000">
              <a:solidFill>
                <a:srgbClr val="0070C0"/>
              </a:solidFill>
              <a:latin typeface="Calibri" panose="020F0502020204030204" pitchFamily="34" charset="0"/>
              <a:cs typeface="Calibri" panose="020F0502020204030204" pitchFamily="34" charset="0"/>
            </a:endParaRPr>
          </a:p>
          <a:p>
            <a:pPr algn="ctr" eaLnBrk="1" hangingPunct="1"/>
            <a:endParaRPr lang="en-US" altLang="zh-CN" sz="2000">
              <a:solidFill>
                <a:srgbClr val="0070C0"/>
              </a:solidFill>
              <a:latin typeface="Calibri" panose="020F0502020204030204" pitchFamily="34" charset="0"/>
              <a:cs typeface="Calibri" panose="020F0502020204030204" pitchFamily="34" charset="0"/>
            </a:endParaRPr>
          </a:p>
        </p:txBody>
      </p:sp>
      <p:graphicFrame>
        <p:nvGraphicFramePr>
          <p:cNvPr id="5" name="Group 131"/>
          <p:cNvGraphicFramePr>
            <a:graphicFrameLocks noGrp="1"/>
          </p:cNvGraphicFramePr>
          <p:nvPr/>
        </p:nvGraphicFramePr>
        <p:xfrm>
          <a:off x="5473065" y="2058353"/>
          <a:ext cx="3213100" cy="2451100"/>
        </p:xfrm>
        <a:graphic>
          <a:graphicData uri="http://schemas.openxmlformats.org/drawingml/2006/table">
            <a:tbl>
              <a:tblPr/>
              <a:tblGrid>
                <a:gridCol w="898525">
                  <a:extLst>
                    <a:ext uri="{9D8B030D-6E8A-4147-A177-3AD203B41FA5}">
                      <a16:colId xmlns:a16="http://schemas.microsoft.com/office/drawing/2014/main" val="20000"/>
                    </a:ext>
                  </a:extLst>
                </a:gridCol>
                <a:gridCol w="771525">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tblGrid>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A\P</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0"/>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25</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1"/>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75</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2"/>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All</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3"/>
                  </a:ext>
                </a:extLst>
              </a:tr>
            </a:tbl>
          </a:graphicData>
        </a:graphic>
      </p:graphicFrame>
      <p:sp>
        <p:nvSpPr>
          <p:cNvPr id="53279" name="矩形 2"/>
          <p:cNvSpPr>
            <a:spLocks noChangeArrowheads="1"/>
          </p:cNvSpPr>
          <p:nvPr/>
        </p:nvSpPr>
        <p:spPr bwMode="auto">
          <a:xfrm>
            <a:off x="571183" y="2058670"/>
            <a:ext cx="4176712" cy="2881313"/>
          </a:xfrm>
          <a:prstGeom prst="rect">
            <a:avLst/>
          </a:prstGeom>
          <a:solidFill>
            <a:schemeClr val="bg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8" name="椭圆 7"/>
          <p:cNvSpPr/>
          <p:nvPr/>
        </p:nvSpPr>
        <p:spPr bwMode="auto">
          <a:xfrm>
            <a:off x="571500" y="2528253"/>
            <a:ext cx="1943100" cy="1800225"/>
          </a:xfrm>
          <a:prstGeom prst="ellipse">
            <a:avLst/>
          </a:prstGeom>
          <a:solidFill>
            <a:schemeClr val="accent2">
              <a:lumMod val="20000"/>
              <a:lumOff val="80000"/>
            </a:schemeClr>
          </a:solidFill>
          <a:ln>
            <a:solidFill>
              <a:srgbClr val="C00000"/>
            </a:solidFill>
          </a:ln>
          <a:effectLst/>
        </p:spPr>
        <p:txBody>
          <a:bodyPr/>
          <a:lstStyle/>
          <a:p>
            <a:pPr algn="ctr" eaLnBrk="1" hangingPunct="1">
              <a:defRPr/>
            </a:pPr>
            <a:endParaRPr lang="zh-CN" altLang="en-US"/>
          </a:p>
        </p:txBody>
      </p:sp>
      <p:sp>
        <p:nvSpPr>
          <p:cNvPr id="9" name="椭圆 7"/>
          <p:cNvSpPr>
            <a:spLocks noChangeArrowheads="1"/>
          </p:cNvSpPr>
          <p:nvPr/>
        </p:nvSpPr>
        <p:spPr bwMode="auto">
          <a:xfrm>
            <a:off x="2613660" y="2493328"/>
            <a:ext cx="1944688" cy="1871662"/>
          </a:xfrm>
          <a:prstGeom prst="ellipse">
            <a:avLst/>
          </a:prstGeom>
          <a:solidFill>
            <a:srgbClr val="00B0F0">
              <a:alpha val="10196"/>
            </a:srgbClr>
          </a:solidFill>
          <a:ln w="9525">
            <a:solidFill>
              <a:srgbClr val="FF9933"/>
            </a:solidFill>
            <a:round/>
          </a:ln>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Tree>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6147" name="内容占位符 2"/>
          <p:cNvSpPr>
            <a:spLocks noGrp="1"/>
          </p:cNvSpPr>
          <p:nvPr/>
        </p:nvSpPr>
        <p:spPr>
          <a:xfrm>
            <a:off x="677545" y="988060"/>
            <a:ext cx="7992745" cy="805180"/>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eaLnBrk="1" hangingPunct="1">
              <a:lnSpc>
                <a:spcPct val="130000"/>
              </a:lnSpc>
              <a:spcBef>
                <a:spcPts val="600"/>
              </a:spcBef>
              <a:buClrTx/>
              <a:buFont typeface="Wingdings" panose="05000000000000000000" pitchFamily="2" charset="2"/>
              <a:buNone/>
              <a:defRPr/>
            </a:pPr>
            <a:endParaRPr lang="zh-CN" altLang="en-US" sz="2400" b="0" dirty="0"/>
          </a:p>
        </p:txBody>
      </p:sp>
      <p:sp>
        <p:nvSpPr>
          <p:cNvPr id="15" name="内容占位符 2"/>
          <p:cNvSpPr txBox="1"/>
          <p:nvPr/>
        </p:nvSpPr>
        <p:spPr>
          <a:xfrm>
            <a:off x="215265" y="871220"/>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灵敏性（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Sensitivity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）和特异性（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Specificity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t>
            </a:r>
            <a:endPar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ct val="110000"/>
              </a:lnSpc>
              <a:spcBef>
                <a:spcPts val="600"/>
              </a:spcBef>
              <a:buFont typeface="Wingdings" panose="05000000000000000000" pitchFamily="2" charset="2"/>
              <a:buNone/>
              <a:defRPr/>
            </a:pPr>
            <a:endParaRPr lang="en-US" altLang="zh-CN"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sp>
        <p:nvSpPr>
          <p:cNvPr id="3" name="内容占位符 2"/>
          <p:cNvSpPr>
            <a:spLocks noGrp="1"/>
          </p:cNvSpPr>
          <p:nvPr/>
        </p:nvSpPr>
        <p:spPr>
          <a:xfrm>
            <a:off x="215265" y="1436370"/>
            <a:ext cx="8567420" cy="608330"/>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a:lnSpc>
                <a:spcPct val="110000"/>
              </a:lnSpc>
              <a:spcBef>
                <a:spcPts val="600"/>
              </a:spcBef>
              <a:buFont typeface="Wingdings" panose="05000000000000000000" pitchFamily="2" charset="2"/>
              <a:buNone/>
              <a:defRPr/>
            </a:pPr>
            <a:r>
              <a:rPr lang="zh-CN" altLang="en-US" sz="2200" kern="1200" dirty="0">
                <a:latin typeface="Calibri" panose="020F0502020204030204" pitchFamily="34" charset="0"/>
                <a:cs typeface="Calibri" panose="020F0502020204030204" pitchFamily="34" charset="0"/>
              </a:rPr>
              <a:t>例子来源：</a:t>
            </a:r>
            <a:r>
              <a:rPr lang="en-US" altLang="zh-CN" sz="2200" kern="1200" dirty="0">
                <a:latin typeface="Calibri" panose="020F0502020204030204" pitchFamily="34" charset="0"/>
                <a:cs typeface="Calibri" panose="020F0502020204030204" pitchFamily="34" charset="0"/>
              </a:rPr>
              <a:t>http://hi.baidu.com/jqcat/item/77f50ef5400d8e17cf9f325f</a:t>
            </a:r>
          </a:p>
          <a:p>
            <a:pPr marL="984250" lvl="1" indent="-527050">
              <a:lnSpc>
                <a:spcPct val="120000"/>
              </a:lnSpc>
              <a:spcBef>
                <a:spcPts val="600"/>
              </a:spcBef>
              <a:buClrTx/>
              <a:buFont typeface="Wingdings" panose="05000000000000000000" pitchFamily="2" charset="2"/>
              <a:buChar char="ü"/>
              <a:defRPr/>
            </a:pPr>
            <a:endParaRPr lang="en-US" altLang="zh-CN" sz="2400" kern="1200" dirty="0">
              <a:solidFill>
                <a:srgbClr val="0000FF"/>
              </a:solidFill>
              <a:latin typeface="Calibri" panose="020F0502020204030204" pitchFamily="34" charset="0"/>
              <a:cs typeface="Calibri" panose="020F0502020204030204" pitchFamily="34" charset="0"/>
            </a:endParaRPr>
          </a:p>
          <a:p>
            <a:pPr marL="0" indent="0" eaLnBrk="1" hangingPunct="1">
              <a:lnSpc>
                <a:spcPct val="130000"/>
              </a:lnSpc>
              <a:spcBef>
                <a:spcPts val="600"/>
              </a:spcBef>
              <a:buClrTx/>
              <a:buFont typeface="Wingdings" panose="05000000000000000000" pitchFamily="2" charset="2"/>
              <a:buNone/>
              <a:defRPr/>
            </a:pPr>
            <a:endParaRPr lang="zh-CN" altLang="en-US" sz="2400" b="0" dirty="0"/>
          </a:p>
        </p:txBody>
      </p:sp>
      <p:sp>
        <p:nvSpPr>
          <p:cNvPr id="51234" name="矩形 6"/>
          <p:cNvSpPr>
            <a:spLocks noChangeArrowheads="1"/>
          </p:cNvSpPr>
          <p:nvPr/>
        </p:nvSpPr>
        <p:spPr bwMode="auto">
          <a:xfrm>
            <a:off x="1636395" y="4814570"/>
            <a:ext cx="653542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l" eaLnBrk="1" hangingPunct="1">
              <a:lnSpc>
                <a:spcPct val="150000"/>
              </a:lnSpc>
            </a:pPr>
            <a:r>
              <a:rPr lang="en-US" altLang="zh-CN" sz="2000">
                <a:solidFill>
                  <a:srgbClr val="0070C0"/>
                </a:solidFill>
                <a:latin typeface="Calibri" panose="020F0502020204030204" pitchFamily="34" charset="0"/>
                <a:cs typeface="Calibri" panose="020F0502020204030204" pitchFamily="34" charset="0"/>
              </a:rPr>
              <a:t>Sensitivity =</a:t>
            </a:r>
            <a:r>
              <a:rPr lang="zh-CN" altLang="en-US" sz="2000">
                <a:solidFill>
                  <a:srgbClr val="0070C0"/>
                </a:solidFill>
                <a:latin typeface="Calibri" panose="020F0502020204030204" pitchFamily="34" charset="0"/>
                <a:cs typeface="Calibri" panose="020F0502020204030204" pitchFamily="34" charset="0"/>
              </a:rPr>
              <a:t>？                            把所有结果都当作男性</a:t>
            </a:r>
            <a:endParaRPr lang="en-US" altLang="zh-CN" sz="2000">
              <a:solidFill>
                <a:srgbClr val="0070C0"/>
              </a:solidFill>
              <a:latin typeface="Calibri" panose="020F0502020204030204" pitchFamily="34" charset="0"/>
              <a:cs typeface="Calibri" panose="020F0502020204030204" pitchFamily="34" charset="0"/>
            </a:endParaRPr>
          </a:p>
          <a:p>
            <a:pPr algn="l" eaLnBrk="1" hangingPunct="1">
              <a:lnSpc>
                <a:spcPct val="150000"/>
              </a:lnSpc>
            </a:pPr>
            <a:r>
              <a:rPr lang="en-US" altLang="zh-CN" sz="2000">
                <a:solidFill>
                  <a:srgbClr val="0070C0"/>
                </a:solidFill>
                <a:latin typeface="Calibri" panose="020F0502020204030204" pitchFamily="34" charset="0"/>
                <a:cs typeface="Calibri" panose="020F0502020204030204" pitchFamily="34" charset="0"/>
              </a:rPr>
              <a:t>Specificity=</a:t>
            </a:r>
            <a:r>
              <a:rPr lang="zh-CN" altLang="en-US" sz="2000">
                <a:solidFill>
                  <a:srgbClr val="0070C0"/>
                </a:solidFill>
                <a:latin typeface="Calibri" panose="020F0502020204030204" pitchFamily="34" charset="0"/>
                <a:cs typeface="Calibri" panose="020F0502020204030204" pitchFamily="34" charset="0"/>
              </a:rPr>
              <a:t>？</a:t>
            </a:r>
            <a:endParaRPr lang="en-US" altLang="zh-CN" sz="2000">
              <a:solidFill>
                <a:srgbClr val="0070C0"/>
              </a:solidFill>
              <a:latin typeface="Calibri" panose="020F0502020204030204" pitchFamily="34" charset="0"/>
              <a:cs typeface="Calibri" panose="020F0502020204030204" pitchFamily="34" charset="0"/>
            </a:endParaRPr>
          </a:p>
          <a:p>
            <a:pPr algn="l" eaLnBrk="1" hangingPunct="1">
              <a:lnSpc>
                <a:spcPct val="150000"/>
              </a:lnSpc>
            </a:pPr>
            <a:endParaRPr lang="en-US" altLang="zh-CN" sz="2000">
              <a:solidFill>
                <a:srgbClr val="0070C0"/>
              </a:solidFill>
              <a:latin typeface="Calibri" panose="020F0502020204030204" pitchFamily="34" charset="0"/>
              <a:cs typeface="Calibri" panose="020F0502020204030204" pitchFamily="34" charset="0"/>
            </a:endParaRPr>
          </a:p>
        </p:txBody>
      </p:sp>
      <p:graphicFrame>
        <p:nvGraphicFramePr>
          <p:cNvPr id="4" name="Group 131"/>
          <p:cNvGraphicFramePr>
            <a:graphicFrameLocks noGrp="1"/>
          </p:cNvGraphicFramePr>
          <p:nvPr/>
        </p:nvGraphicFramePr>
        <p:xfrm>
          <a:off x="5398770" y="2148523"/>
          <a:ext cx="3213100" cy="2451100"/>
        </p:xfrm>
        <a:graphic>
          <a:graphicData uri="http://schemas.openxmlformats.org/drawingml/2006/table">
            <a:tbl>
              <a:tblPr/>
              <a:tblGrid>
                <a:gridCol w="898525">
                  <a:extLst>
                    <a:ext uri="{9D8B030D-6E8A-4147-A177-3AD203B41FA5}">
                      <a16:colId xmlns:a16="http://schemas.microsoft.com/office/drawing/2014/main" val="20000"/>
                    </a:ext>
                  </a:extLst>
                </a:gridCol>
                <a:gridCol w="771525">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tblGrid>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A\P</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0"/>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25</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1"/>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75</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2"/>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All</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3"/>
                  </a:ext>
                </a:extLst>
              </a:tr>
            </a:tbl>
          </a:graphicData>
        </a:graphic>
      </p:graphicFrame>
      <p:sp>
        <p:nvSpPr>
          <p:cNvPr id="6" name="椭圆 5"/>
          <p:cNvSpPr/>
          <p:nvPr/>
        </p:nvSpPr>
        <p:spPr bwMode="auto">
          <a:xfrm>
            <a:off x="618808" y="2437448"/>
            <a:ext cx="1943100" cy="1800225"/>
          </a:xfrm>
          <a:prstGeom prst="ellipse">
            <a:avLst/>
          </a:prstGeom>
          <a:solidFill>
            <a:schemeClr val="accent2">
              <a:lumMod val="20000"/>
              <a:lumOff val="80000"/>
            </a:schemeClr>
          </a:solidFill>
          <a:ln>
            <a:solidFill>
              <a:srgbClr val="C00000"/>
            </a:solidFill>
          </a:ln>
          <a:effectLst/>
        </p:spPr>
        <p:txBody>
          <a:bodyPr/>
          <a:lstStyle/>
          <a:p>
            <a:pPr algn="ctr" eaLnBrk="1" hangingPunct="1">
              <a:defRPr/>
            </a:pPr>
            <a:endParaRPr lang="zh-CN" altLang="en-US"/>
          </a:p>
        </p:txBody>
      </p:sp>
      <p:sp>
        <p:nvSpPr>
          <p:cNvPr id="55329" name="矩形 2"/>
          <p:cNvSpPr>
            <a:spLocks noChangeArrowheads="1"/>
          </p:cNvSpPr>
          <p:nvPr/>
        </p:nvSpPr>
        <p:spPr bwMode="auto">
          <a:xfrm>
            <a:off x="329883" y="1988185"/>
            <a:ext cx="4176712" cy="2881313"/>
          </a:xfrm>
          <a:prstGeom prst="rect">
            <a:avLst/>
          </a:prstGeom>
          <a:solidFill>
            <a:srgbClr val="00B0F0">
              <a:alpha val="10196"/>
            </a:srgbClr>
          </a:solidFill>
          <a:ln w="9525">
            <a:solidFill>
              <a:srgbClr val="FF9933"/>
            </a:solidFill>
            <a:miter lim="800000"/>
          </a:ln>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Tree>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6147" name="内容占位符 2"/>
          <p:cNvSpPr>
            <a:spLocks noGrp="1"/>
          </p:cNvSpPr>
          <p:nvPr/>
        </p:nvSpPr>
        <p:spPr>
          <a:xfrm>
            <a:off x="677545" y="988060"/>
            <a:ext cx="7992745" cy="805180"/>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eaLnBrk="1" hangingPunct="1">
              <a:lnSpc>
                <a:spcPct val="130000"/>
              </a:lnSpc>
              <a:spcBef>
                <a:spcPts val="600"/>
              </a:spcBef>
              <a:buClrTx/>
              <a:buFont typeface="Wingdings" panose="05000000000000000000" pitchFamily="2" charset="2"/>
              <a:buNone/>
              <a:defRPr/>
            </a:pPr>
            <a:endParaRPr lang="zh-CN" altLang="en-US" sz="2400" b="0" dirty="0"/>
          </a:p>
        </p:txBody>
      </p:sp>
      <p:sp>
        <p:nvSpPr>
          <p:cNvPr id="15" name="内容占位符 2"/>
          <p:cNvSpPr txBox="1"/>
          <p:nvPr/>
        </p:nvSpPr>
        <p:spPr>
          <a:xfrm>
            <a:off x="215265" y="871220"/>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灵敏性（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Sensitivity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）和特异性（</a:t>
            </a:r>
            <a:r>
              <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Specificity</a:t>
            </a:r>
            <a:r>
              <a:rPr lang="zh-CN" altLang="en-US"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t>
            </a:r>
            <a:endPar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ct val="110000"/>
              </a:lnSpc>
              <a:spcBef>
                <a:spcPts val="600"/>
              </a:spcBef>
              <a:buFont typeface="Wingdings" panose="05000000000000000000" pitchFamily="2" charset="2"/>
              <a:buNone/>
              <a:defRPr/>
            </a:pPr>
            <a:endParaRPr lang="en-US" altLang="zh-CN"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sp>
        <p:nvSpPr>
          <p:cNvPr id="3" name="内容占位符 2"/>
          <p:cNvSpPr>
            <a:spLocks noGrp="1"/>
          </p:cNvSpPr>
          <p:nvPr/>
        </p:nvSpPr>
        <p:spPr>
          <a:xfrm>
            <a:off x="215265" y="1436370"/>
            <a:ext cx="8567420" cy="608330"/>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marL="0" indent="0">
              <a:lnSpc>
                <a:spcPct val="110000"/>
              </a:lnSpc>
              <a:spcBef>
                <a:spcPts val="600"/>
              </a:spcBef>
              <a:buFont typeface="Wingdings" panose="05000000000000000000" pitchFamily="2" charset="2"/>
              <a:buNone/>
              <a:defRPr/>
            </a:pPr>
            <a:r>
              <a:rPr lang="zh-CN" altLang="en-US" sz="2200" kern="1200" dirty="0">
                <a:latin typeface="Calibri" panose="020F0502020204030204" pitchFamily="34" charset="0"/>
                <a:cs typeface="Calibri" panose="020F0502020204030204" pitchFamily="34" charset="0"/>
              </a:rPr>
              <a:t>例子来源：</a:t>
            </a:r>
            <a:r>
              <a:rPr lang="en-US" altLang="zh-CN" sz="2200" kern="1200" dirty="0">
                <a:latin typeface="Calibri" panose="020F0502020204030204" pitchFamily="34" charset="0"/>
                <a:cs typeface="Calibri" panose="020F0502020204030204" pitchFamily="34" charset="0"/>
              </a:rPr>
              <a:t>http://hi.baidu.com/jqcat/item/77f50ef5400d8e17cf9f325f</a:t>
            </a:r>
          </a:p>
          <a:p>
            <a:pPr marL="984250" lvl="1" indent="-527050">
              <a:lnSpc>
                <a:spcPct val="120000"/>
              </a:lnSpc>
              <a:spcBef>
                <a:spcPts val="600"/>
              </a:spcBef>
              <a:buClrTx/>
              <a:buFont typeface="Wingdings" panose="05000000000000000000" pitchFamily="2" charset="2"/>
              <a:buChar char="ü"/>
              <a:defRPr/>
            </a:pPr>
            <a:endParaRPr lang="en-US" altLang="zh-CN" sz="2400" kern="1200" dirty="0">
              <a:solidFill>
                <a:srgbClr val="0000FF"/>
              </a:solidFill>
              <a:latin typeface="Calibri" panose="020F0502020204030204" pitchFamily="34" charset="0"/>
              <a:cs typeface="Calibri" panose="020F0502020204030204" pitchFamily="34" charset="0"/>
            </a:endParaRPr>
          </a:p>
          <a:p>
            <a:pPr marL="0" indent="0" eaLnBrk="1" hangingPunct="1">
              <a:lnSpc>
                <a:spcPct val="130000"/>
              </a:lnSpc>
              <a:spcBef>
                <a:spcPts val="600"/>
              </a:spcBef>
              <a:buClrTx/>
              <a:buFont typeface="Wingdings" panose="05000000000000000000" pitchFamily="2" charset="2"/>
              <a:buNone/>
              <a:defRPr/>
            </a:pPr>
            <a:endParaRPr lang="zh-CN" altLang="en-US" sz="2400" b="0" dirty="0"/>
          </a:p>
        </p:txBody>
      </p:sp>
      <p:sp>
        <p:nvSpPr>
          <p:cNvPr id="51234" name="矩形 6"/>
          <p:cNvSpPr>
            <a:spLocks noChangeArrowheads="1"/>
          </p:cNvSpPr>
          <p:nvPr/>
        </p:nvSpPr>
        <p:spPr bwMode="auto">
          <a:xfrm>
            <a:off x="1636395" y="4814570"/>
            <a:ext cx="653542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l" eaLnBrk="1" hangingPunct="1">
              <a:lnSpc>
                <a:spcPct val="150000"/>
              </a:lnSpc>
            </a:pPr>
            <a:r>
              <a:rPr lang="en-US" altLang="zh-CN" sz="2000" dirty="0">
                <a:solidFill>
                  <a:srgbClr val="0070C0"/>
                </a:solidFill>
                <a:latin typeface="Calibri" panose="020F0502020204030204" pitchFamily="34" charset="0"/>
                <a:cs typeface="Calibri" panose="020F0502020204030204" pitchFamily="34" charset="0"/>
              </a:rPr>
              <a:t>Sensitivity =</a:t>
            </a:r>
            <a:r>
              <a:rPr lang="zh-CN" altLang="en-US" sz="2000" dirty="0">
                <a:solidFill>
                  <a:srgbClr val="0070C0"/>
                </a:solidFill>
                <a:latin typeface="Calibri" panose="020F0502020204030204" pitchFamily="34" charset="0"/>
                <a:cs typeface="Calibri" panose="020F0502020204030204" pitchFamily="34" charset="0"/>
              </a:rPr>
              <a:t>？                            把所有结果都当作女性</a:t>
            </a:r>
            <a:endParaRPr lang="en-US" altLang="zh-CN" sz="2000" dirty="0">
              <a:solidFill>
                <a:srgbClr val="0070C0"/>
              </a:solidFill>
              <a:latin typeface="Calibri" panose="020F0502020204030204" pitchFamily="34" charset="0"/>
              <a:cs typeface="Calibri" panose="020F0502020204030204" pitchFamily="34" charset="0"/>
            </a:endParaRPr>
          </a:p>
          <a:p>
            <a:pPr algn="l" eaLnBrk="1" hangingPunct="1">
              <a:lnSpc>
                <a:spcPct val="150000"/>
              </a:lnSpc>
            </a:pPr>
            <a:r>
              <a:rPr lang="en-US" altLang="zh-CN" sz="2000" dirty="0">
                <a:solidFill>
                  <a:srgbClr val="0070C0"/>
                </a:solidFill>
                <a:latin typeface="Calibri" panose="020F0502020204030204" pitchFamily="34" charset="0"/>
                <a:cs typeface="Calibri" panose="020F0502020204030204" pitchFamily="34" charset="0"/>
              </a:rPr>
              <a:t>Specificity=</a:t>
            </a:r>
            <a:r>
              <a:rPr lang="zh-CN" altLang="en-US" sz="2000" dirty="0">
                <a:solidFill>
                  <a:srgbClr val="0070C0"/>
                </a:solidFill>
                <a:latin typeface="Calibri" panose="020F0502020204030204" pitchFamily="34" charset="0"/>
                <a:cs typeface="Calibri" panose="020F0502020204030204" pitchFamily="34" charset="0"/>
              </a:rPr>
              <a:t>？</a:t>
            </a:r>
            <a:endParaRPr lang="en-US" altLang="zh-CN" sz="2000" dirty="0">
              <a:solidFill>
                <a:srgbClr val="0070C0"/>
              </a:solidFill>
              <a:latin typeface="Calibri" panose="020F0502020204030204" pitchFamily="34" charset="0"/>
              <a:cs typeface="Calibri" panose="020F0502020204030204" pitchFamily="34" charset="0"/>
            </a:endParaRPr>
          </a:p>
          <a:p>
            <a:pPr algn="l" eaLnBrk="1" hangingPunct="1">
              <a:lnSpc>
                <a:spcPct val="150000"/>
              </a:lnSpc>
            </a:pPr>
            <a:endParaRPr lang="en-US" altLang="zh-CN" sz="2000" dirty="0">
              <a:solidFill>
                <a:srgbClr val="0070C0"/>
              </a:solidFill>
              <a:latin typeface="Calibri" panose="020F0502020204030204" pitchFamily="34" charset="0"/>
              <a:cs typeface="Calibri" panose="020F0502020204030204" pitchFamily="34" charset="0"/>
            </a:endParaRPr>
          </a:p>
        </p:txBody>
      </p:sp>
      <p:sp>
        <p:nvSpPr>
          <p:cNvPr id="57346" name="矩形 2"/>
          <p:cNvSpPr>
            <a:spLocks noChangeArrowheads="1"/>
          </p:cNvSpPr>
          <p:nvPr/>
        </p:nvSpPr>
        <p:spPr bwMode="auto">
          <a:xfrm>
            <a:off x="322263" y="2041683"/>
            <a:ext cx="4176712" cy="2881313"/>
          </a:xfrm>
          <a:prstGeom prst="rect">
            <a:avLst/>
          </a:prstGeom>
          <a:solidFill>
            <a:schemeClr val="bg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aphicFrame>
        <p:nvGraphicFramePr>
          <p:cNvPr id="5" name="Group 131"/>
          <p:cNvGraphicFramePr>
            <a:graphicFrameLocks noGrp="1"/>
          </p:cNvGraphicFramePr>
          <p:nvPr/>
        </p:nvGraphicFramePr>
        <p:xfrm>
          <a:off x="5378450" y="2293303"/>
          <a:ext cx="3213100" cy="2451100"/>
        </p:xfrm>
        <a:graphic>
          <a:graphicData uri="http://schemas.openxmlformats.org/drawingml/2006/table">
            <a:tbl>
              <a:tblPr/>
              <a:tblGrid>
                <a:gridCol w="898525">
                  <a:extLst>
                    <a:ext uri="{9D8B030D-6E8A-4147-A177-3AD203B41FA5}">
                      <a16:colId xmlns:a16="http://schemas.microsoft.com/office/drawing/2014/main" val="20000"/>
                    </a:ext>
                  </a:extLst>
                </a:gridCol>
                <a:gridCol w="771525">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tblGrid>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A\P</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0"/>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25</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1"/>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C00000"/>
                          </a:solidFill>
                          <a:effectLst/>
                          <a:latin typeface="Calibri" panose="020F0502020204030204" pitchFamily="34" charset="0"/>
                          <a:ea typeface="黑体" panose="02010609060101010101" pitchFamily="49" charset="-122"/>
                          <a:cs typeface="Calibri" panose="020F0502020204030204" pitchFamily="34" charset="0"/>
                        </a:rPr>
                        <a:t>¬C</a:t>
                      </a: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Verdana" panose="020B0604030504040204" pitchFamily="34" charset="0"/>
                        <a:ea typeface="黑体" panose="02010609060101010101" pitchFamily="49" charset="-122"/>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75</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2"/>
                  </a:ext>
                </a:extLst>
              </a:tr>
              <a:tr h="612775">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200" b="1" i="0" u="none" strike="noStrike" cap="none" normalizeH="0" baseline="0">
                        <a:ln>
                          <a:noFill/>
                        </a:ln>
                        <a:solidFill>
                          <a:srgbClr val="C00000"/>
                        </a:solidFill>
                        <a:effectLst/>
                        <a:latin typeface="Calibri" panose="020F0502020204030204" pitchFamily="34" charset="0"/>
                        <a:ea typeface="宋体" panose="02010600030101010101" pitchFamily="2"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P’</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tc>
                  <a:txBody>
                    <a:bodyPr/>
                    <a:lstStyle>
                      <a:lvl1pPr>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200" b="1"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All</a:t>
                      </a:r>
                      <a:endParaRPr kumimoji="0" lang="en-US" altLang="zh-CN" sz="22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T="45740" marB="4574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E7E7"/>
                    </a:solidFill>
                  </a:tcPr>
                </a:tc>
                <a:extLst>
                  <a:ext uri="{0D108BD9-81ED-4DB2-BD59-A6C34878D82A}">
                    <a16:rowId xmlns:a16="http://schemas.microsoft.com/office/drawing/2014/main" val="10003"/>
                  </a:ext>
                </a:extLst>
              </a:tr>
            </a:tbl>
          </a:graphicData>
        </a:graphic>
      </p:graphicFrame>
      <p:sp>
        <p:nvSpPr>
          <p:cNvPr id="2" name="椭圆 1"/>
          <p:cNvSpPr/>
          <p:nvPr/>
        </p:nvSpPr>
        <p:spPr bwMode="auto">
          <a:xfrm>
            <a:off x="598488" y="2582228"/>
            <a:ext cx="1943100" cy="1800225"/>
          </a:xfrm>
          <a:prstGeom prst="ellipse">
            <a:avLst/>
          </a:prstGeom>
          <a:solidFill>
            <a:schemeClr val="accent2">
              <a:lumMod val="20000"/>
              <a:lumOff val="80000"/>
            </a:schemeClr>
          </a:solidFill>
          <a:ln>
            <a:solidFill>
              <a:srgbClr val="C00000"/>
            </a:solidFill>
          </a:ln>
          <a:effectLst/>
        </p:spPr>
        <p:txBody>
          <a:bodyPr/>
          <a:lstStyle/>
          <a:p>
            <a:pPr algn="ctr" eaLnBrk="1" hangingPunct="1">
              <a:defRPr/>
            </a:pPr>
            <a:endParaRPr lang="zh-CN" altLang="en-US"/>
          </a:p>
        </p:txBody>
      </p:sp>
    </p:spTree>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3" name="矩形 2"/>
          <p:cNvSpPr/>
          <p:nvPr/>
        </p:nvSpPr>
        <p:spPr>
          <a:xfrm>
            <a:off x="658178" y="1673543"/>
            <a:ext cx="5411787" cy="3724275"/>
          </a:xfrm>
          <a:prstGeom prst="rect">
            <a:avLst/>
          </a:prstGeom>
        </p:spPr>
        <p:txBody>
          <a:bodyPr>
            <a:spAutoFit/>
          </a:bodyPr>
          <a:lstStyle/>
          <a:p>
            <a:pPr marL="808355" lvl="1" indent="-443230">
              <a:lnSpc>
                <a:spcPct val="120000"/>
              </a:lnSpc>
              <a:spcBef>
                <a:spcPts val="600"/>
              </a:spcBef>
              <a:buFont typeface="Wingdings" panose="05000000000000000000" pitchFamily="2" charset="2"/>
              <a:buChar char="ü"/>
              <a:defRPr/>
            </a:pPr>
            <a:r>
              <a:rPr lang="en-US" altLang="zh-CN" sz="2400" dirty="0">
                <a:solidFill>
                  <a:srgbClr val="0070C0"/>
                </a:solidFill>
                <a:latin typeface="Calibri" panose="020F0502020204030204" pitchFamily="34" charset="0"/>
                <a:ea typeface="+mn-ea"/>
                <a:cs typeface="Calibri" panose="020F0502020204030204" pitchFamily="34" charset="0"/>
              </a:rPr>
              <a:t>Precision:</a:t>
            </a:r>
            <a:r>
              <a:rPr lang="zh-CN" altLang="en-US" sz="2400" dirty="0">
                <a:solidFill>
                  <a:srgbClr val="0070C0"/>
                </a:solidFill>
                <a:latin typeface="Calibri" panose="020F0502020204030204" pitchFamily="34" charset="0"/>
                <a:ea typeface="+mn-ea"/>
                <a:cs typeface="Calibri" panose="020F0502020204030204" pitchFamily="34" charset="0"/>
              </a:rPr>
              <a:t>精度</a:t>
            </a:r>
            <a:r>
              <a:rPr lang="en-US" altLang="zh-CN" sz="2400" dirty="0">
                <a:solidFill>
                  <a:srgbClr val="0070C0"/>
                </a:solidFill>
                <a:latin typeface="Calibri" panose="020F0502020204030204" pitchFamily="34" charset="0"/>
                <a:ea typeface="+mn-ea"/>
                <a:cs typeface="Calibri" panose="020F0502020204030204" pitchFamily="34" charset="0"/>
              </a:rPr>
              <a:t>–  </a:t>
            </a:r>
            <a:r>
              <a:rPr lang="zh-CN" altLang="en-US" sz="2000" dirty="0">
                <a:solidFill>
                  <a:schemeClr val="tx1"/>
                </a:solidFill>
                <a:latin typeface="Calibri" panose="020F0502020204030204" pitchFamily="34" charset="0"/>
                <a:ea typeface="+mn-ea"/>
                <a:cs typeface="Calibri" panose="020F0502020204030204" pitchFamily="34" charset="0"/>
              </a:rPr>
              <a:t>被分类器标记为正类的样本中实际上属于“正类”的比例</a:t>
            </a:r>
            <a:endParaRPr lang="en-US" altLang="zh-CN" sz="2000" dirty="0">
              <a:solidFill>
                <a:schemeClr val="tx1"/>
              </a:solidFill>
              <a:latin typeface="Calibri" panose="020F0502020204030204" pitchFamily="34" charset="0"/>
              <a:ea typeface="+mn-ea"/>
              <a:cs typeface="Calibri" panose="020F0502020204030204" pitchFamily="34" charset="0"/>
            </a:endParaRPr>
          </a:p>
          <a:p>
            <a:pPr marL="808355" lvl="1" indent="-443230">
              <a:lnSpc>
                <a:spcPct val="120000"/>
              </a:lnSpc>
              <a:spcBef>
                <a:spcPts val="600"/>
              </a:spcBef>
              <a:buFont typeface="Wingdings" panose="05000000000000000000" pitchFamily="2" charset="2"/>
              <a:buChar char="ü"/>
              <a:defRPr/>
            </a:pPr>
            <a:r>
              <a:rPr lang="en-US" altLang="zh-CN" sz="2400" dirty="0">
                <a:solidFill>
                  <a:srgbClr val="0070C0"/>
                </a:solidFill>
                <a:latin typeface="Calibri" panose="020F0502020204030204" pitchFamily="34" charset="0"/>
                <a:ea typeface="+mn-ea"/>
                <a:cs typeface="Calibri" panose="020F0502020204030204" pitchFamily="34" charset="0"/>
              </a:rPr>
              <a:t>Recall:</a:t>
            </a:r>
            <a:r>
              <a:rPr lang="zh-CN" altLang="en-US" sz="2400" dirty="0">
                <a:solidFill>
                  <a:srgbClr val="0070C0"/>
                </a:solidFill>
                <a:latin typeface="Calibri" panose="020F0502020204030204" pitchFamily="34" charset="0"/>
                <a:ea typeface="+mn-ea"/>
                <a:cs typeface="Calibri" panose="020F0502020204030204" pitchFamily="34" charset="0"/>
              </a:rPr>
              <a:t>召回率</a:t>
            </a:r>
            <a:r>
              <a:rPr lang="en-US" altLang="zh-CN" sz="2400" dirty="0">
                <a:solidFill>
                  <a:srgbClr val="0070C0"/>
                </a:solidFill>
                <a:latin typeface="Calibri" panose="020F0502020204030204" pitchFamily="34" charset="0"/>
                <a:ea typeface="+mn-ea"/>
                <a:cs typeface="Calibri" panose="020F0502020204030204" pitchFamily="34" charset="0"/>
              </a:rPr>
              <a:t>– </a:t>
            </a:r>
            <a:r>
              <a:rPr lang="en-US" altLang="zh-CN" sz="2000" dirty="0">
                <a:solidFill>
                  <a:schemeClr val="tx1"/>
                </a:solidFill>
                <a:latin typeface="Calibri" panose="020F0502020204030204" pitchFamily="34" charset="0"/>
                <a:ea typeface="+mn-ea"/>
                <a:cs typeface="Calibri" panose="020F0502020204030204" pitchFamily="34" charset="0"/>
              </a:rPr>
              <a:t>what % of positive tuples did the classifier label as positive?</a:t>
            </a:r>
            <a:endParaRPr lang="en-US" altLang="zh-CN" sz="2000" dirty="0">
              <a:solidFill>
                <a:srgbClr val="0070C0"/>
              </a:solidFill>
              <a:latin typeface="Calibri" panose="020F0502020204030204" pitchFamily="34" charset="0"/>
              <a:ea typeface="+mn-ea"/>
              <a:cs typeface="Calibri" panose="020F0502020204030204" pitchFamily="34" charset="0"/>
            </a:endParaRPr>
          </a:p>
          <a:p>
            <a:pPr marL="808355" lvl="1" indent="-443230">
              <a:lnSpc>
                <a:spcPct val="120000"/>
              </a:lnSpc>
              <a:spcBef>
                <a:spcPts val="600"/>
              </a:spcBef>
              <a:buFont typeface="Wingdings" panose="05000000000000000000" pitchFamily="2" charset="2"/>
              <a:buChar char="ü"/>
              <a:defRPr/>
            </a:pPr>
            <a:r>
              <a:rPr lang="zh-CN" altLang="en-US" sz="2400" dirty="0">
                <a:solidFill>
                  <a:srgbClr val="0070C0"/>
                </a:solidFill>
                <a:latin typeface="Calibri" panose="020F0502020204030204" pitchFamily="34" charset="0"/>
                <a:ea typeface="+mn-ea"/>
                <a:cs typeface="Calibri" panose="020F0502020204030204" pitchFamily="34" charset="0"/>
              </a:rPr>
              <a:t>信息检索</a:t>
            </a:r>
            <a:endParaRPr lang="en-US" altLang="zh-CN" sz="2400" dirty="0">
              <a:solidFill>
                <a:srgbClr val="0070C0"/>
              </a:solidFill>
              <a:latin typeface="Calibri" panose="020F0502020204030204" pitchFamily="34" charset="0"/>
              <a:ea typeface="+mn-ea"/>
              <a:cs typeface="Calibri" panose="020F0502020204030204" pitchFamily="34" charset="0"/>
            </a:endParaRPr>
          </a:p>
          <a:p>
            <a:pPr marL="808355" lvl="1" indent="-443230">
              <a:lnSpc>
                <a:spcPct val="120000"/>
              </a:lnSpc>
              <a:spcBef>
                <a:spcPts val="600"/>
              </a:spcBef>
              <a:buFont typeface="Wingdings" panose="05000000000000000000" pitchFamily="2" charset="2"/>
              <a:buChar char="ü"/>
              <a:defRPr/>
            </a:pPr>
            <a:r>
              <a:rPr lang="zh-CN" altLang="en-US" sz="2400" dirty="0">
                <a:solidFill>
                  <a:srgbClr val="0070C0"/>
                </a:solidFill>
                <a:latin typeface="Calibri" panose="020F0502020204030204" pitchFamily="34" charset="0"/>
                <a:ea typeface="+mn-ea"/>
                <a:cs typeface="Calibri" panose="020F0502020204030204" pitchFamily="34" charset="0"/>
              </a:rPr>
              <a:t>精度和召回率逆关系</a:t>
            </a:r>
            <a:endParaRPr lang="en-US" altLang="zh-CN" sz="2400" dirty="0">
              <a:solidFill>
                <a:srgbClr val="0070C0"/>
              </a:solidFill>
              <a:latin typeface="Calibri" panose="020F0502020204030204" pitchFamily="34" charset="0"/>
              <a:ea typeface="+mn-ea"/>
              <a:cs typeface="Calibri" panose="020F0502020204030204" pitchFamily="34" charset="0"/>
            </a:endParaRPr>
          </a:p>
          <a:p>
            <a:pPr marL="808355" lvl="1" indent="-443230">
              <a:lnSpc>
                <a:spcPct val="120000"/>
              </a:lnSpc>
              <a:spcBef>
                <a:spcPts val="600"/>
              </a:spcBef>
              <a:buFont typeface="Wingdings" panose="05000000000000000000" pitchFamily="2" charset="2"/>
              <a:buChar char="ü"/>
              <a:defRPr/>
            </a:pPr>
            <a:r>
              <a:rPr lang="en-US" altLang="zh-CN" sz="2400" dirty="0">
                <a:solidFill>
                  <a:srgbClr val="0070C0"/>
                </a:solidFill>
                <a:latin typeface="Calibri" panose="020F0502020204030204" pitchFamily="34" charset="0"/>
                <a:ea typeface="+mn-ea"/>
                <a:cs typeface="Calibri" panose="020F0502020204030204" pitchFamily="34" charset="0"/>
              </a:rPr>
              <a:t>F measure (F</a:t>
            </a:r>
            <a:r>
              <a:rPr lang="en-US" altLang="zh-CN" sz="2400" baseline="-25000" dirty="0">
                <a:solidFill>
                  <a:srgbClr val="0070C0"/>
                </a:solidFill>
                <a:latin typeface="Calibri" panose="020F0502020204030204" pitchFamily="34" charset="0"/>
                <a:ea typeface="+mn-ea"/>
                <a:cs typeface="Calibri" panose="020F0502020204030204" pitchFamily="34" charset="0"/>
              </a:rPr>
              <a:t>1</a:t>
            </a:r>
            <a:r>
              <a:rPr lang="en-US" altLang="zh-CN" sz="2400" dirty="0">
                <a:solidFill>
                  <a:srgbClr val="0070C0"/>
                </a:solidFill>
                <a:latin typeface="Calibri" panose="020F0502020204030204" pitchFamily="34" charset="0"/>
                <a:ea typeface="+mn-ea"/>
                <a:cs typeface="Calibri" panose="020F0502020204030204" pitchFamily="34" charset="0"/>
              </a:rPr>
              <a:t> or F-score):</a:t>
            </a:r>
            <a:r>
              <a:rPr lang="zh-CN" altLang="en-US" sz="2000" dirty="0">
                <a:solidFill>
                  <a:schemeClr val="tx1"/>
                </a:solidFill>
                <a:latin typeface="Calibri" panose="020F0502020204030204" pitchFamily="34" charset="0"/>
                <a:ea typeface="+mn-ea"/>
                <a:cs typeface="Calibri" panose="020F0502020204030204" pitchFamily="34" charset="0"/>
              </a:rPr>
              <a:t>精度和召回的调和平均值</a:t>
            </a:r>
          </a:p>
        </p:txBody>
      </p:sp>
      <p:pic>
        <p:nvPicPr>
          <p:cNvPr id="59397" name="Picture 7" descr="8prec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0138" y="1791018"/>
            <a:ext cx="26447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8" descr="8rec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0138" y="2735580"/>
            <a:ext cx="26447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7" descr="8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150" y="5549583"/>
            <a:ext cx="32766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内容占位符 2"/>
          <p:cNvSpPr txBox="1"/>
          <p:nvPr/>
        </p:nvSpPr>
        <p:spPr>
          <a:xfrm>
            <a:off x="283845" y="956945"/>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Precision and Recall, and F-measures</a:t>
            </a:r>
            <a:endPar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ct val="110000"/>
              </a:lnSpc>
              <a:spcBef>
                <a:spcPts val="600"/>
              </a:spcBef>
              <a:buFont typeface="Wingdings" panose="05000000000000000000" pitchFamily="2" charset="2"/>
              <a:buNone/>
              <a:defRPr/>
            </a:pPr>
            <a:endParaRPr lang="en-US" altLang="zh-CN" sz="2800" dirty="0">
              <a:solidFill>
                <a:srgbClr val="CC2C3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ct val="110000"/>
              </a:lnSpc>
              <a:spcBef>
                <a:spcPts val="600"/>
              </a:spcBef>
              <a:buFont typeface="Wingdings" panose="05000000000000000000" pitchFamily="2" charset="2"/>
              <a:buNone/>
              <a:defRPr/>
            </a:pPr>
            <a:endParaRPr lang="en-US" altLang="zh-CN"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spTree>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5.1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分类的定义与基本问题</a:t>
            </a:r>
          </a:p>
        </p:txBody>
      </p:sp>
      <p:sp>
        <p:nvSpPr>
          <p:cNvPr id="15" name="内容占位符 2"/>
          <p:cNvSpPr txBox="1"/>
          <p:nvPr/>
        </p:nvSpPr>
        <p:spPr>
          <a:xfrm>
            <a:off x="251460" y="899795"/>
            <a:ext cx="8713470" cy="173799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lnSpc>
                <a:spcPct val="150000"/>
              </a:lnSpc>
              <a:spcBef>
                <a:spcPts val="600"/>
              </a:spcBef>
              <a:buFont typeface="Wingdings" panose="05000000000000000000" pitchFamily="2" charset="2"/>
              <a:buChar char="n"/>
            </a:pPr>
            <a:r>
              <a:rPr lang="zh-CN" altLang="en-US" sz="2400" dirty="0">
                <a:solidFill>
                  <a:srgbClr val="0070C0"/>
                </a:solidFill>
                <a:latin typeface="+mn-ea"/>
                <a:cs typeface="Times New Roman" panose="02020603050405020304" pitchFamily="18" charset="0"/>
                <a:sym typeface="Verdana" panose="020B0604030504040204" pitchFamily="34" charset="0"/>
              </a:rPr>
              <a:t>分类：</a:t>
            </a:r>
          </a:p>
          <a:p>
            <a:pPr marL="984250" lvl="1" indent="-527050">
              <a:lnSpc>
                <a:spcPct val="120000"/>
              </a:lnSpc>
              <a:buClrTx/>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sym typeface="+mn-ea"/>
              </a:rPr>
              <a:t>预测</a:t>
            </a:r>
            <a:r>
              <a:rPr lang="zh-CN" altLang="en-US" sz="2400" dirty="0">
                <a:solidFill>
                  <a:srgbClr val="C00000"/>
                </a:solidFill>
                <a:latin typeface="Calibri" panose="020F0502020204030204" pitchFamily="34" charset="0"/>
                <a:cs typeface="Calibri" panose="020F0502020204030204" pitchFamily="34" charset="0"/>
                <a:sym typeface="+mn-ea"/>
              </a:rPr>
              <a:t>类标签</a:t>
            </a:r>
            <a:endParaRPr lang="en-US" altLang="zh-CN" sz="2400" dirty="0">
              <a:solidFill>
                <a:srgbClr val="0000FF"/>
              </a:solidFill>
              <a:latin typeface="Calibri" panose="020F0502020204030204" pitchFamily="34" charset="0"/>
              <a:cs typeface="Calibri" panose="020F0502020204030204" pitchFamily="34" charset="0"/>
            </a:endParaRPr>
          </a:p>
          <a:p>
            <a:pPr marL="984250" lvl="1" indent="-527050">
              <a:lnSpc>
                <a:spcPct val="120000"/>
              </a:lnSpc>
              <a:buClrTx/>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sym typeface="+mn-ea"/>
              </a:rPr>
              <a:t>基于训练数据和类标签构造一个模型，并分类新数据</a:t>
            </a:r>
          </a:p>
          <a:p>
            <a:pPr marL="457200" lvl="1" indent="0">
              <a:lnSpc>
                <a:spcPct val="120000"/>
              </a:lnSpc>
              <a:buClrTx/>
              <a:buFont typeface="Wingdings" panose="05000000000000000000" pitchFamily="2" charset="2"/>
              <a:buNone/>
              <a:defRPr/>
            </a:pPr>
            <a:endParaRPr lang="zh-CN" altLang="en-US" sz="2400" dirty="0">
              <a:solidFill>
                <a:srgbClr val="0070C0"/>
              </a:solidFill>
              <a:latin typeface="Calibri" panose="020F0502020204030204" pitchFamily="34" charset="0"/>
              <a:cs typeface="Calibri" panose="020F0502020204030204" pitchFamily="34" charset="0"/>
            </a:endParaRPr>
          </a:p>
          <a:p>
            <a:pPr marL="0" indent="0">
              <a:lnSpc>
                <a:spcPct val="150000"/>
              </a:lnSpc>
              <a:spcBef>
                <a:spcPts val="600"/>
              </a:spcBef>
              <a:buFont typeface="Wingdings" panose="05000000000000000000" pitchFamily="2" charset="2"/>
              <a:buNone/>
            </a:pPr>
            <a:endParaRPr lang="zh-CN" altLang="en-US"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marL="0" indent="0" eaLnBrk="1" hangingPunct="1">
              <a:lnSpc>
                <a:spcPct val="130000"/>
              </a:lnSpc>
              <a:spcBef>
                <a:spcPts val="400"/>
              </a:spcBef>
              <a:buFont typeface="Wingdings" panose="05000000000000000000" pitchFamily="2" charset="2"/>
              <a:buNone/>
            </a:pPr>
            <a:endParaRPr lang="en-US" altLang="zh-CN"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
        <p:nvSpPr>
          <p:cNvPr id="2" name="内容占位符 2"/>
          <p:cNvSpPr txBox="1"/>
          <p:nvPr/>
        </p:nvSpPr>
        <p:spPr>
          <a:xfrm>
            <a:off x="251460" y="2718435"/>
            <a:ext cx="8713470" cy="80137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lnSpc>
                <a:spcPct val="150000"/>
              </a:lnSpc>
              <a:spcBef>
                <a:spcPts val="600"/>
              </a:spcBef>
              <a:buFont typeface="Wingdings" panose="05000000000000000000" pitchFamily="2" charset="2"/>
              <a:buChar char="n"/>
            </a:pPr>
            <a:r>
              <a:rPr lang="zh-CN" altLang="en-US" sz="2400" dirty="0">
                <a:solidFill>
                  <a:srgbClr val="0070C0"/>
                </a:solidFill>
                <a:latin typeface="Calibri" panose="020F0502020204030204" pitchFamily="34" charset="0"/>
                <a:cs typeface="Calibri" panose="020F0502020204030204" pitchFamily="34" charset="0"/>
              </a:rPr>
              <a:t>数值预测（回归）：</a:t>
            </a:r>
            <a:r>
              <a:rPr lang="zh-CN" altLang="en-US" sz="2400" dirty="0">
                <a:solidFill>
                  <a:srgbClr val="C00000"/>
                </a:solidFill>
                <a:latin typeface="Calibri" panose="020F0502020204030204" pitchFamily="34" charset="0"/>
                <a:cs typeface="Calibri" panose="020F0502020204030204" pitchFamily="34" charset="0"/>
              </a:rPr>
              <a:t>建连续函数</a:t>
            </a:r>
            <a:r>
              <a:rPr lang="en-US" altLang="zh-CN" sz="2400" dirty="0">
                <a:solidFill>
                  <a:srgbClr val="C00000"/>
                </a:solidFill>
                <a:latin typeface="Calibri" panose="020F0502020204030204" pitchFamily="34" charset="0"/>
                <a:cs typeface="Calibri" panose="020F0502020204030204" pitchFamily="34" charset="0"/>
              </a:rPr>
              <a:t>/</a:t>
            </a:r>
            <a:r>
              <a:rPr lang="zh-CN" altLang="en-US" sz="2400" dirty="0">
                <a:solidFill>
                  <a:srgbClr val="C00000"/>
                </a:solidFill>
                <a:latin typeface="Calibri" panose="020F0502020204030204" pitchFamily="34" charset="0"/>
                <a:cs typeface="Calibri" panose="020F0502020204030204" pitchFamily="34" charset="0"/>
              </a:rPr>
              <a:t>模型，预测未知</a:t>
            </a:r>
            <a:r>
              <a:rPr lang="en-US" altLang="zh-CN" sz="2400" dirty="0">
                <a:solidFill>
                  <a:srgbClr val="C00000"/>
                </a:solidFill>
                <a:latin typeface="Calibri" panose="020F0502020204030204" pitchFamily="34" charset="0"/>
                <a:cs typeface="Calibri" panose="020F0502020204030204" pitchFamily="34" charset="0"/>
              </a:rPr>
              <a:t>/</a:t>
            </a:r>
            <a:r>
              <a:rPr lang="zh-CN" altLang="en-US" sz="2400" dirty="0">
                <a:solidFill>
                  <a:srgbClr val="C00000"/>
                </a:solidFill>
                <a:latin typeface="Calibri" panose="020F0502020204030204" pitchFamily="34" charset="0"/>
                <a:cs typeface="Calibri" panose="020F0502020204030204" pitchFamily="34" charset="0"/>
              </a:rPr>
              <a:t>缺失值</a:t>
            </a:r>
          </a:p>
          <a:p>
            <a:pPr marL="0" indent="0">
              <a:lnSpc>
                <a:spcPct val="150000"/>
              </a:lnSpc>
              <a:spcBef>
                <a:spcPts val="600"/>
              </a:spcBef>
              <a:buFont typeface="Wingdings" panose="05000000000000000000" pitchFamily="2" charset="2"/>
              <a:buNone/>
            </a:pPr>
            <a:endParaRPr lang="zh-CN" altLang="en-US"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marL="0" indent="0" eaLnBrk="1" hangingPunct="1">
              <a:lnSpc>
                <a:spcPct val="130000"/>
              </a:lnSpc>
              <a:spcBef>
                <a:spcPts val="400"/>
              </a:spcBef>
              <a:buFont typeface="Wingdings" panose="05000000000000000000" pitchFamily="2" charset="2"/>
              <a:buNone/>
            </a:pPr>
            <a:endParaRPr lang="en-US" altLang="zh-CN"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
        <p:nvSpPr>
          <p:cNvPr id="3" name="内容占位符 2"/>
          <p:cNvSpPr txBox="1"/>
          <p:nvPr/>
        </p:nvSpPr>
        <p:spPr>
          <a:xfrm>
            <a:off x="251460" y="3519805"/>
            <a:ext cx="8713470" cy="287401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lnSpc>
                <a:spcPct val="150000"/>
              </a:lnSpc>
              <a:spcBef>
                <a:spcPts val="600"/>
              </a:spcBef>
              <a:buFont typeface="Wingdings" panose="05000000000000000000" pitchFamily="2" charset="2"/>
              <a:buChar char="n"/>
            </a:pPr>
            <a:r>
              <a:rPr lang="zh-CN" altLang="en-US" sz="2400" dirty="0">
                <a:solidFill>
                  <a:srgbClr val="0070C0"/>
                </a:solidFill>
                <a:latin typeface="+mn-ea"/>
                <a:cs typeface="Times New Roman" panose="02020603050405020304" pitchFamily="18" charset="0"/>
                <a:sym typeface="Verdana" panose="020B0604030504040204" pitchFamily="34" charset="0"/>
              </a:rPr>
              <a:t>典型应用：</a:t>
            </a:r>
          </a:p>
          <a:p>
            <a:pPr marL="984250" lvl="1" indent="-527050">
              <a:lnSpc>
                <a:spcPct val="120000"/>
              </a:lnSpc>
              <a:buClrTx/>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sym typeface="+mn-ea"/>
              </a:rPr>
              <a:t>信用卡</a:t>
            </a:r>
            <a:r>
              <a:rPr lang="en-US" altLang="zh-CN" sz="2400" dirty="0">
                <a:solidFill>
                  <a:srgbClr val="0070C0"/>
                </a:solidFill>
                <a:latin typeface="Calibri" panose="020F0502020204030204" pitchFamily="34" charset="0"/>
                <a:cs typeface="Calibri" panose="020F0502020204030204" pitchFamily="34" charset="0"/>
                <a:sym typeface="+mn-ea"/>
              </a:rPr>
              <a:t>/</a:t>
            </a:r>
            <a:r>
              <a:rPr lang="zh-CN" altLang="en-US" sz="2400" dirty="0">
                <a:solidFill>
                  <a:srgbClr val="0070C0"/>
                </a:solidFill>
                <a:latin typeface="Calibri" panose="020F0502020204030204" pitchFamily="34" charset="0"/>
                <a:cs typeface="Calibri" panose="020F0502020204030204" pitchFamily="34" charset="0"/>
                <a:sym typeface="+mn-ea"/>
              </a:rPr>
              <a:t>贷款审批</a:t>
            </a:r>
            <a:r>
              <a:rPr lang="en-US" altLang="zh-CN" sz="2400" dirty="0">
                <a:solidFill>
                  <a:srgbClr val="0070C0"/>
                </a:solidFill>
                <a:latin typeface="Calibri" panose="020F0502020204030204" pitchFamily="34" charset="0"/>
                <a:cs typeface="Calibri" panose="020F0502020204030204" pitchFamily="34" charset="0"/>
                <a:sym typeface="+mn-ea"/>
              </a:rPr>
              <a:t>:</a:t>
            </a:r>
            <a:endParaRPr lang="en-US" altLang="zh-CN" sz="2400" dirty="0">
              <a:solidFill>
                <a:srgbClr val="0070C0"/>
              </a:solidFill>
              <a:latin typeface="Calibri" panose="020F0502020204030204" pitchFamily="34" charset="0"/>
              <a:cs typeface="Calibri" panose="020F0502020204030204" pitchFamily="34" charset="0"/>
            </a:endParaRPr>
          </a:p>
          <a:p>
            <a:pPr marL="984250" lvl="1" indent="-527050">
              <a:lnSpc>
                <a:spcPct val="120000"/>
              </a:lnSpc>
              <a:buClrTx/>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sym typeface="+mn-ea"/>
              </a:rPr>
              <a:t>医疗诊断</a:t>
            </a:r>
            <a:r>
              <a:rPr lang="en-US" altLang="zh-CN" sz="2400" dirty="0">
                <a:solidFill>
                  <a:srgbClr val="0070C0"/>
                </a:solidFill>
                <a:latin typeface="Calibri" panose="020F0502020204030204" pitchFamily="34" charset="0"/>
                <a:cs typeface="Calibri" panose="020F0502020204030204" pitchFamily="34" charset="0"/>
                <a:sym typeface="+mn-ea"/>
              </a:rPr>
              <a:t>:</a:t>
            </a:r>
            <a:r>
              <a:rPr lang="zh-CN" altLang="en-US" sz="2400" dirty="0">
                <a:solidFill>
                  <a:srgbClr val="0070C0"/>
                </a:solidFill>
                <a:latin typeface="Calibri" panose="020F0502020204030204" pitchFamily="34" charset="0"/>
                <a:cs typeface="Calibri" panose="020F0502020204030204" pitchFamily="34" charset="0"/>
                <a:sym typeface="+mn-ea"/>
              </a:rPr>
              <a:t>肿瘤是癌或良性？</a:t>
            </a:r>
            <a:endParaRPr lang="en-US" altLang="zh-CN" sz="2400" dirty="0">
              <a:solidFill>
                <a:srgbClr val="0070C0"/>
              </a:solidFill>
              <a:latin typeface="Calibri" panose="020F0502020204030204" pitchFamily="34" charset="0"/>
              <a:cs typeface="Calibri" panose="020F0502020204030204" pitchFamily="34" charset="0"/>
            </a:endParaRPr>
          </a:p>
          <a:p>
            <a:pPr marL="984250" lvl="1" indent="-527050">
              <a:lnSpc>
                <a:spcPct val="120000"/>
              </a:lnSpc>
              <a:buClrTx/>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sym typeface="+mn-ea"/>
              </a:rPr>
              <a:t>欺诈检测</a:t>
            </a:r>
            <a:r>
              <a:rPr lang="en-US" altLang="zh-CN" sz="2400" dirty="0">
                <a:solidFill>
                  <a:srgbClr val="0070C0"/>
                </a:solidFill>
                <a:latin typeface="Calibri" panose="020F0502020204030204" pitchFamily="34" charset="0"/>
                <a:cs typeface="Calibri" panose="020F0502020204030204" pitchFamily="34" charset="0"/>
                <a:sym typeface="+mn-ea"/>
              </a:rPr>
              <a:t>: </a:t>
            </a:r>
            <a:r>
              <a:rPr lang="zh-CN" altLang="en-US" sz="2400" dirty="0">
                <a:solidFill>
                  <a:srgbClr val="0070C0"/>
                </a:solidFill>
                <a:latin typeface="Calibri" panose="020F0502020204030204" pitchFamily="34" charset="0"/>
                <a:cs typeface="Calibri" panose="020F0502020204030204" pitchFamily="34" charset="0"/>
                <a:sym typeface="+mn-ea"/>
              </a:rPr>
              <a:t>交易欺诈</a:t>
            </a:r>
            <a:r>
              <a:rPr lang="en-US" altLang="zh-CN" sz="2400" dirty="0">
                <a:solidFill>
                  <a:srgbClr val="0070C0"/>
                </a:solidFill>
                <a:latin typeface="Calibri" panose="020F0502020204030204" pitchFamily="34" charset="0"/>
                <a:cs typeface="Calibri" panose="020F0502020204030204" pitchFamily="34" charset="0"/>
                <a:sym typeface="+mn-ea"/>
              </a:rPr>
              <a:t>?</a:t>
            </a:r>
            <a:endParaRPr lang="en-US" altLang="zh-CN" sz="2400" dirty="0">
              <a:solidFill>
                <a:srgbClr val="0070C0"/>
              </a:solidFill>
              <a:latin typeface="Calibri" panose="020F0502020204030204" pitchFamily="34" charset="0"/>
              <a:cs typeface="Calibri" panose="020F0502020204030204" pitchFamily="34" charset="0"/>
            </a:endParaRPr>
          </a:p>
          <a:p>
            <a:pPr marL="984250" lvl="1" indent="-527050">
              <a:lnSpc>
                <a:spcPct val="120000"/>
              </a:lnSpc>
              <a:buClrTx/>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sym typeface="+mn-ea"/>
              </a:rPr>
              <a:t>网页分类</a:t>
            </a:r>
            <a:endParaRPr lang="en-US" altLang="zh-CN" sz="2400" dirty="0">
              <a:solidFill>
                <a:srgbClr val="0070C0"/>
              </a:solidFill>
              <a:latin typeface="Calibri" panose="020F0502020204030204" pitchFamily="34" charset="0"/>
              <a:cs typeface="Calibri" panose="020F0502020204030204" pitchFamily="34" charset="0"/>
            </a:endParaRPr>
          </a:p>
          <a:p>
            <a:pPr marL="984250" lvl="1" indent="-527050">
              <a:lnSpc>
                <a:spcPct val="120000"/>
              </a:lnSpc>
              <a:buClrTx/>
              <a:buFont typeface="Wingdings" panose="05000000000000000000" pitchFamily="2" charset="2"/>
              <a:buChar char="ü"/>
              <a:defRPr/>
            </a:pPr>
            <a:endParaRPr lang="en-US" altLang="zh-CN" sz="2400" dirty="0">
              <a:latin typeface="Times New Roman" panose="02020603050405020304" pitchFamily="18" charset="0"/>
              <a:cs typeface="Times New Roman" panose="02020603050405020304" pitchFamily="18" charset="0"/>
            </a:endParaRPr>
          </a:p>
          <a:p>
            <a:pPr marL="984250" lvl="1" indent="-527050">
              <a:lnSpc>
                <a:spcPct val="120000"/>
              </a:lnSpc>
              <a:buClrTx/>
              <a:buFont typeface="Wingdings" panose="05000000000000000000" pitchFamily="2" charset="2"/>
              <a:buChar char="ü"/>
              <a:defRPr/>
            </a:pPr>
            <a:endParaRPr lang="zh-CN" altLang="en-US" sz="2400" dirty="0">
              <a:solidFill>
                <a:srgbClr val="0070C0"/>
              </a:solidFill>
              <a:latin typeface="Calibri" panose="020F0502020204030204" pitchFamily="34" charset="0"/>
              <a:cs typeface="Calibri" panose="020F0502020204030204" pitchFamily="34" charset="0"/>
              <a:sym typeface="+mn-ea"/>
            </a:endParaRPr>
          </a:p>
          <a:p>
            <a:pPr marL="457200" lvl="1" indent="0">
              <a:lnSpc>
                <a:spcPct val="120000"/>
              </a:lnSpc>
              <a:buClrTx/>
              <a:buFont typeface="Wingdings" panose="05000000000000000000" pitchFamily="2" charset="2"/>
              <a:buNone/>
              <a:defRPr/>
            </a:pPr>
            <a:endParaRPr lang="zh-CN" altLang="en-US" sz="2400" dirty="0">
              <a:solidFill>
                <a:srgbClr val="0070C0"/>
              </a:solidFill>
              <a:latin typeface="Calibri" panose="020F0502020204030204" pitchFamily="34" charset="0"/>
              <a:cs typeface="Calibri" panose="020F0502020204030204" pitchFamily="34" charset="0"/>
            </a:endParaRPr>
          </a:p>
          <a:p>
            <a:pPr marL="0" indent="0">
              <a:lnSpc>
                <a:spcPct val="150000"/>
              </a:lnSpc>
              <a:spcBef>
                <a:spcPts val="600"/>
              </a:spcBef>
              <a:buFont typeface="Wingdings" panose="05000000000000000000" pitchFamily="2" charset="2"/>
              <a:buNone/>
            </a:pPr>
            <a:endParaRPr lang="zh-CN" altLang="en-US"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marL="0" indent="0" eaLnBrk="1" hangingPunct="1">
              <a:lnSpc>
                <a:spcPct val="130000"/>
              </a:lnSpc>
              <a:spcBef>
                <a:spcPts val="400"/>
              </a:spcBef>
              <a:buFont typeface="Wingdings" panose="05000000000000000000" pitchFamily="2" charset="2"/>
              <a:buNone/>
            </a:pPr>
            <a:endParaRPr lang="en-US" altLang="zh-CN"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2" name="矩形 1"/>
          <p:cNvSpPr/>
          <p:nvPr/>
        </p:nvSpPr>
        <p:spPr>
          <a:xfrm>
            <a:off x="503873" y="1210628"/>
            <a:ext cx="8135937" cy="2830512"/>
          </a:xfrm>
          <a:prstGeom prst="rect">
            <a:avLst/>
          </a:prstGeom>
        </p:spPr>
        <p:txBody>
          <a:bodyPr>
            <a:spAutoFit/>
          </a:bodyPr>
          <a:lstStyle/>
          <a:p>
            <a:pPr marL="808355" lvl="1" indent="-443230">
              <a:lnSpc>
                <a:spcPct val="140000"/>
              </a:lnSpc>
              <a:spcBef>
                <a:spcPts val="600"/>
              </a:spcBef>
              <a:buFont typeface="Wingdings" panose="05000000000000000000" pitchFamily="2" charset="2"/>
              <a:buChar char="ü"/>
              <a:defRPr/>
            </a:pPr>
            <a:r>
              <a:rPr lang="en-US" altLang="zh-CN" sz="2400" dirty="0">
                <a:solidFill>
                  <a:srgbClr val="C00000"/>
                </a:solidFill>
                <a:latin typeface="Calibri" panose="020F0502020204030204" pitchFamily="34" charset="0"/>
                <a:cs typeface="Calibri" panose="020F0502020204030204" pitchFamily="34" charset="0"/>
              </a:rPr>
              <a:t>F</a:t>
            </a:r>
            <a:r>
              <a:rPr lang="el-GR" altLang="zh-CN" sz="2400" baseline="-25000" dirty="0">
                <a:solidFill>
                  <a:srgbClr val="C00000"/>
                </a:solidFill>
                <a:latin typeface="Calibri" panose="020F0502020204030204" pitchFamily="34" charset="0"/>
                <a:cs typeface="Calibri" panose="020F0502020204030204" pitchFamily="34" charset="0"/>
              </a:rPr>
              <a:t>β</a:t>
            </a:r>
            <a:r>
              <a:rPr lang="el-GR" altLang="zh-CN"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ea typeface="+mn-ea"/>
                <a:cs typeface="Calibri" panose="020F0502020204030204" pitchFamily="34" charset="0"/>
              </a:rPr>
              <a:t>:</a:t>
            </a:r>
            <a:r>
              <a:rPr lang="zh-CN" altLang="en-US" sz="2400" dirty="0">
                <a:solidFill>
                  <a:srgbClr val="0070C0"/>
                </a:solidFill>
                <a:latin typeface="Calibri" panose="020F0502020204030204" pitchFamily="34" charset="0"/>
                <a:ea typeface="+mn-ea"/>
                <a:cs typeface="Calibri" panose="020F0502020204030204" pitchFamily="34" charset="0"/>
              </a:rPr>
              <a:t>用于度量精确度和召回率需要不同情况下的</a:t>
            </a:r>
            <a:r>
              <a:rPr lang="en-US" altLang="zh-CN" sz="2400" dirty="0">
                <a:solidFill>
                  <a:srgbClr val="0070C0"/>
                </a:solidFill>
                <a:latin typeface="Calibri" panose="020F0502020204030204" pitchFamily="34" charset="0"/>
                <a:ea typeface="+mn-ea"/>
                <a:cs typeface="Calibri" panose="020F0502020204030204" pitchFamily="34" charset="0"/>
              </a:rPr>
              <a:t>F-score</a:t>
            </a:r>
          </a:p>
          <a:p>
            <a:pPr marL="808355" lvl="1" indent="-443230">
              <a:lnSpc>
                <a:spcPct val="140000"/>
              </a:lnSpc>
              <a:spcBef>
                <a:spcPts val="600"/>
              </a:spcBef>
              <a:buFont typeface="Wingdings" panose="05000000000000000000" pitchFamily="2" charset="2"/>
              <a:buChar char="ü"/>
              <a:defRPr/>
            </a:pPr>
            <a:r>
              <a:rPr lang="el-GR" altLang="zh-CN" sz="2400" dirty="0">
                <a:solidFill>
                  <a:srgbClr val="C00000"/>
                </a:solidFill>
                <a:latin typeface="Calibri" panose="020F0502020204030204" pitchFamily="34" charset="0"/>
                <a:ea typeface="+mn-ea"/>
                <a:cs typeface="Calibri" panose="020F0502020204030204" pitchFamily="34" charset="0"/>
              </a:rPr>
              <a:t>β</a:t>
            </a:r>
            <a:r>
              <a:rPr lang="en-US" altLang="zh-CN" sz="2400" dirty="0">
                <a:solidFill>
                  <a:srgbClr val="C00000"/>
                </a:solidFill>
                <a:latin typeface="Calibri" panose="020F0502020204030204" pitchFamily="34" charset="0"/>
                <a:ea typeface="+mn-ea"/>
                <a:cs typeface="Calibri" panose="020F0502020204030204" pitchFamily="34" charset="0"/>
              </a:rPr>
              <a:t>&gt;0</a:t>
            </a:r>
            <a:r>
              <a:rPr lang="zh-CN" altLang="en-US" sz="2400" dirty="0">
                <a:solidFill>
                  <a:srgbClr val="0070C0"/>
                </a:solidFill>
                <a:latin typeface="Calibri" panose="020F0502020204030204" pitchFamily="34" charset="0"/>
                <a:ea typeface="+mn-ea"/>
                <a:cs typeface="Calibri" panose="020F0502020204030204" pitchFamily="34" charset="0"/>
              </a:rPr>
              <a:t>度量了查全率对查准率的相对重要性；</a:t>
            </a:r>
            <a:r>
              <a:rPr lang="el-GR" altLang="zh-CN" sz="2400" dirty="0">
                <a:solidFill>
                  <a:srgbClr val="C00000"/>
                </a:solidFill>
                <a:latin typeface="Calibri" panose="020F0502020204030204" pitchFamily="34" charset="0"/>
                <a:ea typeface="+mn-ea"/>
                <a:cs typeface="Calibri" panose="020F0502020204030204" pitchFamily="34" charset="0"/>
              </a:rPr>
              <a:t>β</a:t>
            </a:r>
            <a:r>
              <a:rPr lang="en-US" altLang="zh-CN" sz="2400" dirty="0">
                <a:solidFill>
                  <a:srgbClr val="C00000"/>
                </a:solidFill>
                <a:latin typeface="Calibri" panose="020F0502020204030204" pitchFamily="34" charset="0"/>
                <a:ea typeface="+mn-ea"/>
                <a:cs typeface="Calibri" panose="020F0502020204030204" pitchFamily="34" charset="0"/>
              </a:rPr>
              <a:t>=0</a:t>
            </a:r>
            <a:r>
              <a:rPr lang="zh-CN" altLang="en-US" sz="2400" dirty="0">
                <a:solidFill>
                  <a:srgbClr val="0070C0"/>
                </a:solidFill>
                <a:latin typeface="Calibri" panose="020F0502020204030204" pitchFamily="34" charset="0"/>
                <a:ea typeface="+mn-ea"/>
                <a:cs typeface="Calibri" panose="020F0502020204030204" pitchFamily="34" charset="0"/>
              </a:rPr>
              <a:t>时退化为标准的</a:t>
            </a:r>
            <a:r>
              <a:rPr lang="zh-CN" altLang="en-US" sz="2400" dirty="0">
                <a:solidFill>
                  <a:srgbClr val="0070C0"/>
                </a:solidFill>
                <a:latin typeface="Calibri" panose="020F0502020204030204" pitchFamily="34" charset="0"/>
                <a:cs typeface="Calibri" panose="020F0502020204030204" pitchFamily="34" charset="0"/>
              </a:rPr>
              <a:t>查准率</a:t>
            </a:r>
            <a:r>
              <a:rPr lang="en-US" altLang="zh-CN" sz="2400" dirty="0">
                <a:solidFill>
                  <a:srgbClr val="0070C0"/>
                </a:solidFill>
                <a:latin typeface="Calibri" panose="020F0502020204030204" pitchFamily="34" charset="0"/>
                <a:ea typeface="+mn-ea"/>
                <a:cs typeface="Calibri" panose="020F0502020204030204" pitchFamily="34" charset="0"/>
              </a:rPr>
              <a:t>; </a:t>
            </a:r>
            <a:r>
              <a:rPr lang="el-GR" altLang="zh-CN" sz="2400" dirty="0">
                <a:solidFill>
                  <a:srgbClr val="C00000"/>
                </a:solidFill>
                <a:latin typeface="Calibri" panose="020F0502020204030204" pitchFamily="34" charset="0"/>
                <a:ea typeface="+mn-ea"/>
                <a:cs typeface="Calibri" panose="020F0502020204030204" pitchFamily="34" charset="0"/>
              </a:rPr>
              <a:t>β</a:t>
            </a:r>
            <a:r>
              <a:rPr lang="en-US" altLang="zh-CN" sz="2400" dirty="0">
                <a:solidFill>
                  <a:srgbClr val="C00000"/>
                </a:solidFill>
                <a:latin typeface="Calibri" panose="020F0502020204030204" pitchFamily="34" charset="0"/>
                <a:ea typeface="+mn-ea"/>
                <a:cs typeface="Calibri" panose="020F0502020204030204" pitchFamily="34" charset="0"/>
              </a:rPr>
              <a:t>&gt;1 </a:t>
            </a:r>
            <a:r>
              <a:rPr lang="zh-CN" altLang="en-US" sz="2400" dirty="0">
                <a:solidFill>
                  <a:srgbClr val="0070C0"/>
                </a:solidFill>
                <a:latin typeface="Calibri" panose="020F0502020204030204" pitchFamily="34" charset="0"/>
                <a:ea typeface="+mn-ea"/>
                <a:cs typeface="Calibri" panose="020F0502020204030204" pitchFamily="34" charset="0"/>
              </a:rPr>
              <a:t>时查全率有更大影响 </a:t>
            </a:r>
            <a:r>
              <a:rPr lang="en-US" altLang="zh-CN" sz="2400" dirty="0">
                <a:solidFill>
                  <a:srgbClr val="0070C0"/>
                </a:solidFill>
                <a:latin typeface="Calibri" panose="020F0502020204030204" pitchFamily="34" charset="0"/>
                <a:ea typeface="+mn-ea"/>
                <a:cs typeface="Calibri" panose="020F0502020204030204" pitchFamily="34" charset="0"/>
              </a:rPr>
              <a:t>;</a:t>
            </a:r>
            <a:r>
              <a:rPr lang="en-US" altLang="zh-CN" sz="2400" dirty="0">
                <a:solidFill>
                  <a:schemeClr val="tx1"/>
                </a:solidFill>
                <a:latin typeface="Calibri" panose="020F0502020204030204" pitchFamily="34" charset="0"/>
                <a:ea typeface="+mn-ea"/>
                <a:cs typeface="Calibri" panose="020F0502020204030204" pitchFamily="34" charset="0"/>
              </a:rPr>
              <a:t> </a:t>
            </a:r>
            <a:r>
              <a:rPr lang="el-GR" altLang="zh-CN" sz="2400" dirty="0">
                <a:solidFill>
                  <a:srgbClr val="C00000"/>
                </a:solidFill>
                <a:latin typeface="Calibri" panose="020F0502020204030204" pitchFamily="34" charset="0"/>
                <a:ea typeface="+mn-ea"/>
                <a:cs typeface="Calibri" panose="020F0502020204030204" pitchFamily="34" charset="0"/>
              </a:rPr>
              <a:t>β</a:t>
            </a:r>
            <a:r>
              <a:rPr lang="en-US" altLang="zh-CN" sz="2400" dirty="0">
                <a:solidFill>
                  <a:srgbClr val="C00000"/>
                </a:solidFill>
                <a:latin typeface="Calibri" panose="020F0502020204030204" pitchFamily="34" charset="0"/>
                <a:ea typeface="+mn-ea"/>
                <a:cs typeface="Calibri" panose="020F0502020204030204" pitchFamily="34" charset="0"/>
              </a:rPr>
              <a:t>&lt;1 </a:t>
            </a:r>
            <a:r>
              <a:rPr lang="zh-CN" altLang="en-US" sz="2400" dirty="0">
                <a:solidFill>
                  <a:srgbClr val="0070C0"/>
                </a:solidFill>
                <a:latin typeface="Calibri" panose="020F0502020204030204" pitchFamily="34" charset="0"/>
                <a:ea typeface="+mn-ea"/>
                <a:cs typeface="Calibri" panose="020F0502020204030204" pitchFamily="34" charset="0"/>
              </a:rPr>
              <a:t>时查准率有更大影响</a:t>
            </a:r>
            <a:r>
              <a:rPr lang="en-US" altLang="zh-CN" sz="2400" dirty="0">
                <a:solidFill>
                  <a:srgbClr val="0070C0"/>
                </a:solidFill>
                <a:latin typeface="Calibri" panose="020F0502020204030204" pitchFamily="34" charset="0"/>
                <a:ea typeface="+mn-ea"/>
                <a:cs typeface="Calibri" panose="020F0502020204030204" pitchFamily="34" charset="0"/>
              </a:rPr>
              <a:t>.</a:t>
            </a:r>
          </a:p>
          <a:p>
            <a:pPr marL="808355" lvl="1" indent="-443230">
              <a:lnSpc>
                <a:spcPct val="140000"/>
              </a:lnSpc>
              <a:spcBef>
                <a:spcPts val="600"/>
              </a:spcBef>
              <a:buFont typeface="Wingdings" panose="05000000000000000000" pitchFamily="2" charset="2"/>
              <a:buChar char="ü"/>
              <a:defRPr/>
            </a:pPr>
            <a:r>
              <a:rPr lang="zh-CN" altLang="en-US" sz="2400" dirty="0">
                <a:solidFill>
                  <a:srgbClr val="0070C0"/>
                </a:solidFill>
                <a:latin typeface="Calibri" panose="020F0502020204030204" pitchFamily="34" charset="0"/>
                <a:ea typeface="+mn-ea"/>
                <a:cs typeface="Calibri" panose="020F0502020204030204" pitchFamily="34" charset="0"/>
              </a:rPr>
              <a:t>商品推荐、恶意软件检测</a:t>
            </a:r>
          </a:p>
        </p:txBody>
      </p:sp>
      <p:pic>
        <p:nvPicPr>
          <p:cNvPr id="61444" name="Picture 8" descr="8Fbe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048" y="4069715"/>
            <a:ext cx="4452937"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15" name="内容占位符 2"/>
          <p:cNvSpPr txBox="1"/>
          <p:nvPr/>
        </p:nvSpPr>
        <p:spPr>
          <a:xfrm>
            <a:off x="275590" y="932815"/>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分类器评价指标</a:t>
            </a: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 </a:t>
            </a: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例子</a:t>
            </a:r>
            <a:endParaRPr lang="en-US" altLang="zh-CN"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graphicFrame>
        <p:nvGraphicFramePr>
          <p:cNvPr id="6" name="Group 59"/>
          <p:cNvGraphicFramePr>
            <a:graphicFrameLocks noGrp="1"/>
          </p:cNvGraphicFramePr>
          <p:nvPr/>
        </p:nvGraphicFramePr>
        <p:xfrm>
          <a:off x="395605" y="1682433"/>
          <a:ext cx="8353426" cy="3332162"/>
        </p:xfrm>
        <a:graphic>
          <a:graphicData uri="http://schemas.openxmlformats.org/drawingml/2006/table">
            <a:tbl>
              <a:tblPr>
                <a:tableStyleId>{8A107856-5554-42FB-B03E-39F5DBC370BA}</a:tableStyleId>
              </a:tblPr>
              <a:tblGrid>
                <a:gridCol w="2304393">
                  <a:extLst>
                    <a:ext uri="{9D8B030D-6E8A-4147-A177-3AD203B41FA5}">
                      <a16:colId xmlns:a16="http://schemas.microsoft.com/office/drawing/2014/main" val="20000"/>
                    </a:ext>
                  </a:extLst>
                </a:gridCol>
                <a:gridCol w="1296221">
                  <a:extLst>
                    <a:ext uri="{9D8B030D-6E8A-4147-A177-3AD203B41FA5}">
                      <a16:colId xmlns:a16="http://schemas.microsoft.com/office/drawing/2014/main" val="20001"/>
                    </a:ext>
                  </a:extLst>
                </a:gridCol>
                <a:gridCol w="1440246">
                  <a:extLst>
                    <a:ext uri="{9D8B030D-6E8A-4147-A177-3AD203B41FA5}">
                      <a16:colId xmlns:a16="http://schemas.microsoft.com/office/drawing/2014/main" val="20002"/>
                    </a:ext>
                  </a:extLst>
                </a:gridCol>
                <a:gridCol w="1152197">
                  <a:extLst>
                    <a:ext uri="{9D8B030D-6E8A-4147-A177-3AD203B41FA5}">
                      <a16:colId xmlns:a16="http://schemas.microsoft.com/office/drawing/2014/main" val="20003"/>
                    </a:ext>
                  </a:extLst>
                </a:gridCol>
                <a:gridCol w="2160369">
                  <a:extLst>
                    <a:ext uri="{9D8B030D-6E8A-4147-A177-3AD203B41FA5}">
                      <a16:colId xmlns:a16="http://schemas.microsoft.com/office/drawing/2014/main" val="20004"/>
                    </a:ext>
                  </a:extLst>
                </a:gridCol>
              </a:tblGrid>
              <a:tr h="838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1"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rPr>
                        <a:t>真实类</a:t>
                      </a:r>
                      <a:r>
                        <a:rPr kumimoji="0" lang="en-US" altLang="zh-CN" sz="2400" b="1"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rPr>
                        <a:t>\</a:t>
                      </a:r>
                      <a:r>
                        <a:rPr kumimoji="0" lang="zh-CN" altLang="en-US" sz="2400" b="1"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rPr>
                        <a:t>预测类</a:t>
                      </a:r>
                      <a:endParaRPr kumimoji="0" lang="en-US" altLang="zh-CN" sz="2400" b="1" i="0"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1"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rPr>
                        <a:t>cancer = yes</a:t>
                      </a:r>
                      <a:endParaRPr kumimoji="0" lang="en-US" altLang="zh-CN" sz="2400" b="1" i="0"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1"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rPr>
                        <a:t>cancer = no</a:t>
                      </a:r>
                      <a:endParaRPr kumimoji="0" lang="en-US" altLang="zh-CN" sz="2400" b="1" i="0"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1"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rPr>
                        <a:t>Total</a:t>
                      </a:r>
                      <a:endParaRPr kumimoji="0" lang="en-US" altLang="zh-CN" sz="2400" b="1" i="0"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1"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rPr>
                        <a:t>Recognition(%)</a:t>
                      </a:r>
                      <a:endParaRPr kumimoji="0" lang="en-US" altLang="zh-CN" sz="2400" b="1" i="0"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extLst>
                  <a:ext uri="{0D108BD9-81ED-4DB2-BD59-A6C34878D82A}">
                    <a16:rowId xmlns:a16="http://schemas.microsoft.com/office/drawing/2014/main" val="10000"/>
                  </a:ext>
                </a:extLst>
              </a:tr>
              <a:tr h="838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1"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rPr>
                        <a:t>cancer = yes</a:t>
                      </a:r>
                      <a:endParaRPr kumimoji="0" lang="en-US" altLang="zh-CN" sz="2400" b="1" i="0"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u="none" strike="noStrike" cap="none" normalizeH="0" baseline="0" dirty="0">
                          <a:ln>
                            <a:noFill/>
                          </a:ln>
                          <a:effectLst/>
                          <a:latin typeface="Calibri" panose="020F0502020204030204" pitchFamily="34" charset="0"/>
                          <a:ea typeface="+mn-ea"/>
                          <a:cs typeface="Calibri" panose="020F0502020204030204" pitchFamily="34" charset="0"/>
                        </a:rPr>
                        <a:t>90</a:t>
                      </a:r>
                      <a:endParaRPr kumimoji="0" lang="en-US" altLang="zh-CN" sz="2400" b="1" i="0" u="none" strike="noStrike" cap="none" normalizeH="0" baseline="0" dirty="0">
                        <a:ln>
                          <a:noFill/>
                        </a:ln>
                        <a:solidFill>
                          <a:schemeClr val="tx1"/>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u="none" strike="noStrike" cap="none" normalizeH="0" baseline="0" dirty="0">
                          <a:ln>
                            <a:noFill/>
                          </a:ln>
                          <a:effectLst/>
                          <a:latin typeface="Calibri" panose="020F0502020204030204" pitchFamily="34" charset="0"/>
                          <a:ea typeface="+mn-ea"/>
                          <a:cs typeface="Calibri" panose="020F0502020204030204" pitchFamily="34" charset="0"/>
                        </a:rPr>
                        <a:t>210</a:t>
                      </a:r>
                      <a:endParaRPr kumimoji="0" lang="en-US" altLang="zh-CN" sz="2400" b="1" i="0" u="none" strike="noStrike" cap="none" normalizeH="0" baseline="0" dirty="0">
                        <a:ln>
                          <a:noFill/>
                        </a:ln>
                        <a:solidFill>
                          <a:schemeClr val="tx1"/>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u="none" strike="noStrike" cap="none" normalizeH="0" baseline="0">
                          <a:ln>
                            <a:noFill/>
                          </a:ln>
                          <a:effectLst/>
                          <a:latin typeface="Calibri" panose="020F0502020204030204" pitchFamily="34" charset="0"/>
                          <a:ea typeface="+mn-ea"/>
                          <a:cs typeface="Calibri" panose="020F0502020204030204" pitchFamily="34" charset="0"/>
                        </a:rPr>
                        <a:t>300</a:t>
                      </a:r>
                      <a:endParaRPr kumimoji="0" lang="en-US" altLang="zh-CN" sz="2400" b="0" i="0" u="none" strike="noStrike" cap="none" normalizeH="0" baseline="0">
                        <a:ln>
                          <a:noFill/>
                        </a:ln>
                        <a:solidFill>
                          <a:schemeClr val="tx1"/>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u="none" strike="noStrike" cap="none" normalizeH="0" baseline="0" dirty="0">
                          <a:ln>
                            <a:noFill/>
                          </a:ln>
                          <a:effectLst/>
                          <a:latin typeface="Calibri" panose="020F0502020204030204" pitchFamily="34" charset="0"/>
                          <a:ea typeface="+mn-ea"/>
                          <a:cs typeface="Calibri" panose="020F0502020204030204" pitchFamily="34" charset="0"/>
                        </a:rPr>
                        <a:t>30.00</a:t>
                      </a:r>
                      <a:endParaRPr kumimoji="0" lang="en-US" altLang="zh-CN" sz="2400" b="0" i="1" u="none" strike="noStrike" cap="none" normalizeH="0" baseline="0" dirty="0">
                        <a:ln>
                          <a:noFill/>
                        </a:ln>
                        <a:solidFill>
                          <a:schemeClr val="tx1"/>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extLst>
                  <a:ext uri="{0D108BD9-81ED-4DB2-BD59-A6C34878D82A}">
                    <a16:rowId xmlns:a16="http://schemas.microsoft.com/office/drawing/2014/main" val="10001"/>
                  </a:ext>
                </a:extLst>
              </a:tr>
              <a:tr h="838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1"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rPr>
                        <a:t>cancer = no</a:t>
                      </a:r>
                      <a:endParaRPr kumimoji="0" lang="en-US" altLang="zh-CN" sz="2400" b="1" i="0"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u="none" strike="noStrike" cap="none" normalizeH="0" baseline="0" dirty="0">
                          <a:ln>
                            <a:noFill/>
                          </a:ln>
                          <a:effectLst/>
                          <a:latin typeface="Calibri" panose="020F0502020204030204" pitchFamily="34" charset="0"/>
                          <a:ea typeface="+mn-ea"/>
                          <a:cs typeface="Calibri" panose="020F0502020204030204" pitchFamily="34" charset="0"/>
                        </a:rPr>
                        <a:t>140</a:t>
                      </a:r>
                      <a:endParaRPr kumimoji="0" lang="en-US" altLang="zh-CN" sz="2400" b="1" i="0" u="none" strike="noStrike" cap="none" normalizeH="0" baseline="0" dirty="0">
                        <a:ln>
                          <a:noFill/>
                        </a:ln>
                        <a:solidFill>
                          <a:schemeClr val="tx1"/>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u="none" strike="noStrike" cap="none" normalizeH="0" baseline="0" dirty="0">
                          <a:ln>
                            <a:noFill/>
                          </a:ln>
                          <a:effectLst/>
                          <a:latin typeface="Calibri" panose="020F0502020204030204" pitchFamily="34" charset="0"/>
                          <a:ea typeface="+mn-ea"/>
                          <a:cs typeface="Calibri" panose="020F0502020204030204" pitchFamily="34" charset="0"/>
                        </a:rPr>
                        <a:t>9560</a:t>
                      </a:r>
                      <a:endParaRPr kumimoji="0" lang="en-US" altLang="zh-CN" sz="2400" b="1" i="0" u="none" strike="noStrike" cap="none" normalizeH="0" baseline="0" dirty="0">
                        <a:ln>
                          <a:noFill/>
                        </a:ln>
                        <a:solidFill>
                          <a:schemeClr val="tx1"/>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u="none" strike="noStrike" cap="none" normalizeH="0" baseline="0" dirty="0">
                          <a:ln>
                            <a:noFill/>
                          </a:ln>
                          <a:effectLst/>
                          <a:latin typeface="Calibri" panose="020F0502020204030204" pitchFamily="34" charset="0"/>
                          <a:ea typeface="+mn-ea"/>
                          <a:cs typeface="Calibri" panose="020F0502020204030204" pitchFamily="34" charset="0"/>
                        </a:rPr>
                        <a:t>9700</a:t>
                      </a:r>
                      <a:endParaRPr kumimoji="0" lang="en-US" altLang="zh-CN" sz="2400" b="0" i="0" u="none" strike="noStrike" cap="none" normalizeH="0" baseline="0" dirty="0">
                        <a:ln>
                          <a:noFill/>
                        </a:ln>
                        <a:solidFill>
                          <a:schemeClr val="tx1"/>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u="none" strike="noStrike" cap="none" normalizeH="0" baseline="0" dirty="0">
                          <a:ln>
                            <a:noFill/>
                          </a:ln>
                          <a:effectLst/>
                          <a:latin typeface="Calibri" panose="020F0502020204030204" pitchFamily="34" charset="0"/>
                          <a:ea typeface="+mn-ea"/>
                          <a:cs typeface="Calibri" panose="020F0502020204030204" pitchFamily="34" charset="0"/>
                        </a:rPr>
                        <a:t>98.56</a:t>
                      </a:r>
                      <a:endParaRPr kumimoji="0" lang="en-US" altLang="zh-CN" sz="2400" b="0" i="1" u="none" strike="noStrike" cap="none" normalizeH="0" baseline="0" dirty="0">
                        <a:ln>
                          <a:noFill/>
                        </a:ln>
                        <a:solidFill>
                          <a:schemeClr val="tx1"/>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extLst>
                  <a:ext uri="{0D108BD9-81ED-4DB2-BD59-A6C34878D82A}">
                    <a16:rowId xmlns:a16="http://schemas.microsoft.com/office/drawing/2014/main" val="10002"/>
                  </a:ext>
                </a:extLst>
              </a:tr>
              <a:tr h="81734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1"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rPr>
                        <a:t>Total</a:t>
                      </a:r>
                      <a:endParaRPr kumimoji="0" lang="en-US" altLang="zh-CN" sz="2400" b="1" i="0" u="none" strike="noStrike" cap="none" normalizeH="0" baseline="0" dirty="0">
                        <a:ln>
                          <a:noFill/>
                        </a:ln>
                        <a:solidFill>
                          <a:srgbClr val="0070C0"/>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u="none" strike="noStrike" cap="none" normalizeH="0" baseline="0" dirty="0">
                          <a:ln>
                            <a:noFill/>
                          </a:ln>
                          <a:effectLst/>
                          <a:latin typeface="Calibri" panose="020F0502020204030204" pitchFamily="34" charset="0"/>
                          <a:ea typeface="+mn-ea"/>
                          <a:cs typeface="Calibri" panose="020F0502020204030204" pitchFamily="34" charset="0"/>
                        </a:rPr>
                        <a:t>230</a:t>
                      </a:r>
                      <a:endParaRPr kumimoji="0" lang="en-US" altLang="zh-CN" sz="2400" b="0" i="0" u="none" strike="noStrike" cap="none" normalizeH="0" baseline="0" dirty="0">
                        <a:ln>
                          <a:noFill/>
                        </a:ln>
                        <a:solidFill>
                          <a:schemeClr val="tx1"/>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u="none" strike="noStrike" cap="none" normalizeH="0" baseline="0" dirty="0">
                          <a:ln>
                            <a:noFill/>
                          </a:ln>
                          <a:effectLst/>
                          <a:latin typeface="Calibri" panose="020F0502020204030204" pitchFamily="34" charset="0"/>
                          <a:ea typeface="+mn-ea"/>
                          <a:cs typeface="Calibri" panose="020F0502020204030204" pitchFamily="34" charset="0"/>
                        </a:rPr>
                        <a:t>9770</a:t>
                      </a:r>
                      <a:endParaRPr kumimoji="0" lang="en-US" altLang="zh-CN" sz="2400" b="0" i="0" u="none" strike="noStrike" cap="none" normalizeH="0" baseline="0" dirty="0">
                        <a:ln>
                          <a:noFill/>
                        </a:ln>
                        <a:solidFill>
                          <a:schemeClr val="tx1"/>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u="none" strike="noStrike" cap="none" normalizeH="0" baseline="0" dirty="0">
                          <a:ln>
                            <a:noFill/>
                          </a:ln>
                          <a:effectLst/>
                          <a:latin typeface="Calibri" panose="020F0502020204030204" pitchFamily="34" charset="0"/>
                          <a:ea typeface="+mn-ea"/>
                          <a:cs typeface="Calibri" panose="020F0502020204030204" pitchFamily="34" charset="0"/>
                        </a:rPr>
                        <a:t>10000</a:t>
                      </a:r>
                      <a:endParaRPr kumimoji="0" lang="en-US" altLang="zh-CN" sz="2400" b="0" i="0" u="none" strike="noStrike" cap="none" normalizeH="0" baseline="0" dirty="0">
                        <a:ln>
                          <a:noFill/>
                        </a:ln>
                        <a:solidFill>
                          <a:schemeClr val="tx1"/>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1" i="1" u="none" strike="noStrike" cap="none" normalizeH="0" baseline="0" dirty="0">
                        <a:ln>
                          <a:noFill/>
                        </a:ln>
                        <a:solidFill>
                          <a:srgbClr val="0000FF"/>
                        </a:solidFill>
                        <a:effectLst/>
                        <a:latin typeface="Calibri" panose="020F0502020204030204" pitchFamily="34" charset="0"/>
                        <a:ea typeface="+mn-ea"/>
                        <a:cs typeface="Calibri" panose="020F0502020204030204" pitchFamily="34" charset="0"/>
                      </a:endParaRPr>
                    </a:p>
                  </a:txBody>
                  <a:tcPr marL="91445" marR="91445" marT="45744" marB="45744" anchor="ctr" anchorCtr="1" horzOverflow="overflow">
                    <a:solidFill>
                      <a:srgbClr val="E5F3F9"/>
                    </a:solidFill>
                  </a:tcPr>
                </a:tc>
                <a:extLst>
                  <a:ext uri="{0D108BD9-81ED-4DB2-BD59-A6C34878D82A}">
                    <a16:rowId xmlns:a16="http://schemas.microsoft.com/office/drawing/2014/main" val="10003"/>
                  </a:ext>
                </a:extLst>
              </a:tr>
            </a:tbl>
          </a:graphicData>
        </a:graphic>
      </p:graphicFrame>
      <p:sp>
        <p:nvSpPr>
          <p:cNvPr id="63524" name="Content Placeholder 1"/>
          <p:cNvSpPr txBox="1"/>
          <p:nvPr/>
        </p:nvSpPr>
        <p:spPr bwMode="auto">
          <a:xfrm>
            <a:off x="611505" y="5374958"/>
            <a:ext cx="78819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marL="0" lvl="1">
              <a:buClr>
                <a:schemeClr val="folHlink"/>
              </a:buClr>
              <a:buSzPct val="60000"/>
              <a:buFont typeface="Wingdings" panose="05000000000000000000" pitchFamily="2" charset="2"/>
              <a:buNone/>
            </a:pPr>
            <a:r>
              <a:rPr lang="en-US" altLang="zh-CN" sz="2400" i="1">
                <a:solidFill>
                  <a:srgbClr val="0070C0"/>
                </a:solidFill>
                <a:latin typeface="Calibri" panose="020F0502020204030204" pitchFamily="34" charset="0"/>
                <a:ea typeface="宋体" panose="02010600030101010101" pitchFamily="2" charset="-122"/>
              </a:rPr>
              <a:t>Precision</a:t>
            </a:r>
            <a:r>
              <a:rPr lang="en-US" altLang="zh-CN" sz="2400">
                <a:solidFill>
                  <a:srgbClr val="0070C0"/>
                </a:solidFill>
                <a:latin typeface="Calibri" panose="020F0502020204030204" pitchFamily="34" charset="0"/>
                <a:ea typeface="宋体" panose="02010600030101010101" pitchFamily="2" charset="-122"/>
              </a:rPr>
              <a:t> = ?             </a:t>
            </a:r>
            <a:r>
              <a:rPr lang="en-US" altLang="zh-CN" sz="2400" i="1">
                <a:solidFill>
                  <a:srgbClr val="0070C0"/>
                </a:solidFill>
                <a:latin typeface="Calibri" panose="020F0502020204030204" pitchFamily="34" charset="0"/>
                <a:ea typeface="宋体" panose="02010600030101010101" pitchFamily="2" charset="-122"/>
              </a:rPr>
              <a:t>Recall</a:t>
            </a:r>
            <a:r>
              <a:rPr lang="en-US" altLang="zh-CN" sz="2400">
                <a:solidFill>
                  <a:srgbClr val="0070C0"/>
                </a:solidFill>
                <a:latin typeface="Calibri" panose="020F0502020204030204" pitchFamily="34" charset="0"/>
                <a:ea typeface="宋体" panose="02010600030101010101" pitchFamily="2" charset="-122"/>
              </a:rPr>
              <a:t> = ?               </a:t>
            </a:r>
            <a:r>
              <a:rPr lang="en-US" altLang="zh-CN" sz="2400">
                <a:solidFill>
                  <a:srgbClr val="0070C0"/>
                </a:solidFill>
                <a:latin typeface="Calibri" panose="020F0502020204030204" pitchFamily="34" charset="0"/>
                <a:ea typeface="宋体" panose="02010600030101010101" pitchFamily="2" charset="-122"/>
                <a:cs typeface="Calibri" panose="020F0502020204030204" pitchFamily="34" charset="0"/>
              </a:rPr>
              <a:t>Accuracy=?</a:t>
            </a:r>
            <a:endParaRPr lang="en-US" altLang="zh-CN" sz="2400">
              <a:solidFill>
                <a:srgbClr val="0070C0"/>
              </a:solidFill>
              <a:latin typeface="Calibri" panose="020F0502020204030204" pitchFamily="34" charset="0"/>
              <a:ea typeface="宋体" panose="02010600030101010101" pitchFamily="2" charset="-122"/>
            </a:endParaRPr>
          </a:p>
          <a:p>
            <a:pPr>
              <a:buClr>
                <a:schemeClr val="folHlink"/>
              </a:buClr>
              <a:buSzPct val="60000"/>
              <a:buFont typeface="Wingdings" panose="05000000000000000000" pitchFamily="2" charset="2"/>
              <a:buChar char="n"/>
            </a:pPr>
            <a:endParaRPr lang="en-US" altLang="zh-CN" sz="2400">
              <a:solidFill>
                <a:srgbClr val="0070C0"/>
              </a:solidFill>
              <a:latin typeface="Calibri" panose="020F0502020204030204" pitchFamily="34" charset="0"/>
              <a:ea typeface="宋体" panose="02010600030101010101" pitchFamily="2" charset="-122"/>
            </a:endParaRPr>
          </a:p>
        </p:txBody>
      </p:sp>
    </p:spTree>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15" name="内容占位符 2"/>
          <p:cNvSpPr txBox="1"/>
          <p:nvPr/>
        </p:nvSpPr>
        <p:spPr>
          <a:xfrm>
            <a:off x="275590" y="932815"/>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分类器评价指标</a:t>
            </a: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 </a:t>
            </a:r>
            <a:endParaRPr lang="en-US" altLang="zh-CN"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pic>
        <p:nvPicPr>
          <p:cNvPr id="65541" name="Picture 2" descr="https://img2020.cnblogs.com/blog/1966338/202201/1966338-20220112104310044-7892558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585" y="1397635"/>
            <a:ext cx="54737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Content Placeholder 1"/>
          <p:cNvSpPr txBox="1"/>
          <p:nvPr/>
        </p:nvSpPr>
        <p:spPr bwMode="auto">
          <a:xfrm>
            <a:off x="827088" y="5349558"/>
            <a:ext cx="78819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marL="0" lvl="1">
              <a:buClr>
                <a:schemeClr val="folHlink"/>
              </a:buClr>
              <a:buSzPct val="60000"/>
              <a:buFont typeface="Wingdings" panose="05000000000000000000" pitchFamily="2" charset="2"/>
              <a:buNone/>
            </a:pPr>
            <a:r>
              <a:rPr lang="en-US" altLang="zh-CN" sz="2400" i="1" dirty="0">
                <a:solidFill>
                  <a:srgbClr val="0070C0"/>
                </a:solidFill>
                <a:latin typeface="Calibri" panose="020F0502020204030204" pitchFamily="34" charset="0"/>
                <a:ea typeface="宋体" panose="02010600030101010101" pitchFamily="2" charset="-122"/>
              </a:rPr>
              <a:t>Precision</a:t>
            </a:r>
            <a:r>
              <a:rPr lang="en-US" altLang="zh-CN" sz="2400" dirty="0">
                <a:solidFill>
                  <a:srgbClr val="0070C0"/>
                </a:solidFill>
                <a:latin typeface="Calibri" panose="020F0502020204030204" pitchFamily="34" charset="0"/>
                <a:ea typeface="宋体" panose="02010600030101010101" pitchFamily="2" charset="-122"/>
              </a:rPr>
              <a:t> (A)= ?             </a:t>
            </a:r>
            <a:r>
              <a:rPr lang="en-US" altLang="zh-CN" sz="2400" i="1" dirty="0">
                <a:solidFill>
                  <a:srgbClr val="0070C0"/>
                </a:solidFill>
                <a:latin typeface="Calibri" panose="020F0502020204030204" pitchFamily="34" charset="0"/>
                <a:ea typeface="宋体" panose="02010600030101010101" pitchFamily="2" charset="-122"/>
              </a:rPr>
              <a:t>Recall </a:t>
            </a:r>
            <a:r>
              <a:rPr lang="en-US" altLang="zh-CN" sz="2400" dirty="0">
                <a:solidFill>
                  <a:srgbClr val="0070C0"/>
                </a:solidFill>
                <a:latin typeface="Calibri" panose="020F0502020204030204" pitchFamily="34" charset="0"/>
                <a:ea typeface="宋体" panose="02010600030101010101" pitchFamily="2" charset="-122"/>
              </a:rPr>
              <a:t>(A) = ?               </a:t>
            </a:r>
            <a:r>
              <a:rPr lang="en-US"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rPr>
              <a:t>Accuracy=?</a:t>
            </a:r>
            <a:endParaRPr lang="en-US" altLang="zh-CN" sz="2400" dirty="0">
              <a:solidFill>
                <a:srgbClr val="0070C0"/>
              </a:solidFill>
              <a:latin typeface="Calibri" panose="020F0502020204030204" pitchFamily="34" charset="0"/>
              <a:ea typeface="宋体" panose="02010600030101010101" pitchFamily="2" charset="-122"/>
            </a:endParaRPr>
          </a:p>
          <a:p>
            <a:pPr>
              <a:buClr>
                <a:schemeClr val="folHlink"/>
              </a:buClr>
              <a:buSzPct val="60000"/>
              <a:buFont typeface="Wingdings" panose="05000000000000000000" pitchFamily="2" charset="2"/>
              <a:buChar char="n"/>
            </a:pPr>
            <a:endParaRPr lang="en-US" altLang="zh-CN" sz="2400" dirty="0">
              <a:solidFill>
                <a:srgbClr val="0070C0"/>
              </a:solidFill>
              <a:latin typeface="Calibri" panose="020F0502020204030204" pitchFamily="34" charset="0"/>
              <a:ea typeface="宋体" panose="02010600030101010101" pitchFamily="2" charset="-122"/>
            </a:endParaRPr>
          </a:p>
        </p:txBody>
      </p:sp>
      <p:sp>
        <p:nvSpPr>
          <p:cNvPr id="65542" name="矩形 2"/>
          <p:cNvSpPr>
            <a:spLocks noChangeArrowheads="1"/>
          </p:cNvSpPr>
          <p:nvPr/>
        </p:nvSpPr>
        <p:spPr bwMode="auto">
          <a:xfrm>
            <a:off x="142240" y="6223635"/>
            <a:ext cx="54006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zh-CN" altLang="en-US" sz="1400" dirty="0">
                <a:latin typeface="Times New Roman" panose="02020603050405020304" pitchFamily="18" charset="0"/>
                <a:cs typeface="Times New Roman" panose="02020603050405020304" pitchFamily="18" charset="0"/>
              </a:rPr>
              <a:t>https://www.overfit.cn/post/d03f3e77c727446f9f1716737f3b6f91</a:t>
            </a:r>
          </a:p>
        </p:txBody>
      </p:sp>
    </p:spTree>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15" name="内容占位符 2"/>
          <p:cNvSpPr txBox="1"/>
          <p:nvPr/>
        </p:nvSpPr>
        <p:spPr>
          <a:xfrm>
            <a:off x="275590" y="932815"/>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ROC</a:t>
            </a: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曲线与</a:t>
            </a: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AUC</a:t>
            </a: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值</a:t>
            </a:r>
            <a:endParaRPr lang="en-US" altLang="zh-CN"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sp>
        <p:nvSpPr>
          <p:cNvPr id="6147" name="内容占位符 2"/>
          <p:cNvSpPr>
            <a:spLocks noGrp="1"/>
          </p:cNvSpPr>
          <p:nvPr/>
        </p:nvSpPr>
        <p:spPr>
          <a:xfrm>
            <a:off x="275273" y="1613218"/>
            <a:ext cx="8458200" cy="1944687"/>
          </a:xfrm>
          <a:prstGeom prst="rect">
            <a:avLst/>
          </a:prstGeom>
          <a:noFill/>
          <a:ln>
            <a:noFill/>
          </a:ln>
          <a:effec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a:lnSpc>
                <a:spcPct val="120000"/>
              </a:lnSpc>
              <a:spcBef>
                <a:spcPts val="600"/>
              </a:spcBef>
              <a:buClr>
                <a:srgbClr val="C00000"/>
              </a:buClr>
              <a:buFont typeface="Wingdings" panose="05000000000000000000" pitchFamily="2" charset="2"/>
              <a:buChar char="ü"/>
              <a:defRPr/>
            </a:pPr>
            <a:r>
              <a:rPr lang="en-US" altLang="zh-CN" sz="2000" dirty="0">
                <a:solidFill>
                  <a:srgbClr val="C00000"/>
                </a:solidFill>
                <a:latin typeface="Times New Roman" panose="02020603050405020304" pitchFamily="18" charset="0"/>
                <a:cs typeface="Times New Roman" panose="02020603050405020304" pitchFamily="18" charset="0"/>
              </a:rPr>
              <a:t>ROC</a:t>
            </a:r>
            <a:r>
              <a:rPr lang="zh-CN" altLang="en-US" sz="2000" dirty="0">
                <a:solidFill>
                  <a:srgbClr val="C00000"/>
                </a:solidFill>
                <a:latin typeface="Times New Roman" panose="02020603050405020304" pitchFamily="18" charset="0"/>
                <a:cs typeface="Times New Roman" panose="02020603050405020304" pitchFamily="18" charset="0"/>
              </a:rPr>
              <a:t>曲线：</a:t>
            </a:r>
            <a:r>
              <a:rPr lang="zh-CN" altLang="en-US" sz="2000" dirty="0">
                <a:solidFill>
                  <a:srgbClr val="0070C0"/>
                </a:solidFill>
                <a:latin typeface="Times New Roman" panose="02020603050405020304" pitchFamily="18" charset="0"/>
                <a:cs typeface="Times New Roman" panose="02020603050405020304" pitchFamily="18" charset="0"/>
              </a:rPr>
              <a:t>接收者操作特征</a:t>
            </a:r>
            <a:r>
              <a:rPr lang="en-US" altLang="zh-CN" sz="2000" dirty="0">
                <a:solidFill>
                  <a:srgbClr val="0070C0"/>
                </a:solidFill>
                <a:latin typeface="Times New Roman" panose="02020603050405020304" pitchFamily="18" charset="0"/>
                <a:cs typeface="Times New Roman" panose="02020603050405020304" pitchFamily="18" charset="0"/>
              </a:rPr>
              <a:t>(Receiver Operating Characteristic)</a:t>
            </a:r>
            <a:r>
              <a:rPr lang="zh-CN" altLang="en-US" sz="2000" dirty="0">
                <a:solidFill>
                  <a:srgbClr val="0070C0"/>
                </a:solidFill>
                <a:latin typeface="Times New Roman" panose="02020603050405020304" pitchFamily="18" charset="0"/>
                <a:cs typeface="Times New Roman" panose="02020603050405020304" pitchFamily="18" charset="0"/>
              </a:rPr>
              <a:t>曲线，反映敏感性和特异性连续变量的综合指标</a:t>
            </a:r>
            <a:endParaRPr lang="en-US" altLang="zh-CN" sz="2000" dirty="0">
              <a:solidFill>
                <a:srgbClr val="0070C0"/>
              </a:solidFill>
              <a:latin typeface="Times New Roman" panose="02020603050405020304" pitchFamily="18" charset="0"/>
              <a:cs typeface="Times New Roman" panose="02020603050405020304" pitchFamily="18" charset="0"/>
            </a:endParaRPr>
          </a:p>
          <a:p>
            <a:pPr>
              <a:lnSpc>
                <a:spcPct val="120000"/>
              </a:lnSpc>
              <a:spcBef>
                <a:spcPts val="600"/>
              </a:spcBef>
              <a:buClr>
                <a:srgbClr val="C00000"/>
              </a:buClr>
              <a:buFont typeface="Wingdings" panose="05000000000000000000" pitchFamily="2" charset="2"/>
              <a:buChar char="ü"/>
              <a:defRPr/>
            </a:pPr>
            <a:r>
              <a:rPr lang="en-US" altLang="zh-CN" sz="2000" dirty="0">
                <a:solidFill>
                  <a:srgbClr val="C00000"/>
                </a:solidFill>
                <a:latin typeface="Times New Roman" panose="02020603050405020304" pitchFamily="18" charset="0"/>
                <a:cs typeface="Times New Roman" panose="02020603050405020304" pitchFamily="18" charset="0"/>
              </a:rPr>
              <a:t>AUC (Area Under Curve) </a:t>
            </a:r>
            <a:r>
              <a:rPr lang="zh-CN" altLang="en-US" sz="2000" dirty="0">
                <a:solidFill>
                  <a:srgbClr val="C00000"/>
                </a:solidFill>
                <a:latin typeface="Times New Roman" panose="02020603050405020304" pitchFamily="18" charset="0"/>
                <a:cs typeface="Times New Roman" panose="02020603050405020304" pitchFamily="18" charset="0"/>
              </a:rPr>
              <a:t>：</a:t>
            </a:r>
            <a:r>
              <a:rPr lang="en-US" altLang="zh-CN" sz="2000" dirty="0">
                <a:solidFill>
                  <a:srgbClr val="0070C0"/>
                </a:solidFill>
                <a:latin typeface="Times New Roman" panose="02020603050405020304" pitchFamily="18" charset="0"/>
                <a:cs typeface="Times New Roman" panose="02020603050405020304" pitchFamily="18" charset="0"/>
              </a:rPr>
              <a:t>ROC</a:t>
            </a:r>
            <a:r>
              <a:rPr lang="zh-CN" altLang="en-US" sz="2000" dirty="0">
                <a:solidFill>
                  <a:srgbClr val="0070C0"/>
                </a:solidFill>
                <a:latin typeface="Times New Roman" panose="02020603050405020304" pitchFamily="18" charset="0"/>
                <a:cs typeface="Times New Roman" panose="02020603050405020304" pitchFamily="18" charset="0"/>
              </a:rPr>
              <a:t>曲线下的面积</a:t>
            </a:r>
            <a:endParaRPr lang="zh-CN" altLang="en-US" sz="2400" b="0" dirty="0">
              <a:solidFill>
                <a:srgbClr val="0070C0"/>
              </a:solidFill>
            </a:endParaRPr>
          </a:p>
        </p:txBody>
      </p:sp>
      <p:pic>
        <p:nvPicPr>
          <p:cNvPr id="67588"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130" y="2970213"/>
            <a:ext cx="3600450"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3413" y="2970530"/>
            <a:ext cx="3729037"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矩形 3"/>
          <p:cNvSpPr>
            <a:spLocks noChangeArrowheads="1"/>
          </p:cNvSpPr>
          <p:nvPr/>
        </p:nvSpPr>
        <p:spPr bwMode="auto">
          <a:xfrm>
            <a:off x="5086668" y="6365875"/>
            <a:ext cx="2441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200" dirty="0">
                <a:solidFill>
                  <a:schemeClr val="tx1"/>
                </a:solidFill>
                <a:latin typeface="Comic Sans MS" panose="030F0702030302020204" pitchFamily="66" charset="0"/>
              </a:rPr>
              <a:t>From Darlene Goldstein’s PPT</a:t>
            </a:r>
            <a:r>
              <a:rPr lang="en-US" altLang="zh-CN" sz="1200" dirty="0">
                <a:solidFill>
                  <a:srgbClr val="0033CC"/>
                </a:solidFill>
                <a:latin typeface="Comic Sans MS" panose="030F0702030302020204" pitchFamily="66" charset="0"/>
              </a:rPr>
              <a:t> </a:t>
            </a:r>
            <a:endParaRPr lang="zh-CN" altLang="en-US" sz="1200" dirty="0"/>
          </a:p>
        </p:txBody>
      </p:sp>
    </p:spTree>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5.2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分类的性能评测</a:t>
            </a:r>
          </a:p>
        </p:txBody>
      </p:sp>
      <p:sp>
        <p:nvSpPr>
          <p:cNvPr id="15" name="内容占位符 2"/>
          <p:cNvSpPr txBox="1"/>
          <p:nvPr/>
        </p:nvSpPr>
        <p:spPr>
          <a:xfrm>
            <a:off x="275590" y="932815"/>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ROC</a:t>
            </a: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曲线与</a:t>
            </a:r>
            <a:r>
              <a:rPr lang="en-US" altLang="zh-CN"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AUC</a:t>
            </a:r>
            <a:r>
              <a:rPr lang="zh-CN" alt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值</a:t>
            </a:r>
            <a:endParaRPr lang="en-US" altLang="zh-CN"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p:txBody>
      </p:sp>
      <p:pic>
        <p:nvPicPr>
          <p:cNvPr id="7168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405" y="1637983"/>
            <a:ext cx="5473700"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矩形 5"/>
          <p:cNvSpPr>
            <a:spLocks noChangeArrowheads="1"/>
          </p:cNvSpPr>
          <p:nvPr/>
        </p:nvSpPr>
        <p:spPr bwMode="auto">
          <a:xfrm>
            <a:off x="5162233" y="6349365"/>
            <a:ext cx="2441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r>
              <a:rPr lang="en-US" altLang="zh-CN" sz="1200">
                <a:solidFill>
                  <a:schemeClr val="tx1"/>
                </a:solidFill>
                <a:latin typeface="Comic Sans MS" panose="030F0702030302020204" pitchFamily="66" charset="0"/>
              </a:rPr>
              <a:t>From Darlene Goldstein’s PPT</a:t>
            </a:r>
            <a:r>
              <a:rPr lang="en-US" altLang="zh-CN" sz="1200">
                <a:solidFill>
                  <a:srgbClr val="0033CC"/>
                </a:solidFill>
                <a:latin typeface="Comic Sans MS" panose="030F0702030302020204" pitchFamily="66" charset="0"/>
              </a:rPr>
              <a:t> </a:t>
            </a:r>
            <a:endParaRPr lang="zh-CN" altLang="en-US" sz="1200"/>
          </a:p>
        </p:txBody>
      </p:sp>
    </p:spTree>
  </p:cSld>
  <p:clrMapOvr>
    <a:masterClrMapping/>
  </p:clrMapOvr>
  <p:transition>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6"/>
          <p:cNvGrpSpPr/>
          <p:nvPr/>
        </p:nvGrpSpPr>
        <p:grpSpPr bwMode="auto">
          <a:xfrm>
            <a:off x="642430" y="2160503"/>
            <a:ext cx="2230437" cy="2232025"/>
            <a:chOff x="1330026" y="1365494"/>
            <a:chExt cx="3395626" cy="3395626"/>
          </a:xfrm>
        </p:grpSpPr>
        <p:grpSp>
          <p:nvGrpSpPr>
            <p:cNvPr id="6190" name="组合 2"/>
            <p:cNvGrpSpPr/>
            <p:nvPr/>
          </p:nvGrpSpPr>
          <p:grpSpPr bwMode="auto">
            <a:xfrm>
              <a:off x="1330026" y="1365494"/>
              <a:ext cx="3395626" cy="3395626"/>
              <a:chOff x="1033499" y="2087806"/>
              <a:chExt cx="2448000" cy="2448000"/>
            </a:xfrm>
          </p:grpSpPr>
          <p:sp>
            <p:nvSpPr>
              <p:cNvPr id="4" name="椭圆 3"/>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sp>
            <p:nvSpPr>
              <p:cNvPr id="5" name="椭圆 4"/>
              <p:cNvSpPr>
                <a:spLocks noChangeAspect="1"/>
              </p:cNvSpPr>
              <p:nvPr/>
            </p:nvSpPr>
            <p:spPr>
              <a:xfrm>
                <a:off x="1249550" y="2303704"/>
                <a:ext cx="2015897" cy="2016205"/>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grpSp>
        <p:pic>
          <p:nvPicPr>
            <p:cNvPr id="6191" name="图片 5"/>
            <p:cNvPicPr>
              <a:picLocks noChangeAspect="1"/>
            </p:cNvPicPr>
            <p:nvPr/>
          </p:nvPicPr>
          <p:blipFill>
            <a:blip r:embed="rId2"/>
            <a:srcRect/>
            <a:stretch>
              <a:fillRect/>
            </a:stretch>
          </p:blipFill>
          <p:spPr bwMode="auto">
            <a:xfrm>
              <a:off x="1866739" y="1892008"/>
              <a:ext cx="2322199" cy="232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直角三角形 7"/>
          <p:cNvSpPr/>
          <p:nvPr/>
        </p:nvSpPr>
        <p:spPr>
          <a:xfrm rot="5400000">
            <a:off x="0" y="0"/>
            <a:ext cx="1080000" cy="1080000"/>
          </a:xfrm>
          <a:prstGeom prst="rtTriangle">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sp>
        <p:nvSpPr>
          <p:cNvPr id="9" name="直角三角形 8"/>
          <p:cNvSpPr/>
          <p:nvPr/>
        </p:nvSpPr>
        <p:spPr>
          <a:xfrm rot="16200000">
            <a:off x="8064000" y="5793483"/>
            <a:ext cx="1080000" cy="1080000"/>
          </a:xfrm>
          <a:prstGeom prst="rtTriangl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Tahoma" panose="020B0604030504040204"/>
              <a:ea typeface="微软雅黑" panose="020B0503020204020204" pitchFamily="34" charset="-122"/>
              <a:cs typeface="+mn-cs"/>
            </a:endParaRPr>
          </a:p>
        </p:txBody>
      </p:sp>
      <p:grpSp>
        <p:nvGrpSpPr>
          <p:cNvPr id="47" name="组合 46"/>
          <p:cNvGrpSpPr/>
          <p:nvPr/>
        </p:nvGrpSpPr>
        <p:grpSpPr>
          <a:xfrm>
            <a:off x="3069717" y="980728"/>
            <a:ext cx="5156200" cy="949960"/>
            <a:chOff x="3507234" y="1752600"/>
            <a:chExt cx="5156200" cy="949960"/>
          </a:xfrm>
        </p:grpSpPr>
        <p:grpSp>
          <p:nvGrpSpPr>
            <p:cNvPr id="50" name="Group 5"/>
            <p:cNvGrpSpPr/>
            <p:nvPr/>
          </p:nvGrpSpPr>
          <p:grpSpPr bwMode="auto">
            <a:xfrm>
              <a:off x="3507234" y="1752600"/>
              <a:ext cx="762000" cy="665163"/>
              <a:chOff x="0" y="0"/>
              <a:chExt cx="1549" cy="1351"/>
            </a:xfrm>
          </p:grpSpPr>
          <p:sp>
            <p:nvSpPr>
              <p:cNvPr id="54" name="AutoShape 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55" name="AutoShape 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56" name="AutoShape 8"/>
              <p:cNvGrpSpPr/>
              <p:nvPr/>
            </p:nvGrpSpPr>
            <p:grpSpPr bwMode="auto">
              <a:xfrm>
                <a:off x="68" y="54"/>
                <a:ext cx="1400" cy="1213"/>
                <a:chOff x="0" y="0"/>
                <a:chExt cx="688848" cy="597408"/>
              </a:xfrm>
            </p:grpSpPr>
            <p:pic>
              <p:nvPicPr>
                <p:cNvPr id="57" name="AutoShape 8"/>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7"/>
                <p:cNvSpPr txBox="1">
                  <a:spLocks noChangeArrowheads="1"/>
                </p:cNvSpPr>
                <p:nvPr/>
              </p:nvSpPr>
              <p:spPr bwMode="auto">
                <a:xfrm>
                  <a:off x="121410" y="109216"/>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51" name="Line 13"/>
            <p:cNvSpPr>
              <a:spLocks noChangeShapeType="1"/>
            </p:cNvSpPr>
            <p:nvPr/>
          </p:nvSpPr>
          <p:spPr bwMode="auto">
            <a:xfrm flipV="1">
              <a:off x="4116834" y="2340974"/>
              <a:ext cx="4127574" cy="1805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52" name="Text Box 15"/>
            <p:cNvSpPr txBox="1">
              <a:spLocks noChangeArrowheads="1"/>
            </p:cNvSpPr>
            <p:nvPr/>
          </p:nvSpPr>
          <p:spPr bwMode="auto">
            <a:xfrm>
              <a:off x="3541427" y="1872615"/>
              <a:ext cx="676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5.1 </a:t>
              </a:r>
            </a:p>
          </p:txBody>
        </p:sp>
        <p:sp>
          <p:nvSpPr>
            <p:cNvPr id="53" name="Text Box 17"/>
            <p:cNvSpPr txBox="1">
              <a:spLocks noChangeArrowheads="1"/>
            </p:cNvSpPr>
            <p:nvPr/>
          </p:nvSpPr>
          <p:spPr bwMode="auto">
            <a:xfrm>
              <a:off x="4391154" y="1872615"/>
              <a:ext cx="42722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400" dirty="0">
                  <a:solidFill>
                    <a:srgbClr val="31589C"/>
                  </a:solidFill>
                  <a:latin typeface="方正兰亭中黑_GBK" panose="02000000000000000000" pitchFamily="2" charset="-122"/>
                  <a:ea typeface="方正兰亭中黑_GBK" panose="02000000000000000000" pitchFamily="2" charset="-122"/>
                  <a:sym typeface="+mn-ea"/>
                </a:rPr>
                <a:t>分类的定义与基本问题</a:t>
              </a:r>
              <a:endParaRPr lang="zh-CN" altLang="zh-CN" sz="2400" dirty="0">
                <a:solidFill>
                  <a:srgbClr val="31589C"/>
                </a:solidFill>
                <a:latin typeface="方正兰亭中黑_GBK" panose="02000000000000000000" pitchFamily="2" charset="-122"/>
                <a:ea typeface="方正兰亭中黑_GBK" panose="02000000000000000000" pitchFamily="2" charset="-122"/>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endParaRPr>
            </a:p>
          </p:txBody>
        </p:sp>
      </p:grpSp>
      <p:grpSp>
        <p:nvGrpSpPr>
          <p:cNvPr id="59" name="组合 58"/>
          <p:cNvGrpSpPr/>
          <p:nvPr/>
        </p:nvGrpSpPr>
        <p:grpSpPr>
          <a:xfrm>
            <a:off x="3075279" y="1792263"/>
            <a:ext cx="4991100" cy="628015"/>
            <a:chOff x="3507234" y="2813050"/>
            <a:chExt cx="4981574" cy="665163"/>
          </a:xfrm>
        </p:grpSpPr>
        <p:grpSp>
          <p:nvGrpSpPr>
            <p:cNvPr id="60" name="Group 9"/>
            <p:cNvGrpSpPr/>
            <p:nvPr/>
          </p:nvGrpSpPr>
          <p:grpSpPr bwMode="auto">
            <a:xfrm>
              <a:off x="3507234" y="2813050"/>
              <a:ext cx="762000" cy="665163"/>
              <a:chOff x="0" y="0"/>
              <a:chExt cx="1549" cy="1351"/>
            </a:xfrm>
          </p:grpSpPr>
          <p:sp>
            <p:nvSpPr>
              <p:cNvPr id="64"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65"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66" name="AutoShape 12"/>
              <p:cNvGrpSpPr/>
              <p:nvPr/>
            </p:nvGrpSpPr>
            <p:grpSpPr bwMode="auto">
              <a:xfrm>
                <a:off x="68" y="54"/>
                <a:ext cx="1400" cy="1213"/>
                <a:chOff x="0" y="0"/>
                <a:chExt cx="688848" cy="597408"/>
              </a:xfrm>
            </p:grpSpPr>
            <p:pic>
              <p:nvPicPr>
                <p:cNvPr id="67"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61" name="Line 16"/>
            <p:cNvSpPr>
              <a:spLocks noChangeShapeType="1"/>
            </p:cNvSpPr>
            <p:nvPr/>
          </p:nvSpPr>
          <p:spPr bwMode="auto">
            <a:xfrm flipV="1">
              <a:off x="4116834" y="3411429"/>
              <a:ext cx="4127574" cy="1122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62" name="Text Box 18"/>
            <p:cNvSpPr txBox="1">
              <a:spLocks noChangeArrowheads="1"/>
            </p:cNvSpPr>
            <p:nvPr/>
          </p:nvSpPr>
          <p:spPr bwMode="auto">
            <a:xfrm>
              <a:off x="3576608" y="2911475"/>
              <a:ext cx="608965" cy="42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5.2 </a:t>
              </a:r>
            </a:p>
          </p:txBody>
        </p:sp>
        <p:sp>
          <p:nvSpPr>
            <p:cNvPr id="63" name="Text Box 24"/>
            <p:cNvSpPr txBox="1">
              <a:spLocks noChangeArrowheads="1"/>
            </p:cNvSpPr>
            <p:nvPr/>
          </p:nvSpPr>
          <p:spPr bwMode="auto">
            <a:xfrm>
              <a:off x="4385643" y="2894306"/>
              <a:ext cx="4103165" cy="48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400" dirty="0">
                  <a:solidFill>
                    <a:srgbClr val="31589C"/>
                  </a:solidFill>
                  <a:latin typeface="方正兰亭中黑_GBK" panose="02000000000000000000" pitchFamily="2" charset="-122"/>
                  <a:ea typeface="方正兰亭中黑_GBK" panose="02000000000000000000" pitchFamily="2" charset="-122"/>
                </a:rPr>
                <a:t>分类的性能评测</a:t>
              </a:r>
            </a:p>
          </p:txBody>
        </p:sp>
      </p:grpSp>
      <p:grpSp>
        <p:nvGrpSpPr>
          <p:cNvPr id="69" name="Group 19"/>
          <p:cNvGrpSpPr/>
          <p:nvPr/>
        </p:nvGrpSpPr>
        <p:grpSpPr bwMode="auto">
          <a:xfrm>
            <a:off x="3080514" y="2553589"/>
            <a:ext cx="762000" cy="665163"/>
            <a:chOff x="0" y="0"/>
            <a:chExt cx="1549" cy="1351"/>
          </a:xfrm>
        </p:grpSpPr>
        <p:sp>
          <p:nvSpPr>
            <p:cNvPr id="70"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71"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72" name="AutoShape 22"/>
            <p:cNvGrpSpPr/>
            <p:nvPr/>
          </p:nvGrpSpPr>
          <p:grpSpPr bwMode="auto">
            <a:xfrm>
              <a:off x="68" y="53"/>
              <a:ext cx="1400" cy="1213"/>
              <a:chOff x="0" y="0"/>
              <a:chExt cx="688848" cy="597408"/>
            </a:xfrm>
          </p:grpSpPr>
          <p:pic>
            <p:nvPicPr>
              <p:cNvPr id="73"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75" name="Text Box 25"/>
          <p:cNvSpPr txBox="1">
            <a:spLocks noChangeArrowheads="1"/>
          </p:cNvSpPr>
          <p:nvPr/>
        </p:nvSpPr>
        <p:spPr bwMode="auto">
          <a:xfrm>
            <a:off x="3084172" y="2652014"/>
            <a:ext cx="6880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5.3 </a:t>
            </a:r>
          </a:p>
        </p:txBody>
      </p:sp>
      <p:sp>
        <p:nvSpPr>
          <p:cNvPr id="76" name="Text Box 24"/>
          <p:cNvSpPr txBox="1">
            <a:spLocks noChangeArrowheads="1"/>
          </p:cNvSpPr>
          <p:nvPr/>
        </p:nvSpPr>
        <p:spPr bwMode="auto">
          <a:xfrm>
            <a:off x="3953639" y="2689682"/>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C00000"/>
                </a:solidFill>
                <a:effectLst/>
                <a:uLnTx/>
                <a:uFillTx/>
                <a:latin typeface="方正兰亭中黑_GBK" panose="02000000000000000000" pitchFamily="2" charset="-122"/>
                <a:ea typeface="方正兰亭中黑_GBK" panose="02000000000000000000" pitchFamily="2" charset="-122"/>
                <a:cs typeface="+mn-cs"/>
              </a:rPr>
              <a:t>决策树</a:t>
            </a:r>
          </a:p>
        </p:txBody>
      </p:sp>
      <p:grpSp>
        <p:nvGrpSpPr>
          <p:cNvPr id="77" name="Group 19"/>
          <p:cNvGrpSpPr/>
          <p:nvPr/>
        </p:nvGrpSpPr>
        <p:grpSpPr bwMode="auto">
          <a:xfrm>
            <a:off x="3064639" y="3381378"/>
            <a:ext cx="762000" cy="665163"/>
            <a:chOff x="0" y="0"/>
            <a:chExt cx="1549" cy="1351"/>
          </a:xfrm>
        </p:grpSpPr>
        <p:sp>
          <p:nvSpPr>
            <p:cNvPr id="78"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79"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80" name="AutoShape 22"/>
            <p:cNvGrpSpPr/>
            <p:nvPr/>
          </p:nvGrpSpPr>
          <p:grpSpPr bwMode="auto">
            <a:xfrm>
              <a:off x="68" y="53"/>
              <a:ext cx="1400" cy="1213"/>
              <a:chOff x="0" y="0"/>
              <a:chExt cx="688848" cy="597408"/>
            </a:xfrm>
          </p:grpSpPr>
          <p:pic>
            <p:nvPicPr>
              <p:cNvPr id="81"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83" name="Text Box 25"/>
          <p:cNvSpPr txBox="1">
            <a:spLocks noChangeArrowheads="1"/>
          </p:cNvSpPr>
          <p:nvPr/>
        </p:nvSpPr>
        <p:spPr bwMode="auto">
          <a:xfrm>
            <a:off x="3068599" y="3479803"/>
            <a:ext cx="6912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5.4 </a:t>
            </a:r>
          </a:p>
        </p:txBody>
      </p:sp>
      <p:sp>
        <p:nvSpPr>
          <p:cNvPr id="84" name="Line 16"/>
          <p:cNvSpPr>
            <a:spLocks noChangeShapeType="1"/>
          </p:cNvSpPr>
          <p:nvPr/>
        </p:nvSpPr>
        <p:spPr bwMode="auto">
          <a:xfrm>
            <a:off x="3590873" y="3122451"/>
            <a:ext cx="4248150" cy="27305"/>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5" name="Line 16"/>
          <p:cNvSpPr>
            <a:spLocks noChangeShapeType="1"/>
          </p:cNvSpPr>
          <p:nvPr/>
        </p:nvSpPr>
        <p:spPr bwMode="auto">
          <a:xfrm flipV="1">
            <a:off x="3657548" y="4023516"/>
            <a:ext cx="4218940" cy="241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86" name="组合 85"/>
          <p:cNvGrpSpPr/>
          <p:nvPr/>
        </p:nvGrpSpPr>
        <p:grpSpPr>
          <a:xfrm>
            <a:off x="3048129" y="4204840"/>
            <a:ext cx="4763770" cy="665163"/>
            <a:chOff x="3507234" y="2813050"/>
            <a:chExt cx="4763770" cy="665163"/>
          </a:xfrm>
        </p:grpSpPr>
        <p:grpSp>
          <p:nvGrpSpPr>
            <p:cNvPr id="87" name="Group 9"/>
            <p:cNvGrpSpPr/>
            <p:nvPr/>
          </p:nvGrpSpPr>
          <p:grpSpPr bwMode="auto">
            <a:xfrm>
              <a:off x="3507234" y="2813050"/>
              <a:ext cx="762000" cy="665163"/>
              <a:chOff x="0" y="0"/>
              <a:chExt cx="1549" cy="1351"/>
            </a:xfrm>
          </p:grpSpPr>
          <p:sp>
            <p:nvSpPr>
              <p:cNvPr id="90" name="AutoShape 1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91" name="AutoShape 1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92" name="AutoShape 12"/>
              <p:cNvGrpSpPr/>
              <p:nvPr/>
            </p:nvGrpSpPr>
            <p:grpSpPr bwMode="auto">
              <a:xfrm>
                <a:off x="68" y="54"/>
                <a:ext cx="1400" cy="1213"/>
                <a:chOff x="0" y="0"/>
                <a:chExt cx="688848" cy="597408"/>
              </a:xfrm>
            </p:grpSpPr>
            <p:pic>
              <p:nvPicPr>
                <p:cNvPr id="93" name="AutoShape 1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 Box 13"/>
                <p:cNvSpPr txBox="1">
                  <a:spLocks noChangeArrowheads="1"/>
                </p:cNvSpPr>
                <p:nvPr/>
              </p:nvSpPr>
              <p:spPr bwMode="auto">
                <a:xfrm>
                  <a:off x="121410" y="108962"/>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88" name="Line 16"/>
            <p:cNvSpPr>
              <a:spLocks noChangeShapeType="1"/>
            </p:cNvSpPr>
            <p:nvPr/>
          </p:nvSpPr>
          <p:spPr bwMode="auto">
            <a:xfrm flipV="1">
              <a:off x="4104134" y="3425190"/>
              <a:ext cx="4166870" cy="11430"/>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89" name="Text Box 18"/>
            <p:cNvSpPr txBox="1">
              <a:spLocks noChangeArrowheads="1"/>
            </p:cNvSpPr>
            <p:nvPr/>
          </p:nvSpPr>
          <p:spPr bwMode="auto">
            <a:xfrm>
              <a:off x="3536286" y="2911475"/>
              <a:ext cx="689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5.5 </a:t>
              </a:r>
            </a:p>
          </p:txBody>
        </p:sp>
      </p:grpSp>
      <p:sp>
        <p:nvSpPr>
          <p:cNvPr id="95" name="Text Box 24"/>
          <p:cNvSpPr txBox="1">
            <a:spLocks noChangeArrowheads="1"/>
          </p:cNvSpPr>
          <p:nvPr/>
        </p:nvSpPr>
        <p:spPr bwMode="auto">
          <a:xfrm>
            <a:off x="3921254" y="3489782"/>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贝叶斯分类</a:t>
            </a:r>
          </a:p>
        </p:txBody>
      </p:sp>
      <p:grpSp>
        <p:nvGrpSpPr>
          <p:cNvPr id="96" name="Group 19"/>
          <p:cNvGrpSpPr/>
          <p:nvPr/>
        </p:nvGrpSpPr>
        <p:grpSpPr bwMode="auto">
          <a:xfrm>
            <a:off x="3048129" y="5040884"/>
            <a:ext cx="762000" cy="665163"/>
            <a:chOff x="0" y="0"/>
            <a:chExt cx="1549" cy="1351"/>
          </a:xfrm>
        </p:grpSpPr>
        <p:sp>
          <p:nvSpPr>
            <p:cNvPr id="97" name="AutoShape 2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98" name="AutoShape 2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nvGrpSpPr>
            <p:cNvPr id="99" name="AutoShape 22"/>
            <p:cNvGrpSpPr/>
            <p:nvPr/>
          </p:nvGrpSpPr>
          <p:grpSpPr bwMode="auto">
            <a:xfrm>
              <a:off x="68" y="53"/>
              <a:ext cx="1400" cy="1213"/>
              <a:chOff x="0" y="0"/>
              <a:chExt cx="688848" cy="597408"/>
            </a:xfrm>
          </p:grpSpPr>
          <p:pic>
            <p:nvPicPr>
              <p:cNvPr id="100" name="AutoShape 22"/>
              <p:cNvPicPr>
                <a:picLocks noChangeArrowheads="1"/>
              </p:cNvPicPr>
              <p:nvPr/>
            </p:nvPicPr>
            <p:blipFill>
              <a:blip r:embed="rId3"/>
              <a:srcRect/>
              <a:stretch>
                <a:fillRect/>
              </a:stretch>
            </p:blipFill>
            <p:spPr bwMode="auto">
              <a:xfrm>
                <a:off x="0" y="0"/>
                <a:ext cx="688848"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 Box 24"/>
              <p:cNvSpPr txBox="1">
                <a:spLocks noChangeArrowheads="1"/>
              </p:cNvSpPr>
              <p:nvPr/>
            </p:nvSpPr>
            <p:spPr bwMode="auto">
              <a:xfrm>
                <a:off x="121410" y="109470"/>
                <a:ext cx="442286" cy="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grpSp>
      </p:grpSp>
      <p:sp>
        <p:nvSpPr>
          <p:cNvPr id="102" name="Text Box 25"/>
          <p:cNvSpPr txBox="1">
            <a:spLocks noChangeArrowheads="1"/>
          </p:cNvSpPr>
          <p:nvPr/>
        </p:nvSpPr>
        <p:spPr bwMode="auto">
          <a:xfrm>
            <a:off x="3090991" y="5139309"/>
            <a:ext cx="6121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rPr>
              <a:t>5.6</a:t>
            </a:r>
          </a:p>
        </p:txBody>
      </p:sp>
      <p:sp>
        <p:nvSpPr>
          <p:cNvPr id="103" name="Text Box 24"/>
          <p:cNvSpPr txBox="1">
            <a:spLocks noChangeArrowheads="1"/>
          </p:cNvSpPr>
          <p:nvPr/>
        </p:nvSpPr>
        <p:spPr bwMode="auto">
          <a:xfrm>
            <a:off x="4007614" y="5139512"/>
            <a:ext cx="37646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其他学习问题</a:t>
            </a:r>
          </a:p>
        </p:txBody>
      </p:sp>
      <p:sp>
        <p:nvSpPr>
          <p:cNvPr id="104" name="Line 16"/>
          <p:cNvSpPr>
            <a:spLocks noChangeShapeType="1"/>
          </p:cNvSpPr>
          <p:nvPr/>
        </p:nvSpPr>
        <p:spPr bwMode="auto">
          <a:xfrm flipV="1">
            <a:off x="3684399" y="5652870"/>
            <a:ext cx="4127574" cy="11221"/>
          </a:xfrm>
          <a:prstGeom prst="line">
            <a:avLst/>
          </a:prstGeom>
          <a:noFill/>
          <a:ln w="25400">
            <a:solidFill>
              <a:srgbClr val="969696"/>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方正兰亭中黑_GBK" panose="02000000000000000000" pitchFamily="2" charset="-122"/>
              <a:ea typeface="方正兰亭中黑_GBK" panose="02000000000000000000" pitchFamily="2" charset="-122"/>
              <a:cs typeface="+mn-cs"/>
            </a:endParaRPr>
          </a:p>
        </p:txBody>
      </p:sp>
      <p:sp>
        <p:nvSpPr>
          <p:cNvPr id="105" name="Text Box 24"/>
          <p:cNvSpPr txBox="1">
            <a:spLocks noChangeArrowheads="1"/>
          </p:cNvSpPr>
          <p:nvPr/>
        </p:nvSpPr>
        <p:spPr bwMode="auto">
          <a:xfrm>
            <a:off x="3953437" y="4328502"/>
            <a:ext cx="56318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k-nearest neighbor(k-NN)</a:t>
            </a:r>
            <a:r>
              <a:rPr kumimoji="0" lang="zh-CN" altLang="en-US" sz="2000" b="1" i="0" u="none" strike="noStrike" kern="1200" cap="none" spc="0" normalizeH="0" baseline="0" noProof="0" dirty="0">
                <a:ln>
                  <a:noFill/>
                </a:ln>
                <a:solidFill>
                  <a:srgbClr val="31589C"/>
                </a:solidFill>
                <a:effectLst/>
                <a:uLnTx/>
                <a:uFillTx/>
                <a:latin typeface="方正兰亭中黑_GBK" panose="02000000000000000000" pitchFamily="2" charset="-122"/>
                <a:ea typeface="方正兰亭中黑_GBK" panose="02000000000000000000" pitchFamily="2" charset="-122"/>
                <a:cs typeface="+mn-cs"/>
              </a:rPr>
              <a:t>算法</a:t>
            </a:r>
          </a:p>
        </p:txBody>
      </p:sp>
    </p:spTree>
  </p:cSld>
  <p:clrMapOvr>
    <a:masterClrMapping/>
  </p:clrMapOvr>
  <mc:AlternateContent xmlns:mc="http://schemas.openxmlformats.org/markup-compatibility/2006" xmlns:p14="http://schemas.microsoft.com/office/powerpoint/2010/main">
    <mc:Choice Requires="p14">
      <p:transition spd="slow" p14:dur="2000" advTm="2250"/>
    </mc:Choice>
    <mc:Fallback xmlns="">
      <p:transition spd="slow" advTm="225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
        <p:nvSpPr>
          <p:cNvPr id="15" name="内容占位符 2"/>
          <p:cNvSpPr txBox="1"/>
          <p:nvPr/>
        </p:nvSpPr>
        <p:spPr>
          <a:xfrm>
            <a:off x="275590" y="932815"/>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rPr>
              <a:t>决策树：</a:t>
            </a:r>
            <a:r>
              <a:rPr lang="zh-CN" altLang="en-US" sz="2400" dirty="0">
                <a:solidFill>
                  <a:srgbClr val="0070C0"/>
                </a:solidFill>
                <a:latin typeface="宋体" panose="02010600030101010101" pitchFamily="2" charset="-122"/>
                <a:sym typeface="+mn-ea"/>
              </a:rPr>
              <a:t>通过把实例从根节点排列到叶子节点来分类</a:t>
            </a:r>
            <a:endParaRPr lang="zh-CN" altLang="en-US" sz="2400" b="0" dirty="0">
              <a:solidFill>
                <a:srgbClr val="0070C0"/>
              </a:solidFill>
              <a:effectLst>
                <a:outerShdw blurRad="38100" dist="38100" dir="2700000" algn="tl">
                  <a:srgbClr val="000000">
                    <a:alpha val="43137"/>
                  </a:srgbClr>
                </a:outerShdw>
              </a:effectLst>
              <a:latin typeface="宋体" panose="02010600030101010101" pitchFamily="2" charset="-122"/>
              <a:ea typeface="方正兰亭中黑_GBK" panose="02000000000000000000" pitchFamily="2" charset="-122"/>
              <a:cs typeface="Times New Roman" panose="02020603050405020304" pitchFamily="18" charset="0"/>
              <a:sym typeface="+mn-ea"/>
            </a:endParaRPr>
          </a:p>
        </p:txBody>
      </p:sp>
      <p:sp>
        <p:nvSpPr>
          <p:cNvPr id="32" name="Rectangle 3"/>
          <p:cNvSpPr txBox="1">
            <a:spLocks noChangeArrowheads="1"/>
          </p:cNvSpPr>
          <p:nvPr/>
        </p:nvSpPr>
        <p:spPr bwMode="auto">
          <a:xfrm>
            <a:off x="275590" y="1612900"/>
            <a:ext cx="4843780" cy="1694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lvl="1">
              <a:lnSpc>
                <a:spcPct val="110000"/>
              </a:lnSpc>
              <a:spcBef>
                <a:spcPts val="300"/>
              </a:spcBef>
              <a:buClrTx/>
              <a:buFont typeface="Wingdings" panose="05000000000000000000" pitchFamily="2" charset="2"/>
              <a:buChar char="ü"/>
              <a:defRPr/>
            </a:pPr>
            <a:r>
              <a:rPr lang="zh-CN" altLang="en-US" sz="2000" dirty="0">
                <a:solidFill>
                  <a:srgbClr val="0070C0"/>
                </a:solidFill>
                <a:latin typeface="宋体" panose="02010600030101010101" pitchFamily="2" charset="-122"/>
              </a:rPr>
              <a:t>叶子节点</a:t>
            </a:r>
            <a:r>
              <a:rPr lang="zh-CN" altLang="en-US" sz="2000" dirty="0">
                <a:latin typeface="宋体" panose="02010600030101010101" pitchFamily="2" charset="-122"/>
              </a:rPr>
              <a:t>即为实例所属的分类</a:t>
            </a:r>
            <a:endParaRPr lang="en-US" altLang="zh-CN" sz="2000" dirty="0">
              <a:latin typeface="宋体" panose="02010600030101010101" pitchFamily="2" charset="-122"/>
            </a:endParaRPr>
          </a:p>
          <a:p>
            <a:pPr lvl="1">
              <a:lnSpc>
                <a:spcPct val="110000"/>
              </a:lnSpc>
              <a:spcBef>
                <a:spcPts val="300"/>
              </a:spcBef>
              <a:buClrTx/>
              <a:buFont typeface="Wingdings" panose="05000000000000000000" pitchFamily="2" charset="2"/>
              <a:buChar char="ü"/>
              <a:defRPr/>
            </a:pPr>
            <a:r>
              <a:rPr lang="zh-CN" altLang="en-US" sz="2000" dirty="0">
                <a:solidFill>
                  <a:srgbClr val="0070C0"/>
                </a:solidFill>
                <a:latin typeface="宋体" panose="02010600030101010101" pitchFamily="2" charset="-122"/>
              </a:rPr>
              <a:t>树中节点</a:t>
            </a:r>
            <a:r>
              <a:rPr lang="zh-CN" altLang="en-US" sz="2000" dirty="0">
                <a:latin typeface="宋体" panose="02010600030101010101" pitchFamily="2" charset="-122"/>
              </a:rPr>
              <a:t>是对某个属性的测试</a:t>
            </a:r>
            <a:endParaRPr lang="en-US" altLang="zh-CN" sz="2000" dirty="0">
              <a:latin typeface="宋体" panose="02010600030101010101" pitchFamily="2" charset="-122"/>
            </a:endParaRPr>
          </a:p>
          <a:p>
            <a:pPr lvl="1">
              <a:lnSpc>
                <a:spcPct val="110000"/>
              </a:lnSpc>
              <a:spcBef>
                <a:spcPts val="300"/>
              </a:spcBef>
              <a:buClrTx/>
              <a:buFont typeface="Wingdings" panose="05000000000000000000" pitchFamily="2" charset="2"/>
              <a:buChar char="ü"/>
              <a:defRPr/>
            </a:pPr>
            <a:r>
              <a:rPr lang="zh-CN" altLang="en-US" sz="2000" dirty="0">
                <a:solidFill>
                  <a:srgbClr val="0070C0"/>
                </a:solidFill>
                <a:latin typeface="宋体" panose="02010600030101010101" pitchFamily="2" charset="-122"/>
              </a:rPr>
              <a:t>每一个后继分支</a:t>
            </a:r>
            <a:r>
              <a:rPr lang="zh-CN" altLang="en-US" sz="2000" dirty="0">
                <a:latin typeface="宋体" panose="02010600030101010101" pitchFamily="2" charset="-122"/>
              </a:rPr>
              <a:t>对应于该属性的一个可能值。</a:t>
            </a:r>
          </a:p>
          <a:p>
            <a:pPr marL="0" indent="0">
              <a:lnSpc>
                <a:spcPct val="120000"/>
              </a:lnSpc>
              <a:spcBef>
                <a:spcPts val="600"/>
              </a:spcBef>
              <a:buFont typeface="Wingdings" panose="05000000000000000000" pitchFamily="2" charset="2"/>
              <a:buNone/>
              <a:defRPr/>
            </a:pPr>
            <a:endParaRPr lang="zh-CN" altLang="en-US"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75780" name="Group 63"/>
          <p:cNvGrpSpPr/>
          <p:nvPr/>
        </p:nvGrpSpPr>
        <p:grpSpPr bwMode="auto">
          <a:xfrm>
            <a:off x="312103" y="3171190"/>
            <a:ext cx="4806950" cy="3108325"/>
            <a:chOff x="740" y="1152"/>
            <a:chExt cx="4023" cy="2397"/>
          </a:xfrm>
        </p:grpSpPr>
        <p:sp>
          <p:nvSpPr>
            <p:cNvPr id="75783" name="Rectangle 3"/>
            <p:cNvSpPr>
              <a:spLocks noChangeArrowheads="1"/>
            </p:cNvSpPr>
            <p:nvPr/>
          </p:nvSpPr>
          <p:spPr bwMode="auto">
            <a:xfrm>
              <a:off x="2361" y="1152"/>
              <a:ext cx="527" cy="285"/>
            </a:xfrm>
            <a:prstGeom prst="rect">
              <a:avLst/>
            </a:prstGeom>
            <a:solidFill>
              <a:srgbClr val="00CCFF"/>
            </a:solidFill>
            <a:ln w="12700">
              <a:solidFill>
                <a:schemeClr val="tx1"/>
              </a:solidFill>
              <a:miter lim="800000"/>
            </a:ln>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age?</a:t>
              </a:r>
            </a:p>
          </p:txBody>
        </p:sp>
        <p:sp>
          <p:nvSpPr>
            <p:cNvPr id="75784" name="Rectangle 4"/>
            <p:cNvSpPr>
              <a:spLocks noChangeArrowheads="1"/>
            </p:cNvSpPr>
            <p:nvPr/>
          </p:nvSpPr>
          <p:spPr bwMode="auto">
            <a:xfrm>
              <a:off x="2209" y="1766"/>
              <a:ext cx="82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overcast</a:t>
              </a:r>
            </a:p>
          </p:txBody>
        </p:sp>
        <p:sp>
          <p:nvSpPr>
            <p:cNvPr id="75785" name="Rectangle 5"/>
            <p:cNvSpPr>
              <a:spLocks noChangeArrowheads="1"/>
            </p:cNvSpPr>
            <p:nvPr/>
          </p:nvSpPr>
          <p:spPr bwMode="auto">
            <a:xfrm>
              <a:off x="1181" y="2342"/>
              <a:ext cx="859" cy="285"/>
            </a:xfrm>
            <a:prstGeom prst="rect">
              <a:avLst/>
            </a:prstGeom>
            <a:solidFill>
              <a:srgbClr val="00FFCC"/>
            </a:solidFill>
            <a:ln w="12700">
              <a:solidFill>
                <a:schemeClr val="tx1"/>
              </a:solidFill>
              <a:miter lim="800000"/>
            </a:ln>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student?</a:t>
              </a:r>
            </a:p>
          </p:txBody>
        </p:sp>
        <p:sp>
          <p:nvSpPr>
            <p:cNvPr id="75786" name="Rectangle 6"/>
            <p:cNvSpPr>
              <a:spLocks noChangeArrowheads="1"/>
            </p:cNvSpPr>
            <p:nvPr/>
          </p:nvSpPr>
          <p:spPr bwMode="auto">
            <a:xfrm>
              <a:off x="3309" y="2342"/>
              <a:ext cx="1217" cy="285"/>
            </a:xfrm>
            <a:prstGeom prst="rect">
              <a:avLst/>
            </a:prstGeom>
            <a:solidFill>
              <a:srgbClr val="99CCFF"/>
            </a:solidFill>
            <a:ln w="12700">
              <a:solidFill>
                <a:schemeClr val="tx1"/>
              </a:solidFill>
              <a:miter lim="800000"/>
            </a:ln>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credit rating?</a:t>
              </a:r>
            </a:p>
          </p:txBody>
        </p:sp>
        <p:sp>
          <p:nvSpPr>
            <p:cNvPr id="75787" name="Line 11"/>
            <p:cNvSpPr>
              <a:spLocks noChangeShapeType="1"/>
            </p:cNvSpPr>
            <p:nvPr/>
          </p:nvSpPr>
          <p:spPr bwMode="auto">
            <a:xfrm flipH="1">
              <a:off x="1619" y="1462"/>
              <a:ext cx="625" cy="83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8" name="Line 12"/>
            <p:cNvSpPr>
              <a:spLocks noChangeShapeType="1"/>
            </p:cNvSpPr>
            <p:nvPr/>
          </p:nvSpPr>
          <p:spPr bwMode="auto">
            <a:xfrm flipH="1">
              <a:off x="2622" y="1491"/>
              <a:ext cx="1" cy="3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9" name="Line 13"/>
            <p:cNvSpPr>
              <a:spLocks noChangeShapeType="1"/>
            </p:cNvSpPr>
            <p:nvPr/>
          </p:nvSpPr>
          <p:spPr bwMode="auto">
            <a:xfrm>
              <a:off x="2928" y="1440"/>
              <a:ext cx="1051" cy="89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0" name="Rectangle 14"/>
            <p:cNvSpPr>
              <a:spLocks noChangeArrowheads="1"/>
            </p:cNvSpPr>
            <p:nvPr/>
          </p:nvSpPr>
          <p:spPr bwMode="auto">
            <a:xfrm>
              <a:off x="1508" y="1730"/>
              <a:ext cx="545" cy="285"/>
            </a:xfrm>
            <a:prstGeom prst="rect">
              <a:avLst/>
            </a:prstGeom>
            <a:solidFill>
              <a:srgbClr val="FFFF00"/>
            </a:solidFill>
            <a:ln w="12700">
              <a:solidFill>
                <a:schemeClr val="bg1"/>
              </a:solidFill>
              <a:miter lim="800000"/>
            </a:ln>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&lt;=30</a:t>
              </a:r>
            </a:p>
          </p:txBody>
        </p:sp>
        <p:sp>
          <p:nvSpPr>
            <p:cNvPr id="75791" name="Rectangle 15"/>
            <p:cNvSpPr>
              <a:spLocks noChangeArrowheads="1"/>
            </p:cNvSpPr>
            <p:nvPr/>
          </p:nvSpPr>
          <p:spPr bwMode="auto">
            <a:xfrm>
              <a:off x="3349" y="1804"/>
              <a:ext cx="448" cy="28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&gt;40</a:t>
              </a:r>
            </a:p>
          </p:txBody>
        </p:sp>
        <p:sp>
          <p:nvSpPr>
            <p:cNvPr id="75792" name="Line 16"/>
            <p:cNvSpPr>
              <a:spLocks noChangeShapeType="1"/>
            </p:cNvSpPr>
            <p:nvPr/>
          </p:nvSpPr>
          <p:spPr bwMode="auto">
            <a:xfrm flipH="1">
              <a:off x="960" y="2640"/>
              <a:ext cx="528" cy="6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3" name="Line 17"/>
            <p:cNvSpPr>
              <a:spLocks noChangeShapeType="1"/>
            </p:cNvSpPr>
            <p:nvPr/>
          </p:nvSpPr>
          <p:spPr bwMode="auto">
            <a:xfrm>
              <a:off x="1728" y="2640"/>
              <a:ext cx="480" cy="6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4" name="Line 18"/>
            <p:cNvSpPr>
              <a:spLocks noChangeShapeType="1"/>
            </p:cNvSpPr>
            <p:nvPr/>
          </p:nvSpPr>
          <p:spPr bwMode="auto">
            <a:xfrm flipH="1">
              <a:off x="3360" y="2640"/>
              <a:ext cx="480" cy="57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5" name="Line 19"/>
            <p:cNvSpPr>
              <a:spLocks noChangeShapeType="1"/>
            </p:cNvSpPr>
            <p:nvPr/>
          </p:nvSpPr>
          <p:spPr bwMode="auto">
            <a:xfrm>
              <a:off x="4128" y="2640"/>
              <a:ext cx="432" cy="57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6" name="Line 24"/>
            <p:cNvSpPr>
              <a:spLocks noChangeShapeType="1"/>
            </p:cNvSpPr>
            <p:nvPr/>
          </p:nvSpPr>
          <p:spPr bwMode="auto">
            <a:xfrm>
              <a:off x="2623" y="2029"/>
              <a:ext cx="0" cy="27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7" name="Rectangle 25"/>
            <p:cNvSpPr>
              <a:spLocks noChangeArrowheads="1"/>
            </p:cNvSpPr>
            <p:nvPr/>
          </p:nvSpPr>
          <p:spPr bwMode="auto">
            <a:xfrm>
              <a:off x="740" y="3264"/>
              <a:ext cx="362" cy="28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no</a:t>
              </a:r>
            </a:p>
          </p:txBody>
        </p:sp>
        <p:sp>
          <p:nvSpPr>
            <p:cNvPr id="75798" name="Rectangle 27"/>
            <p:cNvSpPr>
              <a:spLocks noChangeArrowheads="1"/>
            </p:cNvSpPr>
            <p:nvPr/>
          </p:nvSpPr>
          <p:spPr bwMode="auto">
            <a:xfrm>
              <a:off x="2005" y="3264"/>
              <a:ext cx="418" cy="28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yes</a:t>
              </a:r>
            </a:p>
          </p:txBody>
        </p:sp>
        <p:sp>
          <p:nvSpPr>
            <p:cNvPr id="75799" name="Rectangle 28"/>
            <p:cNvSpPr>
              <a:spLocks noChangeArrowheads="1"/>
            </p:cNvSpPr>
            <p:nvPr/>
          </p:nvSpPr>
          <p:spPr bwMode="auto">
            <a:xfrm>
              <a:off x="4345" y="3216"/>
              <a:ext cx="418" cy="28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yes</a:t>
              </a:r>
            </a:p>
          </p:txBody>
        </p:sp>
        <p:sp>
          <p:nvSpPr>
            <p:cNvPr id="75800" name="Rectangle 29"/>
            <p:cNvSpPr>
              <a:spLocks noChangeArrowheads="1"/>
            </p:cNvSpPr>
            <p:nvPr/>
          </p:nvSpPr>
          <p:spPr bwMode="auto">
            <a:xfrm>
              <a:off x="2414" y="2344"/>
              <a:ext cx="418" cy="28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yes</a:t>
              </a:r>
            </a:p>
          </p:txBody>
        </p:sp>
        <p:sp>
          <p:nvSpPr>
            <p:cNvPr id="75801" name="Rectangle 30"/>
            <p:cNvSpPr>
              <a:spLocks noChangeArrowheads="1"/>
            </p:cNvSpPr>
            <p:nvPr/>
          </p:nvSpPr>
          <p:spPr bwMode="auto">
            <a:xfrm>
              <a:off x="2256" y="1824"/>
              <a:ext cx="672" cy="192"/>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31..40</a:t>
              </a:r>
            </a:p>
          </p:txBody>
        </p:sp>
        <p:sp>
          <p:nvSpPr>
            <p:cNvPr id="75802" name="Rectangle 62"/>
            <p:cNvSpPr>
              <a:spLocks noChangeArrowheads="1"/>
            </p:cNvSpPr>
            <p:nvPr/>
          </p:nvSpPr>
          <p:spPr bwMode="auto">
            <a:xfrm rot="-143156">
              <a:off x="3140" y="3217"/>
              <a:ext cx="362" cy="28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no</a:t>
              </a:r>
            </a:p>
          </p:txBody>
        </p:sp>
        <p:sp>
          <p:nvSpPr>
            <p:cNvPr id="75803" name="Rectangle 9"/>
            <p:cNvSpPr>
              <a:spLocks noChangeArrowheads="1"/>
            </p:cNvSpPr>
            <p:nvPr/>
          </p:nvSpPr>
          <p:spPr bwMode="auto">
            <a:xfrm>
              <a:off x="4154" y="2784"/>
              <a:ext cx="425" cy="28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fair</a:t>
              </a:r>
            </a:p>
          </p:txBody>
        </p:sp>
        <p:sp>
          <p:nvSpPr>
            <p:cNvPr id="75804" name="Rectangle 10"/>
            <p:cNvSpPr>
              <a:spLocks noChangeArrowheads="1"/>
            </p:cNvSpPr>
            <p:nvPr/>
          </p:nvSpPr>
          <p:spPr bwMode="auto">
            <a:xfrm>
              <a:off x="3042" y="2784"/>
              <a:ext cx="870" cy="28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excellent</a:t>
              </a:r>
            </a:p>
          </p:txBody>
        </p:sp>
        <p:sp>
          <p:nvSpPr>
            <p:cNvPr id="75805" name="Rectangle 8"/>
            <p:cNvSpPr>
              <a:spLocks noChangeArrowheads="1"/>
            </p:cNvSpPr>
            <p:nvPr/>
          </p:nvSpPr>
          <p:spPr bwMode="auto">
            <a:xfrm>
              <a:off x="1849" y="2832"/>
              <a:ext cx="418" cy="28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yes</a:t>
              </a:r>
            </a:p>
          </p:txBody>
        </p:sp>
        <p:sp>
          <p:nvSpPr>
            <p:cNvPr id="75806" name="Rectangle 7"/>
            <p:cNvSpPr>
              <a:spLocks noChangeArrowheads="1"/>
            </p:cNvSpPr>
            <p:nvPr/>
          </p:nvSpPr>
          <p:spPr bwMode="auto">
            <a:xfrm>
              <a:off x="960" y="2832"/>
              <a:ext cx="432" cy="28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a:latin typeface="Calibri" panose="020F0502020204030204" pitchFamily="34" charset="0"/>
                  <a:cs typeface="Calibri" panose="020F0502020204030204" pitchFamily="34" charset="0"/>
                </a:rPr>
                <a:t>no</a:t>
              </a:r>
            </a:p>
          </p:txBody>
        </p:sp>
      </p:grpSp>
      <p:pic>
        <p:nvPicPr>
          <p:cNvPr id="2" name="图片 1"/>
          <p:cNvPicPr>
            <a:picLocks noChangeAspect="1"/>
          </p:cNvPicPr>
          <p:nvPr/>
        </p:nvPicPr>
        <p:blipFill>
          <a:blip r:embed="rId2"/>
          <a:stretch>
            <a:fillRect/>
          </a:stretch>
        </p:blipFill>
        <p:spPr>
          <a:xfrm>
            <a:off x="5283835" y="2470785"/>
            <a:ext cx="3803650" cy="3808730"/>
          </a:xfrm>
          <a:prstGeom prst="rect">
            <a:avLst/>
          </a:prstGeom>
        </p:spPr>
      </p:pic>
    </p:spTree>
  </p:cSld>
  <p:clrMapOvr>
    <a:masterClrMapping/>
  </p:clrMapOvr>
  <p:transition>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
        <p:nvSpPr>
          <p:cNvPr id="15" name="内容占位符 2"/>
          <p:cNvSpPr txBox="1"/>
          <p:nvPr/>
        </p:nvSpPr>
        <p:spPr>
          <a:xfrm>
            <a:off x="275590" y="932815"/>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rPr>
              <a:t>决策树：</a:t>
            </a:r>
            <a:r>
              <a:rPr lang="zh-CN" altLang="en-US" sz="2400" dirty="0">
                <a:solidFill>
                  <a:srgbClr val="0070C0"/>
                </a:solidFill>
                <a:latin typeface="宋体" panose="02010600030101010101" pitchFamily="2" charset="-122"/>
                <a:sym typeface="+mn-ea"/>
              </a:rPr>
              <a:t>通过把实例从根节点排列到叶子节点来分类</a:t>
            </a:r>
            <a:endParaRPr lang="zh-CN" altLang="en-US" sz="2400" b="0" dirty="0">
              <a:solidFill>
                <a:srgbClr val="0070C0"/>
              </a:solidFill>
              <a:effectLst>
                <a:outerShdw blurRad="38100" dist="38100" dir="2700000" algn="tl">
                  <a:srgbClr val="000000">
                    <a:alpha val="43137"/>
                  </a:srgbClr>
                </a:outerShdw>
              </a:effectLst>
              <a:latin typeface="宋体" panose="02010600030101010101" pitchFamily="2" charset="-122"/>
              <a:ea typeface="方正兰亭中黑_GBK" panose="02000000000000000000" pitchFamily="2" charset="-122"/>
              <a:cs typeface="Times New Roman" panose="02020603050405020304" pitchFamily="18" charset="0"/>
              <a:sym typeface="+mn-ea"/>
            </a:endParaRPr>
          </a:p>
        </p:txBody>
      </p:sp>
      <p:sp>
        <p:nvSpPr>
          <p:cNvPr id="32" name="Rectangle 3"/>
          <p:cNvSpPr txBox="1">
            <a:spLocks noChangeArrowheads="1"/>
          </p:cNvSpPr>
          <p:nvPr/>
        </p:nvSpPr>
        <p:spPr bwMode="auto">
          <a:xfrm>
            <a:off x="275590" y="1612900"/>
            <a:ext cx="6263640" cy="122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lvl="1">
              <a:lnSpc>
                <a:spcPct val="110000"/>
              </a:lnSpc>
              <a:spcBef>
                <a:spcPts val="300"/>
              </a:spcBef>
              <a:buClrTx/>
              <a:buFont typeface="Wingdings" panose="05000000000000000000" pitchFamily="2" charset="2"/>
              <a:buChar char="ü"/>
              <a:defRPr/>
            </a:pPr>
            <a:r>
              <a:rPr lang="zh-CN" altLang="en-US" sz="2000" dirty="0">
                <a:solidFill>
                  <a:srgbClr val="0070C0"/>
                </a:solidFill>
                <a:latin typeface="宋体" panose="02010600030101010101" pitchFamily="2" charset="-122"/>
              </a:rPr>
              <a:t>叶子节点</a:t>
            </a:r>
            <a:r>
              <a:rPr lang="zh-CN" altLang="en-US" sz="2000" dirty="0">
                <a:latin typeface="宋体" panose="02010600030101010101" pitchFamily="2" charset="-122"/>
              </a:rPr>
              <a:t>即为实例所属的分类</a:t>
            </a:r>
            <a:endParaRPr lang="en-US" altLang="zh-CN" sz="2000" dirty="0">
              <a:latin typeface="宋体" panose="02010600030101010101" pitchFamily="2" charset="-122"/>
            </a:endParaRPr>
          </a:p>
          <a:p>
            <a:pPr lvl="1">
              <a:lnSpc>
                <a:spcPct val="110000"/>
              </a:lnSpc>
              <a:spcBef>
                <a:spcPts val="300"/>
              </a:spcBef>
              <a:buClrTx/>
              <a:buFont typeface="Wingdings" panose="05000000000000000000" pitchFamily="2" charset="2"/>
              <a:buChar char="ü"/>
              <a:defRPr/>
            </a:pPr>
            <a:r>
              <a:rPr lang="zh-CN" altLang="en-US" sz="2000" dirty="0">
                <a:solidFill>
                  <a:srgbClr val="0070C0"/>
                </a:solidFill>
                <a:latin typeface="宋体" panose="02010600030101010101" pitchFamily="2" charset="-122"/>
              </a:rPr>
              <a:t>树中节点</a:t>
            </a:r>
            <a:r>
              <a:rPr lang="zh-CN" altLang="en-US" sz="2000" dirty="0">
                <a:latin typeface="宋体" panose="02010600030101010101" pitchFamily="2" charset="-122"/>
              </a:rPr>
              <a:t>是对某个属性的测试</a:t>
            </a:r>
            <a:endParaRPr lang="en-US" altLang="zh-CN" sz="2000" dirty="0">
              <a:latin typeface="宋体" panose="02010600030101010101" pitchFamily="2" charset="-122"/>
            </a:endParaRPr>
          </a:p>
          <a:p>
            <a:pPr lvl="1">
              <a:lnSpc>
                <a:spcPct val="110000"/>
              </a:lnSpc>
              <a:spcBef>
                <a:spcPts val="300"/>
              </a:spcBef>
              <a:buClrTx/>
              <a:buFont typeface="Wingdings" panose="05000000000000000000" pitchFamily="2" charset="2"/>
              <a:buChar char="ü"/>
              <a:defRPr/>
            </a:pPr>
            <a:r>
              <a:rPr lang="zh-CN" altLang="en-US" sz="2000" dirty="0">
                <a:solidFill>
                  <a:srgbClr val="0070C0"/>
                </a:solidFill>
                <a:latin typeface="宋体" panose="02010600030101010101" pitchFamily="2" charset="-122"/>
              </a:rPr>
              <a:t>每一个后继分支</a:t>
            </a:r>
            <a:r>
              <a:rPr lang="zh-CN" altLang="en-US" sz="2000" dirty="0">
                <a:latin typeface="宋体" panose="02010600030101010101" pitchFamily="2" charset="-122"/>
              </a:rPr>
              <a:t>对应于该属性的一个可能值。</a:t>
            </a:r>
          </a:p>
          <a:p>
            <a:pPr marL="0" indent="0">
              <a:lnSpc>
                <a:spcPct val="120000"/>
              </a:lnSpc>
              <a:spcBef>
                <a:spcPts val="600"/>
              </a:spcBef>
              <a:buFont typeface="Wingdings" panose="05000000000000000000" pitchFamily="2" charset="2"/>
              <a:buNone/>
              <a:defRPr/>
            </a:pPr>
            <a:endParaRPr lang="zh-CN" altLang="en-US"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7829" name="Picture 4"/>
          <p:cNvPicPr>
            <a:picLocks noChangeAspect="1" noChangeArrowheads="1"/>
          </p:cNvPicPr>
          <p:nvPr/>
        </p:nvPicPr>
        <p:blipFill>
          <a:blip r:embed="rId2">
            <a:extLst>
              <a:ext uri="{28A0092B-C50C-407E-A947-70E740481C1C}">
                <a14:useLocalDpi xmlns:a14="http://schemas.microsoft.com/office/drawing/2010/main" val="0"/>
              </a:ext>
            </a:extLst>
          </a:blip>
          <a:srcRect t="-12155" b="12155"/>
          <a:stretch>
            <a:fillRect/>
          </a:stretch>
        </p:blipFill>
        <p:spPr bwMode="auto">
          <a:xfrm>
            <a:off x="1640840" y="2205673"/>
            <a:ext cx="496887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
        <p:nvSpPr>
          <p:cNvPr id="15" name="内容占位符 2"/>
          <p:cNvSpPr txBox="1"/>
          <p:nvPr/>
        </p:nvSpPr>
        <p:spPr>
          <a:xfrm>
            <a:off x="275590" y="932815"/>
            <a:ext cx="8713470" cy="565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rPr>
              <a:t>决策树：</a:t>
            </a:r>
            <a:r>
              <a:rPr lang="zh-CN" altLang="en-US" sz="2400" dirty="0">
                <a:solidFill>
                  <a:srgbClr val="0070C0"/>
                </a:solidFill>
                <a:latin typeface="宋体" panose="02010600030101010101" pitchFamily="2" charset="-122"/>
                <a:sym typeface="+mn-ea"/>
              </a:rPr>
              <a:t>通过把实例从根节点排列到叶子节点来分类实例</a:t>
            </a:r>
            <a:endParaRPr lang="en-US" altLang="zh-CN" sz="2400" dirty="0">
              <a:latin typeface="宋体" panose="02010600030101010101" pitchFamily="2" charset="-122"/>
            </a:endParaRPr>
          </a:p>
          <a:p>
            <a:pPr marL="450850" indent="-450850">
              <a:lnSpc>
                <a:spcPct val="110000"/>
              </a:lnSpc>
              <a:spcBef>
                <a:spcPts val="600"/>
              </a:spcBef>
              <a:buFont typeface="Wingdings" panose="05000000000000000000" pitchFamily="2" charset="2"/>
              <a:buChar char="n"/>
              <a:defRPr/>
            </a:pPr>
            <a:endParaRPr lang="zh-CN" altLang="en-US" sz="2400" b="0" dirty="0">
              <a:solidFill>
                <a:srgbClr val="0070C0"/>
              </a:solidFill>
              <a:effectLst>
                <a:outerShdw blurRad="38100" dist="38100" dir="2700000" algn="tl">
                  <a:srgbClr val="000000">
                    <a:alpha val="43137"/>
                  </a:srgbClr>
                </a:outerShdw>
              </a:effectLst>
              <a:latin typeface="宋体" panose="02010600030101010101" pitchFamily="2" charset="-122"/>
              <a:ea typeface="方正兰亭中黑_GBK" panose="02000000000000000000" pitchFamily="2" charset="-122"/>
              <a:cs typeface="Times New Roman" panose="02020603050405020304" pitchFamily="18" charset="0"/>
              <a:sym typeface="+mn-ea"/>
            </a:endParaRPr>
          </a:p>
        </p:txBody>
      </p:sp>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 y="1497965"/>
            <a:ext cx="9119870" cy="530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
        <p:nvSpPr>
          <p:cNvPr id="15" name="内容占位符 2"/>
          <p:cNvSpPr txBox="1"/>
          <p:nvPr/>
        </p:nvSpPr>
        <p:spPr>
          <a:xfrm>
            <a:off x="142875" y="941070"/>
            <a:ext cx="8713470" cy="523113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0850" indent="-450850">
              <a:lnSpc>
                <a:spcPct val="110000"/>
              </a:lnSpc>
              <a:spcBef>
                <a:spcPts val="600"/>
              </a:spcBef>
              <a:buFont typeface="Wingdings" panose="05000000000000000000" pitchFamily="2" charset="2"/>
              <a:buChar char="n"/>
              <a:defRPr/>
            </a:pPr>
            <a:r>
              <a:rPr lang="zh-CN" altLang="en-US"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rPr>
              <a:t>决策树基本算法</a:t>
            </a:r>
            <a:r>
              <a:rPr lang="en-US" altLang="zh-CN"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a:t>
            </a:r>
            <a:r>
              <a:rPr lang="zh-CN" altLang="en-US"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贪婪算法</a:t>
            </a:r>
            <a:r>
              <a:rPr lang="en-US" altLang="zh-CN"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a:t>
            </a:r>
            <a:endParaRPr lang="zh-CN" altLang="en-US"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a:p>
            <a:pPr marL="0" lvl="1" indent="-527050">
              <a:lnSpc>
                <a:spcPct val="120000"/>
              </a:lnSpc>
              <a:spcBef>
                <a:spcPts val="600"/>
              </a:spcBef>
              <a:buClrTx/>
              <a:buFont typeface="Wingdings" panose="05000000000000000000" charset="0"/>
              <a:buChar char="ü"/>
              <a:defRPr/>
            </a:pPr>
            <a:r>
              <a:rPr lang="zh-CN" altLang="en-US" sz="2400" dirty="0">
                <a:solidFill>
                  <a:srgbClr val="0070C0"/>
                </a:solidFill>
                <a:latin typeface="Calibri" panose="020F0502020204030204" pitchFamily="34" charset="0"/>
                <a:cs typeface="Calibri" panose="020F0502020204030204" pitchFamily="34" charset="0"/>
                <a:sym typeface="+mn-ea"/>
              </a:rPr>
              <a:t>自顶向下、递归、分治的构建方式</a:t>
            </a:r>
            <a:endParaRPr lang="en-US" altLang="zh-CN" sz="2400" dirty="0">
              <a:solidFill>
                <a:srgbClr val="0070C0"/>
              </a:solidFill>
              <a:latin typeface="Calibri" panose="020F0502020204030204" pitchFamily="34" charset="0"/>
              <a:cs typeface="Calibri" panose="020F0502020204030204" pitchFamily="34" charset="0"/>
            </a:endParaRPr>
          </a:p>
          <a:p>
            <a:pPr marL="1381125" lvl="2" indent="-527050">
              <a:lnSpc>
                <a:spcPct val="120000"/>
              </a:lnSpc>
              <a:spcBef>
                <a:spcPts val="600"/>
              </a:spcBef>
              <a:buClrTx/>
              <a:buFont typeface="Arial" panose="020B0604020202020204" pitchFamily="34" charset="0"/>
              <a:buChar char="•"/>
              <a:defRPr/>
            </a:pPr>
            <a:r>
              <a:rPr lang="zh-CN" altLang="en-US" sz="2000" dirty="0">
                <a:latin typeface="Calibri" panose="020F0502020204030204" pitchFamily="34" charset="0"/>
                <a:cs typeface="Calibri" panose="020F0502020204030204" pitchFamily="34" charset="0"/>
                <a:sym typeface="+mn-ea"/>
              </a:rPr>
              <a:t>开始，所有的训练样本位于根节点</a:t>
            </a:r>
            <a:endParaRPr lang="zh-CN" altLang="en-US" sz="2000" dirty="0">
              <a:latin typeface="Calibri" panose="020F0502020204030204" pitchFamily="34" charset="0"/>
              <a:cs typeface="Calibri" panose="020F0502020204030204" pitchFamily="34" charset="0"/>
            </a:endParaRPr>
          </a:p>
          <a:p>
            <a:pPr marL="1381125" lvl="2" indent="-527050">
              <a:lnSpc>
                <a:spcPct val="120000"/>
              </a:lnSpc>
              <a:spcBef>
                <a:spcPts val="600"/>
              </a:spcBef>
              <a:buClrTx/>
              <a:buFont typeface="Arial" panose="020B0604020202020204" pitchFamily="34" charset="0"/>
              <a:buChar char="•"/>
              <a:defRPr/>
            </a:pPr>
            <a:r>
              <a:rPr lang="zh-CN" altLang="en-US" sz="2000" dirty="0">
                <a:latin typeface="Calibri" panose="020F0502020204030204" pitchFamily="34" charset="0"/>
                <a:cs typeface="Calibri" panose="020F0502020204030204" pitchFamily="34" charset="0"/>
                <a:sym typeface="+mn-ea"/>
              </a:rPr>
              <a:t>属性是分类属性</a:t>
            </a:r>
            <a:r>
              <a:rPr lang="en-US" altLang="zh-CN" sz="2000" dirty="0">
                <a:latin typeface="Calibri" panose="020F0502020204030204" pitchFamily="34" charset="0"/>
                <a:cs typeface="Calibri" panose="020F0502020204030204" pitchFamily="34" charset="0"/>
                <a:sym typeface="+mn-ea"/>
              </a:rPr>
              <a:t>(</a:t>
            </a:r>
            <a:r>
              <a:rPr lang="zh-CN" altLang="en-US" sz="2000" dirty="0">
                <a:latin typeface="Calibri" panose="020F0502020204030204" pitchFamily="34" charset="0"/>
                <a:cs typeface="Calibri" panose="020F0502020204030204" pitchFamily="34" charset="0"/>
                <a:sym typeface="+mn-ea"/>
              </a:rPr>
              <a:t>若是连续值</a:t>
            </a:r>
            <a:r>
              <a:rPr lang="en-US" altLang="zh-CN" sz="2000" dirty="0">
                <a:latin typeface="Calibri" panose="020F0502020204030204" pitchFamily="34" charset="0"/>
                <a:cs typeface="Calibri" panose="020F0502020204030204" pitchFamily="34" charset="0"/>
                <a:sym typeface="+mn-ea"/>
              </a:rPr>
              <a:t>,</a:t>
            </a:r>
            <a:r>
              <a:rPr lang="zh-CN" altLang="en-US" sz="2000" dirty="0">
                <a:latin typeface="Calibri" panose="020F0502020204030204" pitchFamily="34" charset="0"/>
                <a:cs typeface="Calibri" panose="020F0502020204030204" pitchFamily="34" charset="0"/>
                <a:sym typeface="+mn-ea"/>
              </a:rPr>
              <a:t>事先离散化</a:t>
            </a:r>
            <a:r>
              <a:rPr lang="en-US" altLang="zh-CN" sz="2000" dirty="0">
                <a:latin typeface="Calibri" panose="020F0502020204030204" pitchFamily="34" charset="0"/>
                <a:cs typeface="Calibri" panose="020F0502020204030204" pitchFamily="34" charset="0"/>
                <a:sym typeface="+mn-ea"/>
              </a:rPr>
              <a:t>)</a:t>
            </a:r>
            <a:endParaRPr lang="en-US" altLang="zh-CN" sz="2000" dirty="0">
              <a:latin typeface="Calibri" panose="020F0502020204030204" pitchFamily="34" charset="0"/>
              <a:cs typeface="Calibri" panose="020F0502020204030204" pitchFamily="34" charset="0"/>
            </a:endParaRPr>
          </a:p>
          <a:p>
            <a:pPr marL="1381125" lvl="2" indent="-527050">
              <a:lnSpc>
                <a:spcPct val="120000"/>
              </a:lnSpc>
              <a:spcBef>
                <a:spcPts val="600"/>
              </a:spcBef>
              <a:buClrTx/>
              <a:buFont typeface="Arial" panose="020B0604020202020204" pitchFamily="34" charset="0"/>
              <a:buChar char="•"/>
              <a:defRPr/>
            </a:pPr>
            <a:r>
              <a:rPr lang="zh-CN" altLang="en-US" sz="2000" dirty="0">
                <a:latin typeface="Calibri" panose="020F0502020204030204" pitchFamily="34" charset="0"/>
                <a:cs typeface="Calibri" panose="020F0502020204030204" pitchFamily="34" charset="0"/>
                <a:sym typeface="+mn-ea"/>
              </a:rPr>
              <a:t>基于选择的属性，样本被递归地分割</a:t>
            </a:r>
            <a:endParaRPr lang="en-US" altLang="zh-CN" sz="2000" dirty="0">
              <a:latin typeface="Calibri" panose="020F0502020204030204" pitchFamily="34" charset="0"/>
              <a:cs typeface="Calibri" panose="020F0502020204030204" pitchFamily="34" charset="0"/>
            </a:endParaRPr>
          </a:p>
          <a:p>
            <a:pPr marL="1381125" lvl="2" indent="-527050">
              <a:lnSpc>
                <a:spcPct val="120000"/>
              </a:lnSpc>
              <a:spcBef>
                <a:spcPts val="600"/>
              </a:spcBef>
              <a:buClrTx/>
              <a:buFont typeface="Arial" panose="020B0604020202020204" pitchFamily="34" charset="0"/>
              <a:buChar char="•"/>
              <a:defRPr/>
            </a:pPr>
            <a:r>
              <a:rPr lang="zh-CN" altLang="en-US" sz="2000" dirty="0">
                <a:latin typeface="Calibri" panose="020F0502020204030204" pitchFamily="34" charset="0"/>
                <a:cs typeface="Calibri" panose="020F0502020204030204" pitchFamily="34" charset="0"/>
                <a:sym typeface="+mn-ea"/>
              </a:rPr>
              <a:t>基于启发式</a:t>
            </a:r>
            <a:r>
              <a:rPr lang="en-US" altLang="zh-CN" sz="2000" dirty="0">
                <a:latin typeface="Calibri" panose="020F0502020204030204" pitchFamily="34" charset="0"/>
                <a:cs typeface="Calibri" panose="020F0502020204030204" pitchFamily="34" charset="0"/>
                <a:sym typeface="+mn-ea"/>
              </a:rPr>
              <a:t>/</a:t>
            </a:r>
            <a:r>
              <a:rPr lang="zh-CN" altLang="en-US" sz="2000" dirty="0">
                <a:latin typeface="Calibri" panose="020F0502020204030204" pitchFamily="34" charset="0"/>
                <a:cs typeface="Calibri" panose="020F0502020204030204" pitchFamily="34" charset="0"/>
                <a:sym typeface="+mn-ea"/>
              </a:rPr>
              <a:t>统计测试来选择属性</a:t>
            </a:r>
            <a:r>
              <a:rPr lang="en-US" altLang="zh-CN" sz="2000" dirty="0">
                <a:latin typeface="Calibri" panose="020F0502020204030204" pitchFamily="34" charset="0"/>
                <a:cs typeface="Calibri" panose="020F0502020204030204" pitchFamily="34" charset="0"/>
                <a:sym typeface="+mn-ea"/>
              </a:rPr>
              <a:t> (</a:t>
            </a:r>
            <a:r>
              <a:rPr lang="zh-CN" altLang="en-US" sz="2000" dirty="0">
                <a:latin typeface="Calibri" panose="020F0502020204030204" pitchFamily="34" charset="0"/>
                <a:cs typeface="Calibri" panose="020F0502020204030204" pitchFamily="34" charset="0"/>
                <a:sym typeface="+mn-ea"/>
              </a:rPr>
              <a:t>例如 信息增益</a:t>
            </a:r>
            <a:r>
              <a:rPr lang="en-US" altLang="zh-CN" sz="2000" dirty="0">
                <a:latin typeface="Calibri" panose="020F0502020204030204" pitchFamily="34" charset="0"/>
                <a:cs typeface="Calibri" panose="020F0502020204030204" pitchFamily="34" charset="0"/>
                <a:sym typeface="+mn-ea"/>
              </a:rPr>
              <a:t>)</a:t>
            </a:r>
            <a:endParaRPr lang="en-US" altLang="zh-CN" sz="2000" dirty="0">
              <a:latin typeface="Calibri" panose="020F0502020204030204" pitchFamily="34" charset="0"/>
              <a:cs typeface="Calibri" panose="020F0502020204030204" pitchFamily="34" charset="0"/>
            </a:endParaRPr>
          </a:p>
          <a:p>
            <a:pPr marL="450850" indent="-450850">
              <a:lnSpc>
                <a:spcPct val="120000"/>
              </a:lnSpc>
              <a:spcBef>
                <a:spcPts val="600"/>
              </a:spcBef>
              <a:buFont typeface="Wingdings" panose="05000000000000000000" pitchFamily="2" charset="2"/>
              <a:buChar char="n"/>
              <a:defRPr/>
            </a:pPr>
            <a:r>
              <a:rPr lang="zh-CN" altLang="en-US" sz="24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终止划分的条件</a:t>
            </a:r>
            <a:endParaRPr lang="en-US" altLang="zh-CN" sz="24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984250" lvl="1" indent="-527050">
              <a:lnSpc>
                <a:spcPct val="120000"/>
              </a:lnSpc>
              <a:spcBef>
                <a:spcPts val="300"/>
              </a:spcBef>
              <a:buClrTx/>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sym typeface="+mn-ea"/>
              </a:rPr>
              <a:t>一个给定节点的所有样本属于一个类别</a:t>
            </a:r>
            <a:endParaRPr lang="en-US" altLang="zh-CN" sz="2400" dirty="0">
              <a:solidFill>
                <a:srgbClr val="0070C0"/>
              </a:solidFill>
              <a:latin typeface="Calibri" panose="020F0502020204030204" pitchFamily="34" charset="0"/>
              <a:cs typeface="Calibri" panose="020F0502020204030204" pitchFamily="34" charset="0"/>
            </a:endParaRPr>
          </a:p>
          <a:p>
            <a:pPr marL="984250" lvl="1" indent="-527050">
              <a:lnSpc>
                <a:spcPct val="120000"/>
              </a:lnSpc>
              <a:spcBef>
                <a:spcPts val="300"/>
              </a:spcBef>
              <a:buClrTx/>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sym typeface="+mn-ea"/>
              </a:rPr>
              <a:t>没有属性剩下用于进一步划分 </a:t>
            </a:r>
            <a:r>
              <a:rPr lang="en-US" altLang="zh-CN" sz="2400" dirty="0">
                <a:solidFill>
                  <a:srgbClr val="0070C0"/>
                </a:solidFill>
                <a:latin typeface="Calibri" panose="020F0502020204030204" pitchFamily="34" charset="0"/>
                <a:cs typeface="Calibri" panose="020F0502020204030204" pitchFamily="34" charset="0"/>
                <a:sym typeface="+mn-ea"/>
              </a:rPr>
              <a:t>–</a:t>
            </a:r>
            <a:r>
              <a:rPr lang="zh-CN" altLang="en-US" sz="2400" dirty="0">
                <a:solidFill>
                  <a:srgbClr val="0070C0"/>
                </a:solidFill>
                <a:latin typeface="Calibri" panose="020F0502020204030204" pitchFamily="34" charset="0"/>
                <a:cs typeface="Calibri" panose="020F0502020204030204" pitchFamily="34" charset="0"/>
                <a:sym typeface="+mn-ea"/>
              </a:rPr>
              <a:t>运用多数投票来标记此节点</a:t>
            </a:r>
            <a:endParaRPr lang="en-US" altLang="zh-CN" sz="2400" dirty="0">
              <a:solidFill>
                <a:srgbClr val="0070C0"/>
              </a:solidFill>
              <a:latin typeface="Calibri" panose="020F0502020204030204" pitchFamily="34" charset="0"/>
              <a:cs typeface="Calibri" panose="020F0502020204030204" pitchFamily="34" charset="0"/>
            </a:endParaRPr>
          </a:p>
          <a:p>
            <a:pPr marL="984250" lvl="1" indent="-527050">
              <a:lnSpc>
                <a:spcPct val="120000"/>
              </a:lnSpc>
              <a:spcBef>
                <a:spcPts val="300"/>
              </a:spcBef>
              <a:buClrTx/>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sym typeface="+mn-ea"/>
              </a:rPr>
              <a:t>没有样本剩下</a:t>
            </a:r>
            <a:endParaRPr lang="zh-CN" altLang="en-US" sz="2400" dirty="0">
              <a:solidFill>
                <a:srgbClr val="0070C0"/>
              </a:solidFill>
              <a:latin typeface="Calibri" panose="020F0502020204030204" pitchFamily="34" charset="0"/>
              <a:cs typeface="Calibri" panose="020F0502020204030204" pitchFamily="34" charset="0"/>
            </a:endParaRPr>
          </a:p>
          <a:p>
            <a:pPr marL="450850" indent="-450850">
              <a:lnSpc>
                <a:spcPct val="110000"/>
              </a:lnSpc>
              <a:spcBef>
                <a:spcPts val="600"/>
              </a:spcBef>
              <a:buFont typeface="Wingdings" panose="05000000000000000000" pitchFamily="2" charset="2"/>
              <a:buChar char="n"/>
              <a:defRPr/>
            </a:pPr>
            <a:endParaRPr lang="zh-CN" altLang="en-US" sz="2400" dirty="0">
              <a:solidFill>
                <a:srgbClr val="0070C0"/>
              </a:solidFill>
              <a:latin typeface="宋体" panose="02010600030101010101" pitchFamily="2" charset="-122"/>
              <a:sym typeface="+mn-ea"/>
            </a:endParaRPr>
          </a:p>
          <a:p>
            <a:pPr marL="0" indent="0">
              <a:lnSpc>
                <a:spcPct val="110000"/>
              </a:lnSpc>
              <a:spcBef>
                <a:spcPts val="600"/>
              </a:spcBef>
              <a:buFont typeface="Wingdings" panose="05000000000000000000" pitchFamily="2" charset="2"/>
              <a:buNone/>
              <a:defRPr/>
            </a:pPr>
            <a:endParaRPr lang="zh-CN" altLang="en-US" sz="2800" b="0" dirty="0">
              <a:solidFill>
                <a:srgbClr val="CC2C3A"/>
              </a:solidFill>
              <a:effectLst>
                <a:outerShdw blurRad="38100" dist="38100" dir="2700000" algn="tl">
                  <a:srgbClr val="000000">
                    <a:alpha val="43137"/>
                  </a:srgbClr>
                </a:outerShdw>
              </a:effectLst>
              <a:latin typeface="Times New Roman" panose="02020603050405020304" pitchFamily="18" charset="0"/>
              <a:ea typeface="方正兰亭中黑_GBK" panose="02000000000000000000" pitchFamily="2" charset="-122"/>
              <a:cs typeface="Times New Roman" panose="02020603050405020304" pitchFamily="18" charset="0"/>
              <a:sym typeface="+mn-ea"/>
            </a:endParaRPr>
          </a:p>
          <a:p>
            <a:pPr marL="0" indent="0">
              <a:lnSpc>
                <a:spcPct val="110000"/>
              </a:lnSpc>
              <a:spcBef>
                <a:spcPts val="600"/>
              </a:spcBef>
              <a:buFont typeface="Wingdings" panose="05000000000000000000" pitchFamily="2" charset="2"/>
              <a:buNone/>
              <a:defRPr/>
            </a:pPr>
            <a:endParaRPr lang="en-US" altLang="zh-CN" sz="2400" dirty="0">
              <a:latin typeface="宋体" panose="02010600030101010101" pitchFamily="2" charset="-122"/>
            </a:endParaRPr>
          </a:p>
          <a:p>
            <a:pPr marL="450850" indent="-450850">
              <a:lnSpc>
                <a:spcPct val="110000"/>
              </a:lnSpc>
              <a:spcBef>
                <a:spcPts val="600"/>
              </a:spcBef>
              <a:buFont typeface="Wingdings" panose="05000000000000000000" pitchFamily="2" charset="2"/>
              <a:buChar char="n"/>
              <a:defRPr/>
            </a:pPr>
            <a:endParaRPr lang="zh-CN" altLang="en-US" sz="2400" b="0" dirty="0">
              <a:solidFill>
                <a:srgbClr val="0070C0"/>
              </a:solidFill>
              <a:effectLst>
                <a:outerShdw blurRad="38100" dist="38100" dir="2700000" algn="tl">
                  <a:srgbClr val="000000">
                    <a:alpha val="43137"/>
                  </a:srgbClr>
                </a:outerShdw>
              </a:effectLst>
              <a:latin typeface="宋体" panose="02010600030101010101" pitchFamily="2" charset="-122"/>
              <a:ea typeface="方正兰亭中黑_GBK" panose="02000000000000000000" pitchFamily="2" charset="-122"/>
              <a:cs typeface="Times New Roman" panose="02020603050405020304" pitchFamily="18" charset="0"/>
              <a:sym typeface="+mn-ea"/>
            </a:endParaRPr>
          </a:p>
        </p:txBody>
      </p:sp>
    </p:spTree>
  </p:cSld>
  <p:clrMapOvr>
    <a:masterClrMapping/>
  </p:clrMapOvr>
  <p:transition>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5.1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分类的定义与基本问题</a:t>
            </a:r>
          </a:p>
        </p:txBody>
      </p:sp>
      <p:sp>
        <p:nvSpPr>
          <p:cNvPr id="15" name="内容占位符 2"/>
          <p:cNvSpPr txBox="1"/>
          <p:nvPr/>
        </p:nvSpPr>
        <p:spPr>
          <a:xfrm>
            <a:off x="251460" y="899795"/>
            <a:ext cx="8713470" cy="20650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lnSpc>
                <a:spcPct val="150000"/>
              </a:lnSpc>
              <a:spcBef>
                <a:spcPts val="600"/>
              </a:spcBef>
              <a:buFont typeface="Wingdings" panose="05000000000000000000" pitchFamily="2" charset="2"/>
              <a:buChar char="n"/>
            </a:pPr>
            <a:r>
              <a:rPr lang="zh-CN" altLang="en-US" sz="24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有监督学习</a:t>
            </a:r>
            <a:r>
              <a:rPr lang="en-US" altLang="zh-CN" sz="24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 (supervised learning)</a:t>
            </a:r>
            <a:r>
              <a:rPr lang="zh-CN" altLang="en-US" sz="24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a:t>
            </a:r>
            <a:endParaRPr lang="zh-CN" altLang="en-US"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marL="984250" lvl="1" indent="-527050">
              <a:lnSpc>
                <a:spcPct val="120000"/>
              </a:lnSpc>
              <a:buClrTx/>
              <a:buFont typeface="Wingdings" panose="05000000000000000000" pitchFamily="2" charset="2"/>
              <a:buChar char="ü"/>
              <a:defRPr/>
            </a:pPr>
            <a:r>
              <a:rPr lang="zh-CN" altLang="en-US" sz="2400" dirty="0">
                <a:solidFill>
                  <a:srgbClr val="C00000"/>
                </a:solidFill>
                <a:latin typeface="Calibri" panose="020F0502020204030204" pitchFamily="34" charset="0"/>
                <a:cs typeface="Calibri" panose="020F0502020204030204" pitchFamily="34" charset="0"/>
                <a:sym typeface="+mn-ea"/>
              </a:rPr>
              <a:t>监督</a:t>
            </a:r>
            <a:r>
              <a:rPr lang="zh-CN" altLang="en-US" sz="2400" dirty="0">
                <a:solidFill>
                  <a:srgbClr val="0070C0"/>
                </a:solidFill>
                <a:latin typeface="Calibri" panose="020F0502020204030204" pitchFamily="34" charset="0"/>
                <a:cs typeface="Calibri" panose="020F0502020204030204" pitchFamily="34" charset="0"/>
                <a:sym typeface="+mn-ea"/>
              </a:rPr>
              <a:t>：训练数据</a:t>
            </a:r>
            <a:r>
              <a:rPr lang="en-US" altLang="zh-CN" sz="2400" dirty="0">
                <a:solidFill>
                  <a:srgbClr val="0070C0"/>
                </a:solidFill>
                <a:latin typeface="Calibri" panose="020F0502020204030204" pitchFamily="34" charset="0"/>
                <a:cs typeface="Calibri" panose="020F0502020204030204" pitchFamily="34" charset="0"/>
                <a:sym typeface="+mn-ea"/>
              </a:rPr>
              <a:t>(</a:t>
            </a:r>
            <a:r>
              <a:rPr lang="zh-CN" altLang="en-US" sz="2400" dirty="0">
                <a:solidFill>
                  <a:srgbClr val="0070C0"/>
                </a:solidFill>
                <a:latin typeface="Calibri" panose="020F0502020204030204" pitchFamily="34" charset="0"/>
                <a:cs typeface="Calibri" panose="020F0502020204030204" pitchFamily="34" charset="0"/>
                <a:sym typeface="+mn-ea"/>
              </a:rPr>
              <a:t>观察，测量等</a:t>
            </a:r>
            <a:r>
              <a:rPr lang="en-US" altLang="zh-CN" sz="2400" dirty="0">
                <a:solidFill>
                  <a:srgbClr val="0070C0"/>
                </a:solidFill>
                <a:latin typeface="Calibri" panose="020F0502020204030204" pitchFamily="34" charset="0"/>
                <a:cs typeface="Calibri" panose="020F0502020204030204" pitchFamily="34" charset="0"/>
                <a:sym typeface="+mn-ea"/>
              </a:rPr>
              <a:t>)</a:t>
            </a:r>
            <a:r>
              <a:rPr lang="zh-CN" altLang="en-US" sz="2400" dirty="0">
                <a:solidFill>
                  <a:srgbClr val="0070C0"/>
                </a:solidFill>
                <a:latin typeface="Calibri" panose="020F0502020204030204" pitchFamily="34" charset="0"/>
                <a:cs typeface="Calibri" panose="020F0502020204030204" pitchFamily="34" charset="0"/>
                <a:sym typeface="+mn-ea"/>
              </a:rPr>
              <a:t>都带有标签，指示数据的类别</a:t>
            </a:r>
            <a:endParaRPr lang="en-US" altLang="zh-CN" sz="2400" dirty="0">
              <a:solidFill>
                <a:srgbClr val="0070C0"/>
              </a:solidFill>
              <a:latin typeface="Calibri" panose="020F0502020204030204" pitchFamily="34" charset="0"/>
              <a:cs typeface="Calibri" panose="020F0502020204030204" pitchFamily="34" charset="0"/>
            </a:endParaRPr>
          </a:p>
          <a:p>
            <a:pPr marL="984250" lvl="1" indent="-527050">
              <a:lnSpc>
                <a:spcPct val="120000"/>
              </a:lnSpc>
              <a:buClrTx/>
              <a:buFont typeface="Wingdings" panose="05000000000000000000" pitchFamily="2" charset="2"/>
              <a:buChar char="ü"/>
              <a:defRPr/>
            </a:pPr>
            <a:r>
              <a:rPr lang="zh-CN" altLang="en-US" sz="2400" dirty="0">
                <a:solidFill>
                  <a:srgbClr val="0070C0"/>
                </a:solidFill>
                <a:latin typeface="Calibri" panose="020F0502020204030204" pitchFamily="34" charset="0"/>
                <a:cs typeface="Calibri" panose="020F0502020204030204" pitchFamily="34" charset="0"/>
                <a:sym typeface="+mn-ea"/>
              </a:rPr>
              <a:t>根据训练集分类新数据</a:t>
            </a:r>
            <a:endParaRPr lang="en-US" altLang="zh-CN" sz="2400" dirty="0">
              <a:solidFill>
                <a:srgbClr val="0070C0"/>
              </a:solidFill>
              <a:latin typeface="Calibri" panose="020F0502020204030204" pitchFamily="34" charset="0"/>
              <a:cs typeface="Calibri" panose="020F0502020204030204" pitchFamily="34" charset="0"/>
            </a:endParaRPr>
          </a:p>
          <a:p>
            <a:pPr marL="0" indent="0">
              <a:lnSpc>
                <a:spcPct val="150000"/>
              </a:lnSpc>
              <a:spcBef>
                <a:spcPts val="600"/>
              </a:spcBef>
              <a:buFont typeface="Wingdings" panose="05000000000000000000" pitchFamily="2" charset="2"/>
              <a:buNone/>
            </a:pPr>
            <a:endParaRPr lang="zh-CN" altLang="en-US"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marL="0" indent="0" eaLnBrk="1" hangingPunct="1">
              <a:lnSpc>
                <a:spcPct val="130000"/>
              </a:lnSpc>
              <a:spcBef>
                <a:spcPts val="400"/>
              </a:spcBef>
              <a:buFont typeface="Wingdings" panose="05000000000000000000" pitchFamily="2" charset="2"/>
              <a:buNone/>
            </a:pPr>
            <a:endParaRPr lang="en-US" altLang="zh-CN"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
        <p:nvSpPr>
          <p:cNvPr id="3" name="内容占位符 2"/>
          <p:cNvSpPr txBox="1"/>
          <p:nvPr/>
        </p:nvSpPr>
        <p:spPr>
          <a:xfrm>
            <a:off x="251460" y="3246755"/>
            <a:ext cx="8713470" cy="24098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lnSpc>
                <a:spcPct val="150000"/>
              </a:lnSpc>
              <a:spcBef>
                <a:spcPts val="600"/>
              </a:spcBef>
              <a:buFont typeface="Wingdings" panose="05000000000000000000" pitchFamily="2" charset="2"/>
              <a:buChar char="n"/>
            </a:pPr>
            <a:r>
              <a:rPr lang="zh-CN" altLang="en-US" sz="24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无监督学习</a:t>
            </a:r>
            <a:r>
              <a:rPr lang="en-US" altLang="zh-CN" sz="24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mn-ea"/>
              </a:rPr>
              <a:t> (unsupervised learning)</a:t>
            </a:r>
            <a:endParaRPr lang="zh-CN" altLang="en-US"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marL="984250" lvl="1" indent="-527050">
              <a:lnSpc>
                <a:spcPct val="120000"/>
              </a:lnSpc>
              <a:buClrTx/>
              <a:buFont typeface="Wingdings" panose="05000000000000000000" pitchFamily="2" charset="2"/>
              <a:buChar char="ü"/>
              <a:defRPr/>
            </a:pPr>
            <a:r>
              <a:rPr lang="zh-CN" altLang="en-US" sz="2400" dirty="0">
                <a:solidFill>
                  <a:srgbClr val="0070C0"/>
                </a:solidFill>
                <a:latin typeface="Times New Roman" panose="02020603050405020304" pitchFamily="18" charset="0"/>
                <a:cs typeface="Times New Roman" panose="02020603050405020304" pitchFamily="18" charset="0"/>
                <a:sym typeface="+mn-ea"/>
              </a:rPr>
              <a:t>训练集的类别</a:t>
            </a:r>
            <a:r>
              <a:rPr lang="en-US" altLang="zh-CN" sz="2400" dirty="0">
                <a:solidFill>
                  <a:srgbClr val="0070C0"/>
                </a:solidFill>
                <a:latin typeface="Times New Roman" panose="02020603050405020304" pitchFamily="18" charset="0"/>
                <a:cs typeface="Times New Roman" panose="02020603050405020304" pitchFamily="18" charset="0"/>
                <a:sym typeface="+mn-ea"/>
              </a:rPr>
              <a:t>(</a:t>
            </a:r>
            <a:r>
              <a:rPr lang="zh-CN" altLang="en-US" sz="2400" dirty="0">
                <a:solidFill>
                  <a:srgbClr val="0070C0"/>
                </a:solidFill>
                <a:latin typeface="Times New Roman" panose="02020603050405020304" pitchFamily="18" charset="0"/>
                <a:cs typeface="Times New Roman" panose="02020603050405020304" pitchFamily="18" charset="0"/>
                <a:sym typeface="+mn-ea"/>
              </a:rPr>
              <a:t>标签</a:t>
            </a:r>
            <a:r>
              <a:rPr lang="en-US" altLang="zh-CN" sz="2400" dirty="0">
                <a:solidFill>
                  <a:srgbClr val="0070C0"/>
                </a:solidFill>
                <a:latin typeface="Times New Roman" panose="02020603050405020304" pitchFamily="18" charset="0"/>
                <a:cs typeface="Times New Roman" panose="02020603050405020304" pitchFamily="18" charset="0"/>
                <a:sym typeface="+mn-ea"/>
              </a:rPr>
              <a:t>)</a:t>
            </a:r>
            <a:r>
              <a:rPr lang="zh-CN" altLang="en-US" sz="2400" dirty="0">
                <a:solidFill>
                  <a:srgbClr val="0070C0"/>
                </a:solidFill>
                <a:latin typeface="Times New Roman" panose="02020603050405020304" pitchFamily="18" charset="0"/>
                <a:cs typeface="Times New Roman" panose="02020603050405020304" pitchFamily="18" charset="0"/>
                <a:sym typeface="+mn-ea"/>
              </a:rPr>
              <a:t>未知</a:t>
            </a:r>
            <a:endParaRPr lang="en-US" altLang="zh-CN" sz="2400" dirty="0">
              <a:solidFill>
                <a:srgbClr val="0070C0"/>
              </a:solidFill>
              <a:latin typeface="Times New Roman" panose="02020603050405020304" pitchFamily="18" charset="0"/>
              <a:cs typeface="Times New Roman" panose="02020603050405020304" pitchFamily="18" charset="0"/>
            </a:endParaRPr>
          </a:p>
          <a:p>
            <a:pPr marL="984250" lvl="1" indent="-527050">
              <a:lnSpc>
                <a:spcPct val="120000"/>
              </a:lnSpc>
              <a:buClrTx/>
              <a:buFont typeface="Wingdings" panose="05000000000000000000" pitchFamily="2" charset="2"/>
              <a:buChar char="ü"/>
              <a:defRPr/>
            </a:pPr>
            <a:r>
              <a:rPr lang="zh-CN" altLang="en-US" sz="2400" dirty="0">
                <a:solidFill>
                  <a:srgbClr val="0070C0"/>
                </a:solidFill>
                <a:latin typeface="Times New Roman" panose="02020603050405020304" pitchFamily="18" charset="0"/>
                <a:cs typeface="Times New Roman" panose="02020603050405020304" pitchFamily="18" charset="0"/>
                <a:sym typeface="+mn-ea"/>
              </a:rPr>
              <a:t>给定一个观察，测量等的集合，目标是建立数据的类或簇</a:t>
            </a:r>
            <a:endParaRPr lang="en-US" altLang="zh-CN" sz="2400" dirty="0">
              <a:solidFill>
                <a:srgbClr val="0070C0"/>
              </a:solidFill>
              <a:latin typeface="Times New Roman" panose="02020603050405020304" pitchFamily="18" charset="0"/>
              <a:cs typeface="Times New Roman" panose="02020603050405020304" pitchFamily="18" charset="0"/>
            </a:endParaRPr>
          </a:p>
          <a:p>
            <a:pPr marL="984250" lvl="1" indent="-527050">
              <a:lnSpc>
                <a:spcPct val="120000"/>
              </a:lnSpc>
              <a:buClrTx/>
              <a:buFont typeface="Wingdings" panose="05000000000000000000" pitchFamily="2" charset="2"/>
              <a:buChar char="ü"/>
              <a:defRPr/>
            </a:pPr>
            <a:endParaRPr lang="zh-CN" altLang="en-US" sz="2400" dirty="0">
              <a:solidFill>
                <a:srgbClr val="0070C0"/>
              </a:solidFill>
              <a:latin typeface="Calibri" panose="020F0502020204030204" pitchFamily="34" charset="0"/>
              <a:cs typeface="Calibri" panose="020F0502020204030204" pitchFamily="34" charset="0"/>
              <a:sym typeface="+mn-ea"/>
            </a:endParaRPr>
          </a:p>
          <a:p>
            <a:pPr marL="457200" lvl="1" indent="0">
              <a:lnSpc>
                <a:spcPct val="120000"/>
              </a:lnSpc>
              <a:buClrTx/>
              <a:buFont typeface="Wingdings" panose="05000000000000000000" pitchFamily="2" charset="2"/>
              <a:buNone/>
              <a:defRPr/>
            </a:pPr>
            <a:endParaRPr lang="zh-CN" altLang="en-US" sz="2400" dirty="0">
              <a:solidFill>
                <a:srgbClr val="0070C0"/>
              </a:solidFill>
              <a:latin typeface="Calibri" panose="020F0502020204030204" pitchFamily="34" charset="0"/>
              <a:cs typeface="Calibri" panose="020F0502020204030204" pitchFamily="34" charset="0"/>
            </a:endParaRPr>
          </a:p>
          <a:p>
            <a:pPr marL="0" indent="0">
              <a:lnSpc>
                <a:spcPct val="150000"/>
              </a:lnSpc>
              <a:spcBef>
                <a:spcPts val="600"/>
              </a:spcBef>
              <a:buFont typeface="Wingdings" panose="05000000000000000000" pitchFamily="2" charset="2"/>
              <a:buNone/>
            </a:pPr>
            <a:endParaRPr lang="zh-CN" altLang="en-US"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marL="0" indent="0" eaLnBrk="1" hangingPunct="1">
              <a:lnSpc>
                <a:spcPct val="130000"/>
              </a:lnSpc>
              <a:spcBef>
                <a:spcPts val="400"/>
              </a:spcBef>
              <a:buFont typeface="Wingdings" panose="05000000000000000000" pitchFamily="2" charset="2"/>
              <a:buNone/>
            </a:pPr>
            <a:endParaRPr lang="en-US" altLang="zh-CN"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
        <p:nvSpPr>
          <p:cNvPr id="83971" name="Rectangle 3"/>
          <p:cNvSpPr txBox="1">
            <a:spLocks noChangeArrowheads="1"/>
          </p:cNvSpPr>
          <p:nvPr/>
        </p:nvSpPr>
        <p:spPr bwMode="auto">
          <a:xfrm>
            <a:off x="827088" y="1093153"/>
            <a:ext cx="7197725"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88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605">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eaLnBrk="1" hangingPunct="1">
              <a:spcBef>
                <a:spcPct val="0"/>
              </a:spcBef>
              <a:buFontTx/>
              <a:buNone/>
            </a:pPr>
            <a:r>
              <a:rPr lang="pl-PL" altLang="zh-CN" sz="2400">
                <a:latin typeface="Calibri" panose="020F0502020204030204" pitchFamily="34" charset="0"/>
                <a:cs typeface="Calibri" panose="020F0502020204030204" pitchFamily="34" charset="0"/>
              </a:rPr>
              <a:t>Make Tree (Training Data </a:t>
            </a:r>
            <a:r>
              <a:rPr lang="en-US" altLang="zh-CN" sz="2400">
                <a:solidFill>
                  <a:srgbClr val="0070C0"/>
                </a:solidFill>
                <a:latin typeface="Calibri" panose="020F0502020204030204" pitchFamily="34" charset="0"/>
                <a:cs typeface="Calibri" panose="020F0502020204030204" pitchFamily="34" charset="0"/>
              </a:rPr>
              <a:t>D</a:t>
            </a:r>
            <a:r>
              <a:rPr lang="pl-PL" altLang="zh-CN" sz="2400">
                <a:latin typeface="Calibri" panose="020F0502020204030204" pitchFamily="34" charset="0"/>
                <a:cs typeface="Calibri" panose="020F0502020204030204" pitchFamily="34" charset="0"/>
              </a:rPr>
              <a:t>)</a:t>
            </a:r>
          </a:p>
          <a:p>
            <a:pPr eaLnBrk="1" hangingPunct="1">
              <a:spcBef>
                <a:spcPct val="0"/>
              </a:spcBef>
              <a:buFontTx/>
              <a:buNone/>
            </a:pPr>
            <a:r>
              <a:rPr lang="pl-PL" altLang="zh-CN" sz="2400">
                <a:latin typeface="Calibri" panose="020F0502020204030204" pitchFamily="34" charset="0"/>
                <a:cs typeface="Calibri" panose="020F0502020204030204" pitchFamily="34" charset="0"/>
              </a:rPr>
              <a:t>{</a:t>
            </a:r>
          </a:p>
          <a:p>
            <a:pPr eaLnBrk="1" hangingPunct="1">
              <a:spcBef>
                <a:spcPct val="0"/>
              </a:spcBef>
              <a:buFontTx/>
              <a:buNone/>
            </a:pPr>
            <a:r>
              <a:rPr lang="pl-PL" altLang="zh-CN" sz="2400">
                <a:latin typeface="Calibri" panose="020F0502020204030204" pitchFamily="34" charset="0"/>
                <a:cs typeface="Calibri" panose="020F0502020204030204" pitchFamily="34" charset="0"/>
              </a:rPr>
              <a:t>	Partition(</a:t>
            </a:r>
            <a:r>
              <a:rPr lang="en-US" altLang="zh-CN" sz="2400">
                <a:solidFill>
                  <a:srgbClr val="0070C0"/>
                </a:solidFill>
                <a:latin typeface="Calibri" panose="020F0502020204030204" pitchFamily="34" charset="0"/>
                <a:cs typeface="Calibri" panose="020F0502020204030204" pitchFamily="34" charset="0"/>
              </a:rPr>
              <a:t>D</a:t>
            </a:r>
            <a:r>
              <a:rPr lang="pl-PL" altLang="zh-CN" sz="2400">
                <a:latin typeface="Calibri" panose="020F0502020204030204" pitchFamily="34" charset="0"/>
                <a:cs typeface="Calibri" panose="020F0502020204030204" pitchFamily="34" charset="0"/>
              </a:rPr>
              <a:t>)</a:t>
            </a:r>
          </a:p>
          <a:p>
            <a:pPr eaLnBrk="1" hangingPunct="1">
              <a:spcBef>
                <a:spcPct val="0"/>
              </a:spcBef>
              <a:buFontTx/>
              <a:buNone/>
            </a:pPr>
            <a:r>
              <a:rPr lang="pl-PL" altLang="zh-CN" sz="2400">
                <a:latin typeface="Calibri" panose="020F0502020204030204" pitchFamily="34" charset="0"/>
                <a:cs typeface="Calibri" panose="020F0502020204030204" pitchFamily="34" charset="0"/>
              </a:rPr>
              <a:t>}</a:t>
            </a:r>
          </a:p>
          <a:p>
            <a:pPr eaLnBrk="1" hangingPunct="1">
              <a:spcBef>
                <a:spcPct val="0"/>
              </a:spcBef>
              <a:buFontTx/>
              <a:buNone/>
            </a:pPr>
            <a:r>
              <a:rPr lang="pl-PL" altLang="zh-CN" sz="2400">
                <a:latin typeface="Calibri" panose="020F0502020204030204" pitchFamily="34" charset="0"/>
                <a:cs typeface="Calibri" panose="020F0502020204030204" pitchFamily="34" charset="0"/>
              </a:rPr>
              <a:t>Partition(Data S)</a:t>
            </a:r>
          </a:p>
          <a:p>
            <a:pPr eaLnBrk="1" hangingPunct="1">
              <a:spcBef>
                <a:spcPct val="0"/>
              </a:spcBef>
              <a:buFontTx/>
              <a:buNone/>
            </a:pPr>
            <a:r>
              <a:rPr lang="pl-PL" altLang="zh-CN" sz="2400">
                <a:latin typeface="Calibri" panose="020F0502020204030204" pitchFamily="34" charset="0"/>
                <a:cs typeface="Calibri" panose="020F0502020204030204" pitchFamily="34" charset="0"/>
              </a:rPr>
              <a:t>{</a:t>
            </a:r>
          </a:p>
          <a:p>
            <a:pPr eaLnBrk="1" hangingPunct="1">
              <a:spcBef>
                <a:spcPct val="0"/>
              </a:spcBef>
              <a:buFontTx/>
              <a:buNone/>
            </a:pPr>
            <a:r>
              <a:rPr lang="pl-PL" altLang="zh-CN" sz="2400">
                <a:latin typeface="Calibri" panose="020F0502020204030204" pitchFamily="34" charset="0"/>
                <a:cs typeface="Calibri" panose="020F0502020204030204" pitchFamily="34" charset="0"/>
              </a:rPr>
              <a:t>	if (all points in </a:t>
            </a:r>
            <a:r>
              <a:rPr lang="en-US" altLang="zh-CN" sz="2400">
                <a:solidFill>
                  <a:srgbClr val="0070C0"/>
                </a:solidFill>
                <a:latin typeface="Calibri" panose="020F0502020204030204" pitchFamily="34" charset="0"/>
                <a:cs typeface="Calibri" panose="020F0502020204030204" pitchFamily="34" charset="0"/>
              </a:rPr>
              <a:t>S</a:t>
            </a:r>
            <a:r>
              <a:rPr lang="pl-PL" altLang="zh-CN" sz="2400">
                <a:latin typeface="Calibri" panose="020F0502020204030204" pitchFamily="34" charset="0"/>
                <a:cs typeface="Calibri" panose="020F0502020204030204" pitchFamily="34" charset="0"/>
              </a:rPr>
              <a:t> are in the same class) then</a:t>
            </a:r>
          </a:p>
          <a:p>
            <a:pPr eaLnBrk="1" hangingPunct="1">
              <a:spcBef>
                <a:spcPct val="0"/>
              </a:spcBef>
              <a:buFontTx/>
              <a:buNone/>
            </a:pPr>
            <a:r>
              <a:rPr lang="pl-PL" altLang="zh-CN" sz="2400">
                <a:latin typeface="Calibri" panose="020F0502020204030204" pitchFamily="34" charset="0"/>
                <a:cs typeface="Calibri" panose="020F0502020204030204" pitchFamily="34" charset="0"/>
              </a:rPr>
              <a:t>		return</a:t>
            </a:r>
          </a:p>
          <a:p>
            <a:pPr eaLnBrk="1" hangingPunct="1">
              <a:spcBef>
                <a:spcPct val="0"/>
              </a:spcBef>
              <a:buFontTx/>
              <a:buNone/>
            </a:pPr>
            <a:r>
              <a:rPr lang="pl-PL" altLang="zh-CN" sz="2400">
                <a:latin typeface="Calibri" panose="020F0502020204030204" pitchFamily="34" charset="0"/>
                <a:cs typeface="Calibri" panose="020F0502020204030204" pitchFamily="34" charset="0"/>
              </a:rPr>
              <a:t>	for each attribute </a:t>
            </a:r>
            <a:r>
              <a:rPr lang="pl-PL" altLang="zh-CN" sz="2400">
                <a:solidFill>
                  <a:srgbClr val="0070C0"/>
                </a:solidFill>
                <a:latin typeface="Calibri" panose="020F0502020204030204" pitchFamily="34" charset="0"/>
                <a:cs typeface="Calibri" panose="020F0502020204030204" pitchFamily="34" charset="0"/>
              </a:rPr>
              <a:t>A</a:t>
            </a:r>
            <a:r>
              <a:rPr lang="pl-PL" altLang="zh-CN" sz="2400">
                <a:latin typeface="Calibri" panose="020F0502020204030204" pitchFamily="34" charset="0"/>
                <a:cs typeface="Calibri" panose="020F0502020204030204" pitchFamily="34" charset="0"/>
              </a:rPr>
              <a:t> do</a:t>
            </a:r>
          </a:p>
          <a:p>
            <a:pPr eaLnBrk="1" hangingPunct="1">
              <a:spcBef>
                <a:spcPct val="0"/>
              </a:spcBef>
              <a:buFontTx/>
              <a:buNone/>
            </a:pPr>
            <a:r>
              <a:rPr lang="pl-PL" altLang="zh-CN" sz="2400">
                <a:latin typeface="Calibri" panose="020F0502020204030204" pitchFamily="34" charset="0"/>
                <a:cs typeface="Calibri" panose="020F0502020204030204" pitchFamily="34" charset="0"/>
              </a:rPr>
              <a:t>		</a:t>
            </a:r>
            <a:r>
              <a:rPr lang="pl-PL" altLang="zh-CN" sz="2400">
                <a:solidFill>
                  <a:srgbClr val="C00000"/>
                </a:solidFill>
                <a:latin typeface="Calibri" panose="020F0502020204030204" pitchFamily="34" charset="0"/>
                <a:cs typeface="Calibri" panose="020F0502020204030204" pitchFamily="34" charset="0"/>
              </a:rPr>
              <a:t>evaluate splits on attribute A;</a:t>
            </a:r>
            <a:endParaRPr lang="pl-PL" altLang="zh-CN" sz="2400">
              <a:solidFill>
                <a:srgbClr val="CC00CC"/>
              </a:solidFill>
              <a:latin typeface="Calibri" panose="020F0502020204030204" pitchFamily="34" charset="0"/>
              <a:cs typeface="Calibri" panose="020F0502020204030204" pitchFamily="34" charset="0"/>
            </a:endParaRPr>
          </a:p>
          <a:p>
            <a:pPr eaLnBrk="1" hangingPunct="1">
              <a:spcBef>
                <a:spcPct val="0"/>
              </a:spcBef>
              <a:buFontTx/>
              <a:buNone/>
            </a:pPr>
            <a:r>
              <a:rPr lang="pl-PL" altLang="zh-CN" sz="2400">
                <a:latin typeface="Calibri" panose="020F0502020204030204" pitchFamily="34" charset="0"/>
                <a:cs typeface="Calibri" panose="020F0502020204030204" pitchFamily="34" charset="0"/>
              </a:rPr>
              <a:t>	use best split found to partition S into S1 and S2</a:t>
            </a:r>
          </a:p>
          <a:p>
            <a:pPr eaLnBrk="1" hangingPunct="1">
              <a:spcBef>
                <a:spcPct val="0"/>
              </a:spcBef>
              <a:buFontTx/>
              <a:buNone/>
            </a:pPr>
            <a:r>
              <a:rPr lang="pl-PL" altLang="zh-CN" sz="2400">
                <a:latin typeface="Calibri" panose="020F0502020204030204" pitchFamily="34" charset="0"/>
                <a:cs typeface="Calibri" panose="020F0502020204030204" pitchFamily="34" charset="0"/>
              </a:rPr>
              <a:t>	Partition(</a:t>
            </a:r>
            <a:r>
              <a:rPr lang="pl-PL" altLang="zh-CN" sz="2400">
                <a:solidFill>
                  <a:srgbClr val="0070C0"/>
                </a:solidFill>
                <a:latin typeface="Calibri" panose="020F0502020204030204" pitchFamily="34" charset="0"/>
                <a:cs typeface="Calibri" panose="020F0502020204030204" pitchFamily="34" charset="0"/>
              </a:rPr>
              <a:t>S1</a:t>
            </a:r>
            <a:r>
              <a:rPr lang="pl-PL" altLang="zh-CN" sz="2400">
                <a:latin typeface="Calibri" panose="020F0502020204030204" pitchFamily="34" charset="0"/>
                <a:cs typeface="Calibri" panose="020F0502020204030204" pitchFamily="34" charset="0"/>
              </a:rPr>
              <a:t>)</a:t>
            </a:r>
          </a:p>
          <a:p>
            <a:pPr eaLnBrk="1" hangingPunct="1">
              <a:spcBef>
                <a:spcPct val="0"/>
              </a:spcBef>
              <a:buFontTx/>
              <a:buNone/>
            </a:pPr>
            <a:r>
              <a:rPr lang="pl-PL" altLang="zh-CN" sz="2400"/>
              <a:t>	</a:t>
            </a:r>
            <a:r>
              <a:rPr lang="pl-PL" altLang="zh-CN" sz="2400">
                <a:latin typeface="Calibri" panose="020F0502020204030204" pitchFamily="34" charset="0"/>
                <a:cs typeface="Calibri" panose="020F0502020204030204" pitchFamily="34" charset="0"/>
              </a:rPr>
              <a:t>Partition(</a:t>
            </a:r>
            <a:r>
              <a:rPr lang="pl-PL" altLang="zh-CN" sz="2400">
                <a:solidFill>
                  <a:srgbClr val="0070C0"/>
                </a:solidFill>
                <a:latin typeface="Calibri" panose="020F0502020204030204" pitchFamily="34" charset="0"/>
                <a:cs typeface="Calibri" panose="020F0502020204030204" pitchFamily="34" charset="0"/>
              </a:rPr>
              <a:t>S2</a:t>
            </a:r>
            <a:r>
              <a:rPr lang="pl-PL" altLang="zh-CN" sz="2400">
                <a:latin typeface="Calibri" panose="020F0502020204030204" pitchFamily="34" charset="0"/>
                <a:cs typeface="Calibri" panose="020F0502020204030204" pitchFamily="34" charset="0"/>
              </a:rPr>
              <a:t>)</a:t>
            </a:r>
          </a:p>
          <a:p>
            <a:pPr eaLnBrk="1" hangingPunct="1">
              <a:spcBef>
                <a:spcPct val="0"/>
              </a:spcBef>
              <a:buFontTx/>
              <a:buNone/>
            </a:pPr>
            <a:r>
              <a:rPr lang="pl-PL" altLang="zh-CN" sz="2400">
                <a:latin typeface="Calibri" panose="020F0502020204030204" pitchFamily="34" charset="0"/>
                <a:cs typeface="Calibri" panose="020F0502020204030204" pitchFamily="34" charset="0"/>
              </a:rPr>
              <a:t>}</a:t>
            </a:r>
            <a:endParaRPr lang="en-US" altLang="zh-CN" sz="2400">
              <a:latin typeface="Calibri" panose="020F0502020204030204" pitchFamily="34" charset="0"/>
              <a:cs typeface="Calibri" panose="020F0502020204030204" pitchFamily="34" charset="0"/>
            </a:endParaRPr>
          </a:p>
        </p:txBody>
      </p:sp>
    </p:spTree>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
        <p:nvSpPr>
          <p:cNvPr id="31" name="Rectangle 3"/>
          <p:cNvSpPr txBox="1">
            <a:spLocks noChangeArrowheads="1"/>
          </p:cNvSpPr>
          <p:nvPr/>
        </p:nvSpPr>
        <p:spPr bwMode="auto">
          <a:xfrm>
            <a:off x="277495" y="922338"/>
            <a:ext cx="8588375" cy="5181600"/>
          </a:xfrm>
          <a:prstGeom prst="rect">
            <a:avLst/>
          </a:prstGeom>
          <a:noFill/>
          <a:ln>
            <a:noFill/>
          </a:ln>
          <a:effectLst/>
          <a:extLst>
            <a:ext uri="{909E8E84-426E-40DD-AFC4-6F175D3DCCD1}">
              <a14:hiddenFill xmlns:a14="http://schemas.microsoft.com/office/drawing/2010/main">
                <a:solidFill>
                  <a:srgbClr val="A3B2C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lIns="92075" tIns="46038" rIns="92075" bIns="46038"/>
          <a:lstStyle>
            <a:lvl1pPr marL="469900" indent="-469900" algn="l" rtl="0" eaLnBrk="0" fontAlgn="base" hangingPunct="0">
              <a:spcBef>
                <a:spcPct val="20000"/>
              </a:spcBef>
              <a:spcAft>
                <a:spcPct val="0"/>
              </a:spcAft>
              <a:buClr>
                <a:srgbClr val="CC0000"/>
              </a:buClr>
              <a:buFont typeface="Wingdings" panose="05000000000000000000" pitchFamily="2" charset="2"/>
              <a:buChar char="o"/>
              <a:defRPr sz="3000" b="1">
                <a:solidFill>
                  <a:srgbClr val="000000"/>
                </a:solidFill>
                <a:latin typeface="Verdana" panose="020B0604030504040204" pitchFamily="34" charset="0"/>
                <a:ea typeface="黑体" panose="02010609060101010101" pitchFamily="49" charset="-122"/>
                <a:cs typeface="+mn-ea"/>
              </a:defRPr>
            </a:lvl1pPr>
            <a:lvl2pPr marL="908050" indent="-436880" algn="l" rtl="0" eaLnBrk="0" fontAlgn="base" hangingPunct="0">
              <a:spcBef>
                <a:spcPct val="20000"/>
              </a:spcBef>
              <a:spcAft>
                <a:spcPct val="0"/>
              </a:spcAft>
              <a:buClr>
                <a:srgbClr val="CC0000"/>
              </a:buClr>
              <a:buFont typeface="Wingdings" panose="05000000000000000000" pitchFamily="2" charset="2"/>
              <a:buChar char="n"/>
              <a:defRPr sz="2600" b="1">
                <a:solidFill>
                  <a:srgbClr val="000000"/>
                </a:solidFill>
                <a:latin typeface="Verdana" panose="020B0604030504040204" pitchFamily="34" charset="0"/>
                <a:ea typeface="黑体" panose="02010609060101010101" pitchFamily="49" charset="-122"/>
              </a:defRPr>
            </a:lvl2pPr>
            <a:lvl3pPr marL="1304925" indent="-395605" algn="l" rtl="0" eaLnBrk="0" fontAlgn="base" hangingPunct="0">
              <a:spcBef>
                <a:spcPct val="20000"/>
              </a:spcBef>
              <a:spcAft>
                <a:spcPct val="0"/>
              </a:spcAft>
              <a:buClr>
                <a:srgbClr val="CC0000"/>
              </a:buClr>
              <a:buFont typeface="Wingdings" panose="05000000000000000000" pitchFamily="2" charset="2"/>
              <a:buChar char="o"/>
              <a:defRPr sz="2300" b="1">
                <a:solidFill>
                  <a:srgbClr val="000000"/>
                </a:solidFill>
                <a:latin typeface="Verdana" panose="020B0604030504040204" pitchFamily="34" charset="0"/>
                <a:ea typeface="黑体" panose="02010609060101010101" pitchFamily="49" charset="-122"/>
              </a:defRPr>
            </a:lvl3pPr>
            <a:lvl4pPr marL="1694180" indent="-387350" algn="l" rtl="0" eaLnBrk="0" fontAlgn="base" hangingPunct="0">
              <a:spcBef>
                <a:spcPct val="20000"/>
              </a:spcBef>
              <a:spcAft>
                <a:spcPct val="0"/>
              </a:spcAft>
              <a:buClr>
                <a:srgbClr val="CC0000"/>
              </a:buClr>
              <a:buFont typeface="Wingdings" panose="05000000000000000000" pitchFamily="2" charset="2"/>
              <a:buChar char="n"/>
              <a:defRPr sz="2000" b="1">
                <a:solidFill>
                  <a:srgbClr val="000000"/>
                </a:solidFill>
                <a:latin typeface="Verdana" panose="020B0604030504040204" pitchFamily="34" charset="0"/>
                <a:ea typeface="黑体" panose="02010609060101010101" pitchFamily="49" charset="-122"/>
              </a:defRPr>
            </a:lvl4pPr>
            <a:lvl5pPr marL="2094230" indent="-398780" algn="l" rtl="0" eaLnBrk="0" fontAlgn="base" hangingPunct="0">
              <a:spcBef>
                <a:spcPct val="25000"/>
              </a:spcBef>
              <a:spcAft>
                <a:spcPct val="0"/>
              </a:spcAft>
              <a:buClr>
                <a:srgbClr val="CC0000"/>
              </a:buClr>
              <a:buFont typeface="Wingdings" panose="05000000000000000000" pitchFamily="2" charset="2"/>
              <a:buChar char="§"/>
              <a:defRPr sz="2000" b="1">
                <a:solidFill>
                  <a:srgbClr val="000000"/>
                </a:solidFill>
                <a:latin typeface="Verdana" panose="020B0604030504040204" pitchFamily="34" charset="0"/>
                <a:ea typeface="黑体" panose="02010609060101010101" pitchFamily="49" charset="-122"/>
              </a:defRPr>
            </a:lvl5pPr>
            <a:lvl6pPr marL="2551430" indent="-398780" algn="l" rtl="0" fontAlgn="base">
              <a:spcBef>
                <a:spcPct val="25000"/>
              </a:spcBef>
              <a:spcAft>
                <a:spcPct val="0"/>
              </a:spcAft>
              <a:buClr>
                <a:srgbClr val="CC0000"/>
              </a:buClr>
              <a:buFont typeface="Wingdings" panose="05000000000000000000" pitchFamily="2" charset="2"/>
              <a:buChar char="§"/>
              <a:defRPr sz="2000" b="1">
                <a:solidFill>
                  <a:srgbClr val="000000"/>
                </a:solidFill>
                <a:latin typeface="Verdana" panose="020B0604030504040204" pitchFamily="34" charset="0"/>
                <a:ea typeface="黑体" panose="02010609060101010101" pitchFamily="49" charset="-122"/>
              </a:defRPr>
            </a:lvl6pPr>
            <a:lvl7pPr marL="3008630" indent="-398780" algn="l" rtl="0" fontAlgn="base">
              <a:spcBef>
                <a:spcPct val="25000"/>
              </a:spcBef>
              <a:spcAft>
                <a:spcPct val="0"/>
              </a:spcAft>
              <a:buClr>
                <a:srgbClr val="CC0000"/>
              </a:buClr>
              <a:buFont typeface="Wingdings" panose="05000000000000000000" pitchFamily="2" charset="2"/>
              <a:buChar char="§"/>
              <a:defRPr sz="2000" b="1">
                <a:solidFill>
                  <a:srgbClr val="000000"/>
                </a:solidFill>
                <a:latin typeface="Verdana" panose="020B0604030504040204" pitchFamily="34" charset="0"/>
                <a:ea typeface="黑体" panose="02010609060101010101" pitchFamily="49" charset="-122"/>
              </a:defRPr>
            </a:lvl7pPr>
            <a:lvl8pPr marL="3465830" indent="-398780" algn="l" rtl="0" fontAlgn="base">
              <a:spcBef>
                <a:spcPct val="25000"/>
              </a:spcBef>
              <a:spcAft>
                <a:spcPct val="0"/>
              </a:spcAft>
              <a:buClr>
                <a:srgbClr val="CC0000"/>
              </a:buClr>
              <a:buFont typeface="Wingdings" panose="05000000000000000000" pitchFamily="2" charset="2"/>
              <a:buChar char="§"/>
              <a:defRPr sz="2000" b="1">
                <a:solidFill>
                  <a:srgbClr val="000000"/>
                </a:solidFill>
                <a:latin typeface="Verdana" panose="020B0604030504040204" pitchFamily="34" charset="0"/>
                <a:ea typeface="黑体" panose="02010609060101010101" pitchFamily="49" charset="-122"/>
              </a:defRPr>
            </a:lvl8pPr>
            <a:lvl9pPr marL="3923030" indent="-398780" algn="l" rtl="0" fontAlgn="base">
              <a:spcBef>
                <a:spcPct val="25000"/>
              </a:spcBef>
              <a:spcAft>
                <a:spcPct val="0"/>
              </a:spcAft>
              <a:buClr>
                <a:srgbClr val="CC0000"/>
              </a:buClr>
              <a:buFont typeface="Wingdings" panose="05000000000000000000" pitchFamily="2" charset="2"/>
              <a:buChar char="§"/>
              <a:defRPr sz="2000" b="1">
                <a:solidFill>
                  <a:srgbClr val="000000"/>
                </a:solidFill>
                <a:latin typeface="Verdana" panose="020B0604030504040204" pitchFamily="34" charset="0"/>
                <a:ea typeface="黑体" panose="02010609060101010101" pitchFamily="49" charset="-122"/>
              </a:defRPr>
            </a:lvl9pPr>
          </a:lstStyle>
          <a:p>
            <a:pPr>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属性选择度量</a:t>
            </a:r>
          </a:p>
          <a:p>
            <a:pPr marL="984250" lvl="1" indent="-527050">
              <a:lnSpc>
                <a:spcPct val="120000"/>
              </a:lnSpc>
              <a:spcBef>
                <a:spcPts val="600"/>
              </a:spcBef>
              <a:buClrTx/>
              <a:buFont typeface="Wingdings" panose="05000000000000000000" pitchFamily="2" charset="2"/>
              <a:buChar char="ü"/>
              <a:defRPr/>
            </a:pPr>
            <a:r>
              <a:rPr lang="zh-CN" altLang="en-US" sz="2200" dirty="0">
                <a:solidFill>
                  <a:srgbClr val="0070C0"/>
                </a:solidFill>
                <a:latin typeface="Calibri" panose="020F0502020204030204" pitchFamily="34" charset="0"/>
                <a:cs typeface="Calibri" panose="020F0502020204030204" pitchFamily="34" charset="0"/>
              </a:rPr>
              <a:t>分裂规则，决定给定节点上的样本如何分裂</a:t>
            </a:r>
          </a:p>
          <a:p>
            <a:pPr marL="984250" lvl="1" indent="-527050">
              <a:lnSpc>
                <a:spcPct val="120000"/>
              </a:lnSpc>
              <a:spcBef>
                <a:spcPts val="600"/>
              </a:spcBef>
              <a:buClrTx/>
              <a:buFont typeface="Wingdings" panose="05000000000000000000" pitchFamily="2" charset="2"/>
              <a:buChar char="ü"/>
              <a:defRPr/>
            </a:pPr>
            <a:r>
              <a:rPr lang="zh-CN" altLang="en-US" sz="2200" dirty="0">
                <a:solidFill>
                  <a:srgbClr val="0070C0"/>
                </a:solidFill>
                <a:latin typeface="Calibri" panose="020F0502020204030204" pitchFamily="34" charset="0"/>
                <a:cs typeface="Calibri" panose="020F0502020204030204" pitchFamily="34" charset="0"/>
              </a:rPr>
              <a:t>选定具有最好度量得分的属性</a:t>
            </a:r>
          </a:p>
          <a:p>
            <a:pPr>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三种度量</a:t>
            </a:r>
          </a:p>
          <a:p>
            <a:pPr marL="984250" lvl="1" indent="-527050">
              <a:lnSpc>
                <a:spcPct val="120000"/>
              </a:lnSpc>
              <a:spcBef>
                <a:spcPts val="600"/>
              </a:spcBef>
              <a:buClrTx/>
              <a:buFont typeface="Wingdings" panose="05000000000000000000" pitchFamily="2" charset="2"/>
              <a:buChar char="ü"/>
              <a:defRPr/>
            </a:pPr>
            <a:r>
              <a:rPr lang="zh-CN" altLang="en-US" sz="2200" dirty="0">
                <a:solidFill>
                  <a:srgbClr val="0070C0"/>
                </a:solidFill>
                <a:latin typeface="Calibri" panose="020F0502020204030204" pitchFamily="34" charset="0"/>
                <a:cs typeface="Calibri" panose="020F0502020204030204" pitchFamily="34" charset="0"/>
              </a:rPr>
              <a:t>信息增益、增益率、</a:t>
            </a:r>
            <a:r>
              <a:rPr lang="en-US" altLang="zh-CN" sz="2200" dirty="0" err="1">
                <a:solidFill>
                  <a:srgbClr val="0070C0"/>
                </a:solidFill>
                <a:latin typeface="Calibri" panose="020F0502020204030204" pitchFamily="34" charset="0"/>
                <a:cs typeface="Calibri" panose="020F0502020204030204" pitchFamily="34" charset="0"/>
              </a:rPr>
              <a:t>Gini</a:t>
            </a:r>
            <a:r>
              <a:rPr lang="zh-CN" altLang="en-US" sz="2200" dirty="0">
                <a:solidFill>
                  <a:srgbClr val="0070C0"/>
                </a:solidFill>
                <a:latin typeface="Calibri" panose="020F0502020204030204" pitchFamily="34" charset="0"/>
                <a:cs typeface="Calibri" panose="020F0502020204030204" pitchFamily="34" charset="0"/>
              </a:rPr>
              <a:t>指标</a:t>
            </a:r>
          </a:p>
          <a:p>
            <a:pPr>
              <a:buFont typeface="Wingdings" panose="05000000000000000000" pitchFamily="2" charset="2"/>
              <a:buChar char="n"/>
              <a:defRPr/>
            </a:pPr>
            <a:r>
              <a:rPr lang="zh-CN" altLang="en-US"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数学符号</a:t>
            </a:r>
          </a:p>
          <a:p>
            <a:pPr lvl="1">
              <a:lnSpc>
                <a:spcPct val="120000"/>
              </a:lnSpc>
              <a:buClrTx/>
              <a:buFont typeface="Wingdings" panose="05000000000000000000" pitchFamily="2" charset="2"/>
              <a:buChar char="ü"/>
              <a:defRPr/>
            </a:pPr>
            <a:r>
              <a:rPr lang="en-US" altLang="zh-CN" sz="2200" i="1" dirty="0">
                <a:solidFill>
                  <a:srgbClr val="0070C0"/>
                </a:solidFill>
                <a:latin typeface="Calibri" panose="020F0502020204030204" pitchFamily="34" charset="0"/>
                <a:cs typeface="Calibri" panose="020F0502020204030204" pitchFamily="34" charset="0"/>
              </a:rPr>
              <a:t>D</a:t>
            </a:r>
            <a:r>
              <a:rPr lang="zh-CN" altLang="en-US" sz="2200" dirty="0">
                <a:latin typeface="Calibri" panose="020F0502020204030204" pitchFamily="34" charset="0"/>
                <a:cs typeface="Calibri" panose="020F0502020204030204" pitchFamily="34" charset="0"/>
              </a:rPr>
              <a:t>为训练样本集，样本属于</a:t>
            </a:r>
            <a:r>
              <a:rPr lang="en-US" altLang="zh-CN" sz="2200" i="1" dirty="0">
                <a:solidFill>
                  <a:srgbClr val="0070C0"/>
                </a:solidFill>
                <a:latin typeface="Calibri" panose="020F0502020204030204" pitchFamily="34" charset="0"/>
                <a:cs typeface="Calibri" panose="020F0502020204030204" pitchFamily="34" charset="0"/>
              </a:rPr>
              <a:t>m</a:t>
            </a:r>
            <a:r>
              <a:rPr lang="zh-CN" altLang="en-US" sz="2200" dirty="0">
                <a:latin typeface="Calibri" panose="020F0502020204030204" pitchFamily="34" charset="0"/>
                <a:cs typeface="Calibri" panose="020F0502020204030204" pitchFamily="34" charset="0"/>
              </a:rPr>
              <a:t>个不同的类</a:t>
            </a:r>
            <a:r>
              <a:rPr lang="en-US" altLang="zh-CN" sz="2200" i="1" dirty="0" err="1">
                <a:solidFill>
                  <a:srgbClr val="0070C0"/>
                </a:solidFill>
                <a:latin typeface="Calibri" panose="020F0502020204030204" pitchFamily="34" charset="0"/>
                <a:cs typeface="Calibri" panose="020F0502020204030204" pitchFamily="34" charset="0"/>
              </a:rPr>
              <a:t>C</a:t>
            </a:r>
            <a:r>
              <a:rPr lang="en-US" altLang="zh-CN" sz="2200" i="1" baseline="-25000" dirty="0" err="1">
                <a:solidFill>
                  <a:srgbClr val="0070C0"/>
                </a:solidFill>
                <a:latin typeface="Calibri" panose="020F0502020204030204" pitchFamily="34" charset="0"/>
                <a:cs typeface="Calibri" panose="020F0502020204030204" pitchFamily="34" charset="0"/>
              </a:rPr>
              <a:t>i</a:t>
            </a:r>
            <a:r>
              <a:rPr lang="en-US" altLang="zh-CN" sz="2200" i="1" dirty="0">
                <a:solidFill>
                  <a:srgbClr val="0070C0"/>
                </a:solidFill>
                <a:latin typeface="Calibri" panose="020F0502020204030204" pitchFamily="34" charset="0"/>
                <a:cs typeface="Calibri" panose="020F0502020204030204" pitchFamily="34" charset="0"/>
              </a:rPr>
              <a:t>(i=1..m)</a:t>
            </a:r>
            <a:endParaRPr lang="en-US" altLang="zh-CN" sz="2200" i="1" dirty="0">
              <a:solidFill>
                <a:srgbClr val="0000FF"/>
              </a:solidFill>
              <a:latin typeface="Calibri" panose="020F0502020204030204" pitchFamily="34" charset="0"/>
              <a:cs typeface="Calibri" panose="020F0502020204030204" pitchFamily="34" charset="0"/>
            </a:endParaRPr>
          </a:p>
          <a:p>
            <a:pPr lvl="1">
              <a:lnSpc>
                <a:spcPct val="120000"/>
              </a:lnSpc>
              <a:buClrTx/>
              <a:buFont typeface="Wingdings" panose="05000000000000000000" pitchFamily="2" charset="2"/>
              <a:buChar char="ü"/>
              <a:defRPr/>
            </a:pPr>
            <a:r>
              <a:rPr lang="en-US" altLang="zh-CN" sz="2200" i="1" dirty="0" err="1">
                <a:solidFill>
                  <a:srgbClr val="0070C0"/>
                </a:solidFill>
                <a:latin typeface="Calibri" panose="020F0502020204030204" pitchFamily="34" charset="0"/>
                <a:cs typeface="Calibri" panose="020F0502020204030204" pitchFamily="34" charset="0"/>
              </a:rPr>
              <a:t>C</a:t>
            </a:r>
            <a:r>
              <a:rPr lang="en-US" altLang="zh-CN" sz="2200" i="1" baseline="-25000" dirty="0" err="1">
                <a:solidFill>
                  <a:srgbClr val="0070C0"/>
                </a:solidFill>
                <a:latin typeface="Calibri" panose="020F0502020204030204" pitchFamily="34" charset="0"/>
                <a:cs typeface="Calibri" panose="020F0502020204030204" pitchFamily="34" charset="0"/>
              </a:rPr>
              <a:t>i,D</a:t>
            </a:r>
            <a:r>
              <a:rPr lang="zh-CN" altLang="en-US" sz="2200" dirty="0">
                <a:latin typeface="Calibri" panose="020F0502020204030204" pitchFamily="34" charset="0"/>
                <a:cs typeface="Calibri" panose="020F0502020204030204" pitchFamily="34" charset="0"/>
              </a:rPr>
              <a:t>是</a:t>
            </a:r>
            <a:r>
              <a:rPr lang="en-US" altLang="zh-CN" sz="2200" i="1" dirty="0">
                <a:solidFill>
                  <a:srgbClr val="0070C0"/>
                </a:solidFill>
                <a:latin typeface="Calibri" panose="020F0502020204030204" pitchFamily="34" charset="0"/>
                <a:cs typeface="Calibri" panose="020F0502020204030204" pitchFamily="34" charset="0"/>
              </a:rPr>
              <a:t>D</a:t>
            </a:r>
            <a:r>
              <a:rPr lang="zh-CN" altLang="en-US" sz="2200" dirty="0">
                <a:latin typeface="Calibri" panose="020F0502020204030204" pitchFamily="34" charset="0"/>
                <a:cs typeface="Calibri" panose="020F0502020204030204" pitchFamily="34" charset="0"/>
              </a:rPr>
              <a:t>中的</a:t>
            </a:r>
            <a:r>
              <a:rPr lang="en-US" altLang="zh-CN" sz="2200" i="1" dirty="0" err="1">
                <a:solidFill>
                  <a:srgbClr val="0070C0"/>
                </a:solidFill>
                <a:latin typeface="Calibri" panose="020F0502020204030204" pitchFamily="34" charset="0"/>
                <a:cs typeface="Calibri" panose="020F0502020204030204" pitchFamily="34" charset="0"/>
              </a:rPr>
              <a:t>C</a:t>
            </a:r>
            <a:r>
              <a:rPr lang="en-US" altLang="zh-CN" sz="2200" i="1" baseline="-25000" dirty="0" err="1">
                <a:solidFill>
                  <a:srgbClr val="0070C0"/>
                </a:solidFill>
                <a:latin typeface="Calibri" panose="020F0502020204030204" pitchFamily="34" charset="0"/>
                <a:cs typeface="Calibri" panose="020F0502020204030204" pitchFamily="34" charset="0"/>
              </a:rPr>
              <a:t>i</a:t>
            </a:r>
            <a:r>
              <a:rPr lang="zh-CN" altLang="en-US" sz="2200" dirty="0">
                <a:latin typeface="Calibri" panose="020F0502020204030204" pitchFamily="34" charset="0"/>
                <a:cs typeface="Calibri" panose="020F0502020204030204" pitchFamily="34" charset="0"/>
              </a:rPr>
              <a:t>类的样本集合</a:t>
            </a:r>
          </a:p>
          <a:p>
            <a:pPr lvl="1">
              <a:lnSpc>
                <a:spcPct val="120000"/>
              </a:lnSpc>
              <a:buClrTx/>
              <a:buFont typeface="Wingdings" panose="05000000000000000000" pitchFamily="2" charset="2"/>
              <a:buChar char="ü"/>
              <a:defRPr/>
            </a:pPr>
            <a:r>
              <a:rPr lang="en-US" altLang="zh-CN" sz="2200" dirty="0">
                <a:solidFill>
                  <a:srgbClr val="0070C0"/>
                </a:solidFill>
                <a:latin typeface="Calibri" panose="020F0502020204030204" pitchFamily="34" charset="0"/>
                <a:cs typeface="Calibri" panose="020F0502020204030204" pitchFamily="34" charset="0"/>
              </a:rPr>
              <a:t>|</a:t>
            </a:r>
            <a:r>
              <a:rPr lang="en-US" altLang="zh-CN" sz="2200" i="1" dirty="0" err="1">
                <a:solidFill>
                  <a:srgbClr val="0070C0"/>
                </a:solidFill>
                <a:latin typeface="Calibri" panose="020F0502020204030204" pitchFamily="34" charset="0"/>
                <a:cs typeface="Calibri" panose="020F0502020204030204" pitchFamily="34" charset="0"/>
              </a:rPr>
              <a:t>C</a:t>
            </a:r>
            <a:r>
              <a:rPr lang="en-US" altLang="zh-CN" sz="2200" i="1" baseline="-25000" dirty="0" err="1">
                <a:solidFill>
                  <a:srgbClr val="0070C0"/>
                </a:solidFill>
                <a:latin typeface="Calibri" panose="020F0502020204030204" pitchFamily="34" charset="0"/>
                <a:cs typeface="Calibri" panose="020F0502020204030204" pitchFamily="34" charset="0"/>
              </a:rPr>
              <a:t>i,D</a:t>
            </a:r>
            <a:r>
              <a:rPr lang="en-US" altLang="zh-CN" sz="2200" dirty="0">
                <a:solidFill>
                  <a:srgbClr val="0070C0"/>
                </a:solidFill>
                <a:latin typeface="Calibri" panose="020F0502020204030204" pitchFamily="34" charset="0"/>
                <a:cs typeface="Calibri" panose="020F0502020204030204" pitchFamily="34" charset="0"/>
              </a:rPr>
              <a:t>|</a:t>
            </a:r>
            <a:r>
              <a:rPr lang="zh-CN" altLang="en-US" sz="2200" dirty="0">
                <a:latin typeface="Calibri" panose="020F0502020204030204" pitchFamily="34" charset="0"/>
                <a:cs typeface="Calibri" panose="020F0502020204030204" pitchFamily="34" charset="0"/>
              </a:rPr>
              <a:t>和</a:t>
            </a:r>
            <a:r>
              <a:rPr lang="en-US" altLang="zh-CN" sz="2200" dirty="0">
                <a:solidFill>
                  <a:srgbClr val="0070C0"/>
                </a:solidFill>
                <a:latin typeface="Calibri" panose="020F0502020204030204" pitchFamily="34" charset="0"/>
                <a:cs typeface="Calibri" panose="020F0502020204030204" pitchFamily="34" charset="0"/>
              </a:rPr>
              <a:t>|</a:t>
            </a:r>
            <a:r>
              <a:rPr lang="en-US" altLang="zh-CN" sz="2200" i="1" dirty="0">
                <a:solidFill>
                  <a:srgbClr val="0070C0"/>
                </a:solidFill>
                <a:latin typeface="Calibri" panose="020F0502020204030204" pitchFamily="34" charset="0"/>
                <a:cs typeface="Calibri" panose="020F0502020204030204" pitchFamily="34" charset="0"/>
              </a:rPr>
              <a:t>D</a:t>
            </a:r>
            <a:r>
              <a:rPr lang="en-US" altLang="zh-CN" sz="2200" dirty="0">
                <a:solidFill>
                  <a:srgbClr val="0070C0"/>
                </a:solidFill>
                <a:latin typeface="Calibri" panose="020F0502020204030204" pitchFamily="34" charset="0"/>
                <a:cs typeface="Calibri" panose="020F0502020204030204" pitchFamily="34" charset="0"/>
              </a:rPr>
              <a:t>|</a:t>
            </a:r>
            <a:r>
              <a:rPr lang="zh-CN" altLang="en-US" sz="2200" dirty="0">
                <a:latin typeface="Calibri" panose="020F0502020204030204" pitchFamily="34" charset="0"/>
                <a:cs typeface="Calibri" panose="020F0502020204030204" pitchFamily="34" charset="0"/>
              </a:rPr>
              <a:t>分别表示各自的样本个数</a:t>
            </a:r>
            <a:endParaRPr lang="zh-CN" altLang="en-US" sz="2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
        <p:nvSpPr>
          <p:cNvPr id="88069" name="Rectangle 3"/>
          <p:cNvSpPr txBox="1">
            <a:spLocks noChangeArrowheads="1"/>
          </p:cNvSpPr>
          <p:nvPr/>
        </p:nvSpPr>
        <p:spPr bwMode="auto">
          <a:xfrm>
            <a:off x="321628" y="1011238"/>
            <a:ext cx="8107362"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342900" indent="-34290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605">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lvl="1">
              <a:lnSpc>
                <a:spcPct val="130000"/>
              </a:lnSpc>
              <a:spcBef>
                <a:spcPts val="600"/>
              </a:spcBef>
              <a:buClrTx/>
            </a:pPr>
            <a:r>
              <a:rPr lang="zh-CN" altLang="en-US" sz="2400" dirty="0">
                <a:solidFill>
                  <a:srgbClr val="C00000"/>
                </a:solidFill>
                <a:latin typeface="Calibri" panose="020F0502020204030204" pitchFamily="34" charset="0"/>
                <a:cs typeface="Calibri" panose="020F0502020204030204" pitchFamily="34" charset="0"/>
              </a:rPr>
              <a:t>熵</a:t>
            </a:r>
            <a:r>
              <a:rPr lang="en-US" altLang="zh-CN" sz="2400" dirty="0">
                <a:solidFill>
                  <a:srgbClr val="C00000"/>
                </a:solidFill>
                <a:latin typeface="Calibri" panose="020F0502020204030204" pitchFamily="34" charset="0"/>
                <a:cs typeface="Calibri" panose="020F0502020204030204" pitchFamily="34" charset="0"/>
              </a:rPr>
              <a:t>(Entropy) </a:t>
            </a:r>
            <a:r>
              <a:rPr lang="zh-CN" altLang="en-US" sz="2400" dirty="0">
                <a:solidFill>
                  <a:srgbClr val="C00000"/>
                </a:solidFill>
                <a:latin typeface="Calibri" panose="020F0502020204030204" pitchFamily="34" charset="0"/>
                <a:cs typeface="Calibri" panose="020F0502020204030204" pitchFamily="34" charset="0"/>
              </a:rPr>
              <a:t>：</a:t>
            </a:r>
            <a:r>
              <a:rPr lang="zh-CN" altLang="en-US" sz="2400" dirty="0">
                <a:solidFill>
                  <a:srgbClr val="0070C0"/>
                </a:solidFill>
                <a:latin typeface="Calibri" panose="020F0502020204030204" pitchFamily="34" charset="0"/>
                <a:cs typeface="Calibri" panose="020F0502020204030204" pitchFamily="34" charset="0"/>
              </a:rPr>
              <a:t>信息论中广泛使用的一个度量标准，表示系统的不确定性或随机性</a:t>
            </a:r>
            <a:endParaRPr lang="zh-CN" altLang="en-US" sz="2400" dirty="0">
              <a:solidFill>
                <a:srgbClr val="0070C0"/>
              </a:solidFill>
              <a:latin typeface="Calibri" panose="020F0502020204030204" pitchFamily="34" charset="0"/>
              <a:ea typeface="宋体" panose="02010600030101010101" pitchFamily="2" charset="-122"/>
              <a:cs typeface="Calibri" panose="020F0502020204030204" pitchFamily="34" charset="0"/>
            </a:endParaRPr>
          </a:p>
        </p:txBody>
      </p:sp>
      <p:sp>
        <p:nvSpPr>
          <p:cNvPr id="88067" name="Rectangle 3"/>
          <p:cNvSpPr txBox="1">
            <a:spLocks noChangeArrowheads="1"/>
          </p:cNvSpPr>
          <p:nvPr/>
        </p:nvSpPr>
        <p:spPr bwMode="auto">
          <a:xfrm>
            <a:off x="321628" y="2161858"/>
            <a:ext cx="858837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342900" indent="-34290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605">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buClrTx/>
              <a:buFont typeface="Wingdings" panose="05000000000000000000" pitchFamily="2" charset="2"/>
              <a:buChar char="n"/>
            </a:pPr>
            <a:r>
              <a:rPr lang="zh-CN" altLang="en-US" sz="2400" dirty="0">
                <a:latin typeface="Calibri" panose="020F0502020204030204" pitchFamily="34" charset="0"/>
                <a:cs typeface="Calibri" panose="020F0502020204030204" pitchFamily="34" charset="0"/>
              </a:rPr>
              <a:t>令 </a:t>
            </a:r>
            <a:r>
              <a:rPr lang="en-US" altLang="zh-CN" sz="2400" i="1" dirty="0">
                <a:solidFill>
                  <a:srgbClr val="0070C0"/>
                </a:solidFill>
                <a:latin typeface="Calibri" panose="020F0502020204030204" pitchFamily="34" charset="0"/>
                <a:cs typeface="Calibri" panose="020F0502020204030204" pitchFamily="34" charset="0"/>
              </a:rPr>
              <a:t>p</a:t>
            </a:r>
            <a:r>
              <a:rPr lang="en-US" altLang="zh-CN" sz="2400" i="1" baseline="-25000" dirty="0">
                <a:solidFill>
                  <a:srgbClr val="0070C0"/>
                </a:solidFill>
                <a:latin typeface="Calibri" panose="020F0502020204030204" pitchFamily="34" charset="0"/>
                <a:cs typeface="Calibri" panose="020F0502020204030204" pitchFamily="34" charset="0"/>
              </a:rPr>
              <a:t>i</a:t>
            </a:r>
            <a:r>
              <a:rPr lang="en-US" altLang="zh-CN" sz="2400" dirty="0">
                <a:solidFill>
                  <a:srgbClr val="0070C0"/>
                </a:solidFill>
                <a:latin typeface="Calibri" panose="020F0502020204030204" pitchFamily="34" charset="0"/>
                <a:cs typeface="Calibri" panose="020F0502020204030204" pitchFamily="34" charset="0"/>
              </a:rPr>
              <a:t> </a:t>
            </a:r>
            <a:r>
              <a:rPr lang="zh-CN" altLang="en-US" sz="2400" dirty="0">
                <a:latin typeface="Calibri" panose="020F0502020204030204" pitchFamily="34" charset="0"/>
                <a:cs typeface="Calibri" panose="020F0502020204030204" pitchFamily="34" charset="0"/>
              </a:rPr>
              <a:t>为</a:t>
            </a:r>
            <a:r>
              <a:rPr lang="en-US" altLang="zh-CN" sz="2400" dirty="0">
                <a:solidFill>
                  <a:srgbClr val="0070C0"/>
                </a:solidFill>
                <a:latin typeface="Calibri" panose="020F0502020204030204" pitchFamily="34" charset="0"/>
                <a:cs typeface="Calibri" panose="020F0502020204030204" pitchFamily="34" charset="0"/>
              </a:rPr>
              <a:t>D</a:t>
            </a:r>
            <a:r>
              <a:rPr lang="zh-CN" altLang="en-US" sz="2400" dirty="0">
                <a:latin typeface="Calibri" panose="020F0502020204030204" pitchFamily="34" charset="0"/>
                <a:cs typeface="Calibri" panose="020F0502020204030204" pitchFamily="34" charset="0"/>
              </a:rPr>
              <a:t>中的任一元组属于类 </a:t>
            </a:r>
            <a:r>
              <a:rPr lang="en-US" altLang="zh-CN" sz="2400" i="1" dirty="0">
                <a:solidFill>
                  <a:srgbClr val="0070C0"/>
                </a:solidFill>
                <a:latin typeface="Calibri" panose="020F0502020204030204" pitchFamily="34" charset="0"/>
                <a:cs typeface="Calibri" panose="020F0502020204030204" pitchFamily="34" charset="0"/>
              </a:rPr>
              <a:t>C</a:t>
            </a:r>
            <a:r>
              <a:rPr lang="en-US" altLang="zh-CN" sz="2400" i="1" baseline="-25000" dirty="0">
                <a:solidFill>
                  <a:srgbClr val="0070C0"/>
                </a:solidFill>
                <a:latin typeface="Calibri" panose="020F0502020204030204" pitchFamily="34" charset="0"/>
                <a:cs typeface="Calibri" panose="020F0502020204030204" pitchFamily="34" charset="0"/>
              </a:rPr>
              <a:t>i</a:t>
            </a:r>
            <a:r>
              <a:rPr lang="zh-CN" altLang="en-US" sz="2400" dirty="0">
                <a:latin typeface="Calibri" panose="020F0502020204030204" pitchFamily="34" charset="0"/>
                <a:cs typeface="Calibri" panose="020F0502020204030204" pitchFamily="34" charset="0"/>
              </a:rPr>
              <a:t>概率为 </a:t>
            </a:r>
            <a:r>
              <a:rPr lang="en-US" altLang="zh-CN" sz="2400" dirty="0">
                <a:solidFill>
                  <a:srgbClr val="0070C0"/>
                </a:solidFill>
                <a:latin typeface="Calibri" panose="020F0502020204030204" pitchFamily="34" charset="0"/>
                <a:cs typeface="Calibri" panose="020F0502020204030204" pitchFamily="34" charset="0"/>
              </a:rPr>
              <a:t>|C</a:t>
            </a:r>
            <a:r>
              <a:rPr lang="en-US" altLang="zh-CN" sz="2400" i="1" baseline="-25000" dirty="0">
                <a:solidFill>
                  <a:srgbClr val="0070C0"/>
                </a:solidFill>
                <a:latin typeface="Calibri" panose="020F0502020204030204" pitchFamily="34" charset="0"/>
                <a:cs typeface="Calibri" panose="020F0502020204030204" pitchFamily="34" charset="0"/>
              </a:rPr>
              <a:t>i</a:t>
            </a:r>
            <a:r>
              <a:rPr lang="en-US" altLang="zh-CN" sz="2400" baseline="-25000" dirty="0">
                <a:solidFill>
                  <a:srgbClr val="0070C0"/>
                </a:solidFill>
                <a:latin typeface="Calibri" panose="020F0502020204030204" pitchFamily="34" charset="0"/>
                <a:cs typeface="Calibri" panose="020F0502020204030204" pitchFamily="34" charset="0"/>
              </a:rPr>
              <a:t>, D</a:t>
            </a:r>
            <a:r>
              <a:rPr lang="en-US" altLang="zh-CN" sz="2400" dirty="0">
                <a:solidFill>
                  <a:srgbClr val="0070C0"/>
                </a:solidFill>
                <a:latin typeface="Calibri" panose="020F0502020204030204" pitchFamily="34" charset="0"/>
                <a:cs typeface="Calibri" panose="020F0502020204030204" pitchFamily="34" charset="0"/>
              </a:rPr>
              <a:t>|/|D|</a:t>
            </a:r>
            <a:endParaRPr lang="en-US" altLang="zh-CN" sz="2400" dirty="0">
              <a:solidFill>
                <a:srgbClr val="0000FF"/>
              </a:solidFill>
              <a:latin typeface="Calibri" panose="020F0502020204030204" pitchFamily="34" charset="0"/>
              <a:cs typeface="Calibri" panose="020F0502020204030204" pitchFamily="34" charset="0"/>
            </a:endParaRPr>
          </a:p>
          <a:p>
            <a:pPr>
              <a:lnSpc>
                <a:spcPct val="120000"/>
              </a:lnSpc>
              <a:spcBef>
                <a:spcPts val="600"/>
              </a:spcBef>
              <a:buClrTx/>
              <a:buFont typeface="Wingdings" panose="05000000000000000000" pitchFamily="2" charset="2"/>
              <a:buChar char="n"/>
            </a:pPr>
            <a:r>
              <a:rPr lang="zh-CN" altLang="en-US" sz="2400" dirty="0">
                <a:latin typeface="Calibri" panose="020F0502020204030204" pitchFamily="34" charset="0"/>
                <a:cs typeface="Calibri" panose="020F0502020204030204" pitchFamily="34" charset="0"/>
              </a:rPr>
              <a:t>分类</a:t>
            </a:r>
            <a:r>
              <a:rPr lang="en-US" altLang="zh-CN" sz="2400" i="1" dirty="0">
                <a:solidFill>
                  <a:srgbClr val="0070C0"/>
                </a:solidFill>
                <a:latin typeface="Calibri" panose="020F0502020204030204" pitchFamily="34" charset="0"/>
                <a:cs typeface="Calibri" panose="020F0502020204030204" pitchFamily="34" charset="0"/>
              </a:rPr>
              <a:t>D</a:t>
            </a:r>
            <a:r>
              <a:rPr lang="zh-CN" altLang="en-US" sz="2400" dirty="0">
                <a:latin typeface="Calibri" panose="020F0502020204030204" pitchFamily="34" charset="0"/>
                <a:cs typeface="Calibri" panose="020F0502020204030204" pitchFamily="34" charset="0"/>
              </a:rPr>
              <a:t>中样本的熵</a:t>
            </a:r>
            <a:endParaRPr lang="en-US" altLang="zh-CN" sz="2400" dirty="0">
              <a:latin typeface="Calibri" panose="020F0502020204030204" pitchFamily="34" charset="0"/>
              <a:cs typeface="Calibri" panose="020F0502020204030204" pitchFamily="34" charset="0"/>
            </a:endParaRPr>
          </a:p>
          <a:p>
            <a:pPr>
              <a:lnSpc>
                <a:spcPct val="120000"/>
              </a:lnSpc>
              <a:spcBef>
                <a:spcPts val="600"/>
              </a:spcBef>
              <a:buClrTx/>
              <a:buFont typeface="Wingdings" panose="05000000000000000000" pitchFamily="2" charset="2"/>
              <a:buChar char="n"/>
            </a:pPr>
            <a:endParaRPr lang="en-US" altLang="zh-CN" sz="2400" dirty="0">
              <a:latin typeface="Calibri" panose="020F0502020204030204" pitchFamily="34" charset="0"/>
              <a:ea typeface="宋体" panose="02010600030101010101" pitchFamily="2" charset="-122"/>
              <a:cs typeface="Calibri" panose="020F0502020204030204" pitchFamily="34" charset="0"/>
            </a:endParaRPr>
          </a:p>
          <a:p>
            <a:pPr lvl="1">
              <a:lnSpc>
                <a:spcPct val="120000"/>
              </a:lnSpc>
              <a:spcBef>
                <a:spcPts val="600"/>
              </a:spcBef>
              <a:buClrTx/>
            </a:pPr>
            <a:r>
              <a:rPr lang="zh-CN" altLang="en-US" sz="2400" dirty="0">
                <a:solidFill>
                  <a:srgbClr val="C00000"/>
                </a:solidFill>
                <a:latin typeface="Calibri" panose="020F0502020204030204" pitchFamily="34" charset="0"/>
                <a:ea typeface="华文楷体" panose="02010600040101010101" pitchFamily="2" charset="-122"/>
                <a:cs typeface="Calibri" panose="020F0502020204030204" pitchFamily="34" charset="0"/>
              </a:rPr>
              <a:t>对于二元分类：</a:t>
            </a:r>
            <a:r>
              <a:rPr lang="zh-CN" altLang="en-US" sz="2400" dirty="0">
                <a:latin typeface="Calibri" panose="020F0502020204030204" pitchFamily="34" charset="0"/>
                <a:ea typeface="华文楷体" panose="02010600040101010101" pitchFamily="2" charset="-122"/>
                <a:cs typeface="Calibri" panose="020F0502020204030204" pitchFamily="34" charset="0"/>
              </a:rPr>
              <a:t>给定包含正反样例的样例集</a:t>
            </a:r>
            <a:r>
              <a:rPr lang="en-US" altLang="zh-CN" sz="2400" i="1" dirty="0">
                <a:solidFill>
                  <a:srgbClr val="0070C0"/>
                </a:solidFill>
                <a:latin typeface="Calibri" panose="020F0502020204030204" pitchFamily="34" charset="0"/>
                <a:ea typeface="华文楷体" panose="02010600040101010101" pitchFamily="2" charset="-122"/>
                <a:cs typeface="Calibri" panose="020F0502020204030204" pitchFamily="34" charset="0"/>
              </a:rPr>
              <a:t>D</a:t>
            </a:r>
            <a:r>
              <a:rPr lang="en-US" altLang="zh-CN" sz="2400" i="1" dirty="0">
                <a:solidFill>
                  <a:srgbClr val="0000FF"/>
                </a:solidFill>
                <a:latin typeface="Calibri" panose="020F0502020204030204" pitchFamily="34" charset="0"/>
                <a:ea typeface="华文楷体" panose="02010600040101010101" pitchFamily="2" charset="-122"/>
                <a:cs typeface="Calibri" panose="020F0502020204030204" pitchFamily="34" charset="0"/>
              </a:rPr>
              <a:t> </a:t>
            </a:r>
            <a:r>
              <a:rPr lang="zh-CN" altLang="en-US" sz="2400" dirty="0">
                <a:latin typeface="Calibri" panose="020F0502020204030204" pitchFamily="34" charset="0"/>
                <a:ea typeface="华文楷体" panose="02010600040101010101" pitchFamily="2" charset="-122"/>
                <a:cs typeface="Calibri" panose="020F0502020204030204" pitchFamily="34" charset="0"/>
              </a:rPr>
              <a:t>，那么</a:t>
            </a:r>
            <a:r>
              <a:rPr lang="en-US" altLang="zh-CN" sz="2400" i="1" dirty="0">
                <a:solidFill>
                  <a:srgbClr val="0070C0"/>
                </a:solidFill>
                <a:latin typeface="Calibri" panose="020F0502020204030204" pitchFamily="34" charset="0"/>
                <a:ea typeface="华文楷体" panose="02010600040101010101" pitchFamily="2" charset="-122"/>
                <a:cs typeface="Calibri" panose="020F0502020204030204" pitchFamily="34" charset="0"/>
              </a:rPr>
              <a:t>D</a:t>
            </a:r>
            <a:r>
              <a:rPr lang="zh-CN" altLang="en-US" sz="2400" dirty="0">
                <a:latin typeface="Calibri" panose="020F0502020204030204" pitchFamily="34" charset="0"/>
                <a:ea typeface="华文楷体" panose="02010600040101010101" pitchFamily="2" charset="-122"/>
                <a:cs typeface="Calibri" panose="020F0502020204030204" pitchFamily="34" charset="0"/>
              </a:rPr>
              <a:t>相对这个布尔型分类的熵为：</a:t>
            </a:r>
          </a:p>
          <a:p>
            <a:pPr lvl="1" algn="ctr" eaLnBrk="1" hangingPunct="1">
              <a:lnSpc>
                <a:spcPct val="120000"/>
              </a:lnSpc>
              <a:spcBef>
                <a:spcPts val="600"/>
              </a:spcBef>
              <a:buFont typeface="Wingdings" panose="05000000000000000000" pitchFamily="2" charset="2"/>
              <a:buNone/>
            </a:pPr>
            <a:r>
              <a:rPr lang="en-US" altLang="zh-CN" sz="2800" b="0" i="1" dirty="0">
                <a:latin typeface="Calibri" panose="020F0502020204030204" pitchFamily="34" charset="0"/>
                <a:ea typeface="华文楷体" panose="02010600040101010101" pitchFamily="2" charset="-122"/>
                <a:cs typeface="Calibri" panose="020F0502020204030204" pitchFamily="34" charset="0"/>
                <a:sym typeface="Symbol" panose="05050102010706020507" pitchFamily="18" charset="2"/>
              </a:rPr>
              <a:t>Info</a:t>
            </a:r>
            <a:r>
              <a:rPr lang="en-US" altLang="zh-CN" sz="2800" b="0" dirty="0">
                <a:latin typeface="Calibri" panose="020F0502020204030204" pitchFamily="34" charset="0"/>
                <a:ea typeface="华文楷体" panose="02010600040101010101" pitchFamily="2" charset="-122"/>
                <a:cs typeface="Calibri" panose="020F0502020204030204" pitchFamily="34" charset="0"/>
                <a:sym typeface="Symbol" panose="05050102010706020507" pitchFamily="18" charset="2"/>
              </a:rPr>
              <a:t>(</a:t>
            </a:r>
            <a:r>
              <a:rPr lang="en-US" altLang="zh-CN" sz="2800" b="0" i="1" dirty="0">
                <a:latin typeface="Calibri" panose="020F0502020204030204" pitchFamily="34" charset="0"/>
                <a:ea typeface="华文楷体" panose="02010600040101010101" pitchFamily="2" charset="-122"/>
                <a:cs typeface="Calibri" panose="020F0502020204030204" pitchFamily="34" charset="0"/>
                <a:sym typeface="Symbol" panose="05050102010706020507" pitchFamily="18" charset="2"/>
              </a:rPr>
              <a:t>D</a:t>
            </a:r>
            <a:r>
              <a:rPr lang="en-US" altLang="zh-CN" sz="2800" b="0" dirty="0">
                <a:latin typeface="Calibri" panose="020F0502020204030204" pitchFamily="34" charset="0"/>
                <a:ea typeface="华文楷体" panose="02010600040101010101" pitchFamily="2" charset="-122"/>
                <a:cs typeface="Calibri" panose="020F0502020204030204" pitchFamily="34" charset="0"/>
                <a:sym typeface="Symbol" panose="05050102010706020507" pitchFamily="18" charset="2"/>
              </a:rPr>
              <a:t>) = </a:t>
            </a:r>
            <a:r>
              <a:rPr lang="en-US" altLang="zh-CN" sz="2800" b="0" dirty="0">
                <a:latin typeface="Calibri" panose="020F0502020204030204" pitchFamily="34" charset="0"/>
                <a:ea typeface="华文楷体" panose="02010600040101010101" pitchFamily="2" charset="-122"/>
                <a:cs typeface="Calibri" panose="020F0502020204030204" pitchFamily="34" charset="0"/>
              </a:rPr>
              <a:t>-</a:t>
            </a:r>
            <a:r>
              <a:rPr lang="en-US" altLang="zh-CN" sz="2800" b="0" i="1" dirty="0">
                <a:latin typeface="Calibri" panose="020F0502020204030204" pitchFamily="34" charset="0"/>
                <a:ea typeface="华文楷体" panose="02010600040101010101" pitchFamily="2" charset="-122"/>
                <a:cs typeface="Calibri" panose="020F0502020204030204" pitchFamily="34" charset="0"/>
              </a:rPr>
              <a:t>p</a:t>
            </a:r>
            <a:r>
              <a:rPr lang="en-US" altLang="zh-CN" sz="2800" baseline="-25000" dirty="0">
                <a:latin typeface="Calibri" panose="020F0502020204030204" pitchFamily="34" charset="0"/>
                <a:ea typeface="华文楷体" panose="02010600040101010101" pitchFamily="2" charset="-122"/>
                <a:cs typeface="Calibri" panose="020F0502020204030204" pitchFamily="34" charset="0"/>
              </a:rPr>
              <a:t>+</a:t>
            </a:r>
            <a:r>
              <a:rPr lang="en-US" altLang="zh-CN" sz="2800" b="0" dirty="0">
                <a:latin typeface="Calibri" panose="020F0502020204030204" pitchFamily="34" charset="0"/>
                <a:ea typeface="华文楷体" panose="02010600040101010101" pitchFamily="2" charset="-122"/>
                <a:cs typeface="Calibri" panose="020F0502020204030204" pitchFamily="34" charset="0"/>
              </a:rPr>
              <a:t>log</a:t>
            </a:r>
            <a:r>
              <a:rPr lang="en-US" altLang="zh-CN" sz="2800" b="0" baseline="-25000" dirty="0">
                <a:latin typeface="Calibri" panose="020F0502020204030204" pitchFamily="34" charset="0"/>
                <a:ea typeface="华文楷体" panose="02010600040101010101" pitchFamily="2" charset="-122"/>
                <a:cs typeface="Calibri" panose="020F0502020204030204" pitchFamily="34" charset="0"/>
              </a:rPr>
              <a:t>2</a:t>
            </a:r>
            <a:r>
              <a:rPr lang="en-US" altLang="zh-CN" sz="2800" b="0" i="1" dirty="0">
                <a:latin typeface="Calibri" panose="020F0502020204030204" pitchFamily="34" charset="0"/>
                <a:ea typeface="华文楷体" panose="02010600040101010101" pitchFamily="2" charset="-122"/>
                <a:cs typeface="Calibri" panose="020F0502020204030204" pitchFamily="34" charset="0"/>
              </a:rPr>
              <a:t>p</a:t>
            </a:r>
            <a:r>
              <a:rPr lang="en-US" altLang="zh-CN" sz="2800" baseline="-25000" dirty="0">
                <a:latin typeface="Calibri" panose="020F0502020204030204" pitchFamily="34" charset="0"/>
                <a:ea typeface="华文楷体" panose="02010600040101010101" pitchFamily="2" charset="-122"/>
                <a:cs typeface="Calibri" panose="020F0502020204030204" pitchFamily="34" charset="0"/>
                <a:sym typeface="Symbol" panose="05050102010706020507" pitchFamily="18" charset="2"/>
              </a:rPr>
              <a:t>+</a:t>
            </a:r>
            <a:r>
              <a:rPr lang="en-US" altLang="zh-CN" sz="2800" b="0" baseline="-25000" dirty="0">
                <a:latin typeface="Calibri" panose="020F0502020204030204" pitchFamily="34" charset="0"/>
                <a:ea typeface="华文楷体" panose="02010600040101010101" pitchFamily="2" charset="-122"/>
                <a:cs typeface="Calibri" panose="020F0502020204030204" pitchFamily="34" charset="0"/>
                <a:sym typeface="Symbol" panose="05050102010706020507" pitchFamily="18" charset="2"/>
              </a:rPr>
              <a:t> </a:t>
            </a:r>
            <a:r>
              <a:rPr lang="en-US" altLang="zh-CN" sz="2800" b="0" dirty="0">
                <a:latin typeface="Calibri" panose="020F0502020204030204" pitchFamily="34" charset="0"/>
                <a:ea typeface="华文楷体" panose="02010600040101010101" pitchFamily="2" charset="-122"/>
                <a:cs typeface="Calibri" panose="020F0502020204030204" pitchFamily="34" charset="0"/>
              </a:rPr>
              <a:t>- </a:t>
            </a:r>
            <a:r>
              <a:rPr lang="en-US" altLang="zh-CN" sz="2800" b="0" i="1" dirty="0">
                <a:latin typeface="Calibri" panose="020F0502020204030204" pitchFamily="34" charset="0"/>
                <a:ea typeface="华文楷体" panose="02010600040101010101" pitchFamily="2" charset="-122"/>
                <a:cs typeface="Calibri" panose="020F0502020204030204" pitchFamily="34" charset="0"/>
              </a:rPr>
              <a:t>p</a:t>
            </a:r>
            <a:r>
              <a:rPr lang="en-US" altLang="zh-CN" sz="2800" baseline="-25000" dirty="0">
                <a:latin typeface="Calibri" panose="020F0502020204030204" pitchFamily="34" charset="0"/>
                <a:ea typeface="华文楷体" panose="02010600040101010101" pitchFamily="2" charset="-122"/>
                <a:cs typeface="Calibri" panose="020F0502020204030204" pitchFamily="34" charset="0"/>
              </a:rPr>
              <a:t>-</a:t>
            </a:r>
            <a:r>
              <a:rPr lang="en-US" altLang="zh-CN" sz="2800" b="0" dirty="0">
                <a:latin typeface="Calibri" panose="020F0502020204030204" pitchFamily="34" charset="0"/>
                <a:ea typeface="华文楷体" panose="02010600040101010101" pitchFamily="2" charset="-122"/>
                <a:cs typeface="Calibri" panose="020F0502020204030204" pitchFamily="34" charset="0"/>
              </a:rPr>
              <a:t>log</a:t>
            </a:r>
            <a:r>
              <a:rPr lang="en-US" altLang="zh-CN" sz="2800" b="0" baseline="-25000" dirty="0">
                <a:latin typeface="Calibri" panose="020F0502020204030204" pitchFamily="34" charset="0"/>
                <a:ea typeface="华文楷体" panose="02010600040101010101" pitchFamily="2" charset="-122"/>
                <a:cs typeface="Calibri" panose="020F0502020204030204" pitchFamily="34" charset="0"/>
              </a:rPr>
              <a:t>2</a:t>
            </a:r>
            <a:r>
              <a:rPr lang="en-US" altLang="zh-CN" sz="2800" b="0" i="1" dirty="0">
                <a:latin typeface="Calibri" panose="020F0502020204030204" pitchFamily="34" charset="0"/>
                <a:ea typeface="华文楷体" panose="02010600040101010101" pitchFamily="2" charset="-122"/>
                <a:cs typeface="Calibri" panose="020F0502020204030204" pitchFamily="34" charset="0"/>
              </a:rPr>
              <a:t>p</a:t>
            </a:r>
            <a:r>
              <a:rPr lang="en-US" altLang="zh-CN" sz="2800" baseline="-25000" dirty="0">
                <a:latin typeface="Calibri" panose="020F0502020204030204" pitchFamily="34" charset="0"/>
                <a:ea typeface="华文楷体" panose="02010600040101010101" pitchFamily="2" charset="-122"/>
                <a:cs typeface="Calibri" panose="020F0502020204030204" pitchFamily="34" charset="0"/>
              </a:rPr>
              <a:t>-</a:t>
            </a:r>
            <a:endParaRPr lang="en-US" altLang="zh-CN" sz="2400" baseline="-25000" dirty="0">
              <a:latin typeface="Calibri" panose="020F0502020204030204" pitchFamily="34" charset="0"/>
              <a:ea typeface="华文楷体" panose="02010600040101010101" pitchFamily="2" charset="-122"/>
              <a:cs typeface="Calibri" panose="020F0502020204030204" pitchFamily="34" charset="0"/>
            </a:endParaRPr>
          </a:p>
          <a:p>
            <a:pPr lvl="1" eaLnBrk="1" hangingPunct="1">
              <a:lnSpc>
                <a:spcPct val="120000"/>
              </a:lnSpc>
              <a:spcBef>
                <a:spcPts val="600"/>
              </a:spcBef>
              <a:buFont typeface="Wingdings" panose="05000000000000000000" pitchFamily="2" charset="2"/>
              <a:buNone/>
            </a:pPr>
            <a:r>
              <a:rPr lang="zh-CN" altLang="en-US" sz="2000" dirty="0">
                <a:latin typeface="Calibri" panose="020F0502020204030204" pitchFamily="34" charset="0"/>
                <a:cs typeface="Calibri" panose="020F0502020204030204" pitchFamily="34" charset="0"/>
              </a:rPr>
              <a:t>其中</a:t>
            </a:r>
            <a:r>
              <a:rPr lang="en-US" altLang="zh-CN" sz="2000" i="1" dirty="0">
                <a:solidFill>
                  <a:srgbClr val="0070C0"/>
                </a:solidFill>
                <a:latin typeface="Calibri" panose="020F0502020204030204" pitchFamily="34" charset="0"/>
                <a:ea typeface="华文楷体" panose="02010600040101010101" pitchFamily="2" charset="-122"/>
              </a:rPr>
              <a:t>p</a:t>
            </a:r>
            <a:r>
              <a:rPr lang="en-US" altLang="zh-CN" sz="2000" baseline="-25000" dirty="0">
                <a:solidFill>
                  <a:srgbClr val="0070C0"/>
                </a:solidFill>
                <a:latin typeface="Calibri" panose="020F0502020204030204" pitchFamily="34" charset="0"/>
                <a:ea typeface="华文楷体" panose="02010600040101010101" pitchFamily="2" charset="-122"/>
              </a:rPr>
              <a:t>+</a:t>
            </a:r>
            <a:r>
              <a:rPr lang="zh-CN" altLang="en-US" sz="2000" dirty="0">
                <a:latin typeface="Calibri" panose="020F0502020204030204" pitchFamily="34" charset="0"/>
                <a:cs typeface="Calibri" panose="020F0502020204030204" pitchFamily="34" charset="0"/>
              </a:rPr>
              <a:t>是在</a:t>
            </a:r>
            <a:r>
              <a:rPr lang="en-US" altLang="zh-CN" sz="2000" i="1" dirty="0">
                <a:solidFill>
                  <a:srgbClr val="0070C0"/>
                </a:solidFill>
                <a:latin typeface="Calibri" panose="020F0502020204030204" pitchFamily="34" charset="0"/>
                <a:cs typeface="Calibri" panose="020F0502020204030204" pitchFamily="34" charset="0"/>
              </a:rPr>
              <a:t>D</a:t>
            </a:r>
            <a:r>
              <a:rPr lang="zh-CN" altLang="en-US" sz="2000" dirty="0">
                <a:latin typeface="Calibri" panose="020F0502020204030204" pitchFamily="34" charset="0"/>
                <a:cs typeface="Calibri" panose="020F0502020204030204" pitchFamily="34" charset="0"/>
              </a:rPr>
              <a:t>中正例的比例，</a:t>
            </a:r>
            <a:r>
              <a:rPr lang="en-US" altLang="zh-CN" sz="2000" i="1" dirty="0">
                <a:solidFill>
                  <a:srgbClr val="0070C0"/>
                </a:solidFill>
                <a:latin typeface="Calibri" panose="020F0502020204030204" pitchFamily="34" charset="0"/>
                <a:ea typeface="华文楷体" panose="02010600040101010101" pitchFamily="2" charset="-122"/>
              </a:rPr>
              <a:t>p</a:t>
            </a:r>
            <a:r>
              <a:rPr lang="en-US" altLang="zh-CN" sz="2000" baseline="-25000" dirty="0">
                <a:solidFill>
                  <a:srgbClr val="0070C0"/>
                </a:solidFill>
                <a:latin typeface="Calibri" panose="020F0502020204030204" pitchFamily="34" charset="0"/>
                <a:ea typeface="华文楷体" panose="02010600040101010101" pitchFamily="2" charset="-122"/>
              </a:rPr>
              <a:t>-</a:t>
            </a:r>
            <a:r>
              <a:rPr lang="zh-CN" altLang="en-US" sz="2000" dirty="0">
                <a:latin typeface="Calibri" panose="020F0502020204030204" pitchFamily="34" charset="0"/>
                <a:cs typeface="Calibri" panose="020F0502020204030204" pitchFamily="34" charset="0"/>
              </a:rPr>
              <a:t>是在</a:t>
            </a:r>
            <a:r>
              <a:rPr lang="en-US" altLang="zh-CN" sz="2000" i="1" dirty="0">
                <a:solidFill>
                  <a:srgbClr val="0070C0"/>
                </a:solidFill>
                <a:latin typeface="Calibri" panose="020F0502020204030204" pitchFamily="34" charset="0"/>
                <a:cs typeface="Calibri" panose="020F0502020204030204" pitchFamily="34" charset="0"/>
              </a:rPr>
              <a:t>D</a:t>
            </a:r>
            <a:r>
              <a:rPr lang="zh-CN" altLang="en-US" sz="2000" dirty="0">
                <a:latin typeface="Calibri" panose="020F0502020204030204" pitchFamily="34" charset="0"/>
                <a:cs typeface="Calibri" panose="020F0502020204030204" pitchFamily="34" charset="0"/>
              </a:rPr>
              <a:t>中负例的比例。规定</a:t>
            </a:r>
            <a:r>
              <a:rPr lang="en-US" altLang="zh-CN" sz="2000" dirty="0">
                <a:solidFill>
                  <a:srgbClr val="0070C0"/>
                </a:solidFill>
                <a:latin typeface="Calibri" panose="020F0502020204030204" pitchFamily="34" charset="0"/>
                <a:cs typeface="Calibri" panose="020F0502020204030204" pitchFamily="34" charset="0"/>
              </a:rPr>
              <a:t>0log0=0</a:t>
            </a:r>
            <a:r>
              <a:rPr lang="zh-CN" altLang="en-US" sz="2000" dirty="0">
                <a:latin typeface="Calibri" panose="020F0502020204030204" pitchFamily="34" charset="0"/>
                <a:cs typeface="Calibri" panose="020F0502020204030204" pitchFamily="34" charset="0"/>
              </a:rPr>
              <a:t>。</a:t>
            </a:r>
            <a:endParaRPr lang="en-US" altLang="zh-CN" sz="2400" dirty="0">
              <a:latin typeface="Calibri" panose="020F0502020204030204" pitchFamily="34" charset="0"/>
              <a:ea typeface="宋体" panose="02010600030101010101" pitchFamily="2" charset="-122"/>
            </a:endParaRPr>
          </a:p>
        </p:txBody>
      </p:sp>
    </p:spTree>
  </p:cSld>
  <p:clrMapOvr>
    <a:masterClrMapping/>
  </p:clrMapOvr>
  <p:transition>
    <p:blinds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8" name="Text Box 7"/>
          <p:cNvSpPr txBox="1">
            <a:spLocks noChangeArrowheads="1"/>
          </p:cNvSpPr>
          <p:nvPr/>
        </p:nvSpPr>
        <p:spPr bwMode="auto">
          <a:xfrm>
            <a:off x="2809558" y="2715895"/>
            <a:ext cx="6261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2400">
                <a:solidFill>
                  <a:srgbClr val="0070C0"/>
                </a:solidFill>
                <a:latin typeface="Calibri" panose="020F0502020204030204" pitchFamily="34" charset="0"/>
                <a:ea typeface="宋体" panose="02010600030101010101" pitchFamily="2" charset="-122"/>
                <a:cs typeface="Calibri" panose="020F0502020204030204" pitchFamily="34" charset="0"/>
              </a:rPr>
              <a:t>Entropy = (1/6)log(1/6)-(5/6)log(5/6)=0.650</a:t>
            </a:r>
          </a:p>
        </p:txBody>
      </p:sp>
      <p:sp>
        <p:nvSpPr>
          <p:cNvPr id="90119" name="Text Box 8"/>
          <p:cNvSpPr txBox="1">
            <a:spLocks noChangeArrowheads="1"/>
          </p:cNvSpPr>
          <p:nvPr/>
        </p:nvSpPr>
        <p:spPr bwMode="auto">
          <a:xfrm>
            <a:off x="2987040" y="3871595"/>
            <a:ext cx="557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2400">
                <a:solidFill>
                  <a:srgbClr val="0070C0"/>
                </a:solidFill>
                <a:latin typeface="Calibri" panose="020F0502020204030204" pitchFamily="34" charset="0"/>
                <a:ea typeface="宋体" panose="02010600030101010101" pitchFamily="2" charset="-122"/>
                <a:cs typeface="Calibri" panose="020F0502020204030204" pitchFamily="34" charset="0"/>
              </a:rPr>
              <a:t>Entropy = (3/6)log(3/6)-(3/6)log(3/6)=1</a:t>
            </a:r>
          </a:p>
        </p:txBody>
      </p:sp>
      <p:sp>
        <p:nvSpPr>
          <p:cNvPr id="90120" name="Text Box 7"/>
          <p:cNvSpPr txBox="1">
            <a:spLocks noChangeArrowheads="1"/>
          </p:cNvSpPr>
          <p:nvPr/>
        </p:nvSpPr>
        <p:spPr bwMode="auto">
          <a:xfrm>
            <a:off x="2718753" y="1560195"/>
            <a:ext cx="5840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50000"/>
              </a:spcBef>
              <a:buClrTx/>
              <a:buFontTx/>
              <a:buNone/>
            </a:pPr>
            <a:r>
              <a:rPr lang="en-US" altLang="zh-CN" sz="2400">
                <a:solidFill>
                  <a:srgbClr val="0070C0"/>
                </a:solidFill>
                <a:latin typeface="Calibri" panose="020F0502020204030204" pitchFamily="34" charset="0"/>
                <a:ea typeface="宋体" panose="02010600030101010101" pitchFamily="2" charset="-122"/>
                <a:cs typeface="Calibri" panose="020F0502020204030204" pitchFamily="34" charset="0"/>
              </a:rPr>
              <a:t>Entropy = -(0/6)log(0/6)-(6/6)log(6/6)=0</a:t>
            </a:r>
          </a:p>
        </p:txBody>
      </p:sp>
      <p:sp>
        <p:nvSpPr>
          <p:cNvPr id="9" name="矩形 8"/>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pic>
        <p:nvPicPr>
          <p:cNvPr id="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456" y="1494155"/>
            <a:ext cx="211613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281" y="2560955"/>
            <a:ext cx="2198688"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281" y="3776980"/>
            <a:ext cx="209073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txBox="1">
            <a:spLocks noChangeArrowheads="1"/>
          </p:cNvSpPr>
          <p:nvPr/>
        </p:nvSpPr>
        <p:spPr bwMode="auto">
          <a:xfrm>
            <a:off x="370205" y="1069658"/>
            <a:ext cx="8588375" cy="5181600"/>
          </a:xfrm>
          <a:prstGeom prst="rect">
            <a:avLst/>
          </a:prstGeom>
          <a:noFill/>
          <a:ln>
            <a:noFill/>
          </a:ln>
          <a:effectLst/>
          <a:extLst>
            <a:ext uri="{909E8E84-426E-40DD-AFC4-6F175D3DCCD1}">
              <a14:hiddenFill xmlns:a14="http://schemas.microsoft.com/office/drawing/2010/main">
                <a:solidFill>
                  <a:srgbClr val="A3B2C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lIns="92075" tIns="46038" rIns="92075" bIns="46038"/>
          <a:lstStyle>
            <a:lvl1pPr marL="342900" indent="-342900">
              <a:spcBef>
                <a:spcPct val="20000"/>
              </a:spcBef>
              <a:buClr>
                <a:srgbClr val="CC0000"/>
              </a:buClr>
              <a:buFont typeface="Wingdings" panose="05000000000000000000" pitchFamily="2" charset="2"/>
              <a:buChar char="o"/>
              <a:defRPr sz="3000" b="1">
                <a:solidFill>
                  <a:srgbClr val="000000"/>
                </a:solidFill>
                <a:latin typeface="Verdana" panose="020B0604030504040204" pitchFamily="34" charset="0"/>
                <a:ea typeface="黑体" panose="02010609060101010101" pitchFamily="49" charset="-122"/>
              </a:defRPr>
            </a:lvl1pPr>
            <a:lvl2pPr marL="908050" indent="-436880">
              <a:spcBef>
                <a:spcPct val="20000"/>
              </a:spcBef>
              <a:buClr>
                <a:srgbClr val="CC0000"/>
              </a:buClr>
              <a:buFont typeface="Wingdings" panose="05000000000000000000" pitchFamily="2" charset="2"/>
              <a:buChar char="n"/>
              <a:defRPr sz="2600" b="1">
                <a:solidFill>
                  <a:srgbClr val="000000"/>
                </a:solidFill>
                <a:latin typeface="Verdana" panose="020B0604030504040204" pitchFamily="34" charset="0"/>
                <a:ea typeface="黑体" panose="02010609060101010101" pitchFamily="49" charset="-122"/>
              </a:defRPr>
            </a:lvl2pPr>
            <a:lvl3pPr marL="1304925" indent="-395605">
              <a:spcBef>
                <a:spcPct val="20000"/>
              </a:spcBef>
              <a:buClr>
                <a:srgbClr val="CC0000"/>
              </a:buClr>
              <a:buFont typeface="Wingdings" panose="05000000000000000000" pitchFamily="2" charset="2"/>
              <a:buChar char="o"/>
              <a:defRPr sz="2300" b="1">
                <a:solidFill>
                  <a:srgbClr val="000000"/>
                </a:solidFill>
                <a:latin typeface="Verdana" panose="020B0604030504040204" pitchFamily="34" charset="0"/>
                <a:ea typeface="黑体" panose="02010609060101010101" pitchFamily="49" charset="-122"/>
              </a:defRPr>
            </a:lvl3pPr>
            <a:lvl4pPr marL="1694180" indent="-387350">
              <a:spcBef>
                <a:spcPct val="20000"/>
              </a:spcBef>
              <a:buClr>
                <a:srgbClr val="CC0000"/>
              </a:buClr>
              <a:buFont typeface="Wingdings" panose="05000000000000000000" pitchFamily="2" charset="2"/>
              <a:buChar char="n"/>
              <a:defRPr sz="2000" b="1">
                <a:solidFill>
                  <a:srgbClr val="000000"/>
                </a:solidFill>
                <a:latin typeface="Verdana" panose="020B0604030504040204" pitchFamily="34" charset="0"/>
                <a:ea typeface="黑体" panose="02010609060101010101" pitchFamily="49" charset="-122"/>
              </a:defRPr>
            </a:lvl4pPr>
            <a:lvl5pPr marL="2094230" indent="-398780">
              <a:spcBef>
                <a:spcPct val="25000"/>
              </a:spcBef>
              <a:buClr>
                <a:srgbClr val="CC0000"/>
              </a:buClr>
              <a:buFont typeface="Wingdings" panose="05000000000000000000" pitchFamily="2" charset="2"/>
              <a:buChar char="§"/>
              <a:defRPr sz="2000" b="1">
                <a:solidFill>
                  <a:srgbClr val="000000"/>
                </a:solidFill>
                <a:latin typeface="Verdana" panose="020B0604030504040204" pitchFamily="34" charset="0"/>
                <a:ea typeface="黑体" panose="02010609060101010101" pitchFamily="49" charset="-122"/>
              </a:defRPr>
            </a:lvl5pPr>
            <a:lvl6pPr marL="2551430" indent="-398780" eaLnBrk="0" fontAlgn="base" hangingPunct="0">
              <a:spcBef>
                <a:spcPct val="25000"/>
              </a:spcBef>
              <a:spcAft>
                <a:spcPct val="0"/>
              </a:spcAft>
              <a:buClr>
                <a:srgbClr val="CC0000"/>
              </a:buClr>
              <a:buFont typeface="Wingdings" panose="05000000000000000000" pitchFamily="2" charset="2"/>
              <a:buChar char="§"/>
              <a:defRPr sz="2000" b="1">
                <a:solidFill>
                  <a:srgbClr val="000000"/>
                </a:solidFill>
                <a:latin typeface="Verdana" panose="020B0604030504040204" pitchFamily="34" charset="0"/>
                <a:ea typeface="黑体" panose="02010609060101010101" pitchFamily="49" charset="-122"/>
              </a:defRPr>
            </a:lvl6pPr>
            <a:lvl7pPr marL="3008630" indent="-398780" eaLnBrk="0" fontAlgn="base" hangingPunct="0">
              <a:spcBef>
                <a:spcPct val="25000"/>
              </a:spcBef>
              <a:spcAft>
                <a:spcPct val="0"/>
              </a:spcAft>
              <a:buClr>
                <a:srgbClr val="CC0000"/>
              </a:buClr>
              <a:buFont typeface="Wingdings" panose="05000000000000000000" pitchFamily="2" charset="2"/>
              <a:buChar char="§"/>
              <a:defRPr sz="2000" b="1">
                <a:solidFill>
                  <a:srgbClr val="000000"/>
                </a:solidFill>
                <a:latin typeface="Verdana" panose="020B0604030504040204" pitchFamily="34" charset="0"/>
                <a:ea typeface="黑体" panose="02010609060101010101" pitchFamily="49" charset="-122"/>
              </a:defRPr>
            </a:lvl7pPr>
            <a:lvl8pPr marL="3465830" indent="-398780" eaLnBrk="0" fontAlgn="base" hangingPunct="0">
              <a:spcBef>
                <a:spcPct val="25000"/>
              </a:spcBef>
              <a:spcAft>
                <a:spcPct val="0"/>
              </a:spcAft>
              <a:buClr>
                <a:srgbClr val="CC0000"/>
              </a:buClr>
              <a:buFont typeface="Wingdings" panose="05000000000000000000" pitchFamily="2" charset="2"/>
              <a:buChar char="§"/>
              <a:defRPr sz="2000" b="1">
                <a:solidFill>
                  <a:srgbClr val="000000"/>
                </a:solidFill>
                <a:latin typeface="Verdana" panose="020B0604030504040204" pitchFamily="34" charset="0"/>
                <a:ea typeface="黑体" panose="02010609060101010101" pitchFamily="49" charset="-122"/>
              </a:defRPr>
            </a:lvl8pPr>
            <a:lvl9pPr marL="3923030" indent="-398780" eaLnBrk="0" fontAlgn="base" hangingPunct="0">
              <a:spcBef>
                <a:spcPct val="25000"/>
              </a:spcBef>
              <a:spcAft>
                <a:spcPct val="0"/>
              </a:spcAft>
              <a:buClr>
                <a:srgbClr val="CC0000"/>
              </a:buClr>
              <a:buFont typeface="Wingdings" panose="05000000000000000000" pitchFamily="2" charset="2"/>
              <a:buChar char="§"/>
              <a:defRPr sz="2000" b="1">
                <a:solidFill>
                  <a:srgbClr val="000000"/>
                </a:solidFill>
                <a:latin typeface="Verdana" panose="020B0604030504040204" pitchFamily="34" charset="0"/>
                <a:ea typeface="黑体" panose="02010609060101010101" pitchFamily="49" charset="-122"/>
              </a:defRPr>
            </a:lvl9pPr>
          </a:lstStyle>
          <a:p>
            <a:pPr>
              <a:lnSpc>
                <a:spcPct val="120000"/>
              </a:lnSpc>
              <a:spcBef>
                <a:spcPts val="2400"/>
              </a:spcBef>
              <a:buClrTx/>
              <a:buFont typeface="Wingdings" panose="05000000000000000000" pitchFamily="2" charset="2"/>
              <a:buChar char="n"/>
            </a:pPr>
            <a:r>
              <a:rPr lang="zh-CN" altLang="en-US" sz="2400" dirty="0">
                <a:solidFill>
                  <a:srgbClr val="0070C0"/>
                </a:solidFill>
                <a:latin typeface="Calibri" panose="020F0502020204030204" pitchFamily="34" charset="0"/>
                <a:cs typeface="Calibri" panose="020F0502020204030204" pitchFamily="34" charset="0"/>
              </a:rPr>
              <a:t>一个有</a:t>
            </a:r>
            <a:r>
              <a:rPr lang="en-US" altLang="zh-CN" sz="2400" i="1" dirty="0">
                <a:solidFill>
                  <a:srgbClr val="C00000"/>
                </a:solidFill>
                <a:latin typeface="Calibri" panose="020F0502020204030204" pitchFamily="34" charset="0"/>
                <a:cs typeface="Calibri" panose="020F0502020204030204" pitchFamily="34" charset="0"/>
              </a:rPr>
              <a:t>v</a:t>
            </a:r>
            <a:r>
              <a:rPr lang="zh-CN" altLang="en-US" sz="2400" dirty="0">
                <a:solidFill>
                  <a:srgbClr val="0070C0"/>
                </a:solidFill>
                <a:latin typeface="Calibri" panose="020F0502020204030204" pitchFamily="34" charset="0"/>
                <a:cs typeface="Calibri" panose="020F0502020204030204" pitchFamily="34" charset="0"/>
              </a:rPr>
              <a:t>个值的属性</a:t>
            </a:r>
            <a:r>
              <a:rPr lang="en-US" altLang="zh-CN" sz="2400" i="1" dirty="0">
                <a:solidFill>
                  <a:srgbClr val="C00000"/>
                </a:solidFill>
                <a:latin typeface="Calibri" panose="020F0502020204030204" pitchFamily="34" charset="0"/>
                <a:cs typeface="Calibri" panose="020F0502020204030204" pitchFamily="34" charset="0"/>
              </a:rPr>
              <a:t>A</a:t>
            </a:r>
            <a:r>
              <a:rPr lang="zh-CN" altLang="en-US" sz="2400" dirty="0">
                <a:solidFill>
                  <a:srgbClr val="0070C0"/>
                </a:solidFill>
                <a:latin typeface="Calibri" panose="020F0502020204030204" pitchFamily="34" charset="0"/>
                <a:cs typeface="Calibri" panose="020F0502020204030204" pitchFamily="34" charset="0"/>
              </a:rPr>
              <a:t>可将</a:t>
            </a:r>
            <a:r>
              <a:rPr lang="en-US" altLang="zh-CN" sz="2400" i="1" dirty="0">
                <a:solidFill>
                  <a:srgbClr val="C00000"/>
                </a:solidFill>
                <a:latin typeface="Calibri" panose="020F0502020204030204" pitchFamily="34" charset="0"/>
                <a:cs typeface="Calibri" panose="020F0502020204030204" pitchFamily="34" charset="0"/>
              </a:rPr>
              <a:t>D</a:t>
            </a:r>
            <a:r>
              <a:rPr lang="zh-CN" altLang="en-US" sz="2400" dirty="0">
                <a:solidFill>
                  <a:srgbClr val="0070C0"/>
                </a:solidFill>
                <a:latin typeface="Calibri" panose="020F0502020204030204" pitchFamily="34" charset="0"/>
                <a:cs typeface="Calibri" panose="020F0502020204030204" pitchFamily="34" charset="0"/>
              </a:rPr>
              <a:t>分成</a:t>
            </a:r>
            <a:r>
              <a:rPr lang="en-US" altLang="zh-CN" sz="2400" i="1" dirty="0">
                <a:solidFill>
                  <a:srgbClr val="C00000"/>
                </a:solidFill>
                <a:latin typeface="Calibri" panose="020F0502020204030204" pitchFamily="34" charset="0"/>
                <a:cs typeface="Calibri" panose="020F0502020204030204" pitchFamily="34" charset="0"/>
              </a:rPr>
              <a:t>v</a:t>
            </a:r>
            <a:r>
              <a:rPr lang="zh-CN" altLang="en-US" sz="2400" dirty="0">
                <a:solidFill>
                  <a:srgbClr val="0070C0"/>
                </a:solidFill>
                <a:latin typeface="Calibri" panose="020F0502020204030204" pitchFamily="34" charset="0"/>
                <a:cs typeface="Calibri" panose="020F0502020204030204" pitchFamily="34" charset="0"/>
              </a:rPr>
              <a:t>个子集</a:t>
            </a:r>
            <a:r>
              <a:rPr lang="en-US" altLang="zh-CN" sz="2400" i="1" dirty="0">
                <a:solidFill>
                  <a:srgbClr val="C00000"/>
                </a:solidFill>
                <a:latin typeface="Calibri" panose="020F0502020204030204" pitchFamily="34" charset="0"/>
                <a:cs typeface="Calibri" panose="020F0502020204030204" pitchFamily="34" charset="0"/>
              </a:rPr>
              <a:t>{D</a:t>
            </a:r>
            <a:r>
              <a:rPr lang="en-US" altLang="zh-CN" sz="2400" i="1" baseline="-25000" dirty="0">
                <a:solidFill>
                  <a:srgbClr val="C00000"/>
                </a:solidFill>
                <a:latin typeface="Calibri" panose="020F0502020204030204" pitchFamily="34" charset="0"/>
                <a:cs typeface="Calibri" panose="020F0502020204030204" pitchFamily="34" charset="0"/>
              </a:rPr>
              <a:t>1</a:t>
            </a:r>
            <a:r>
              <a:rPr lang="en-US" altLang="zh-CN" sz="2400" i="1" dirty="0">
                <a:solidFill>
                  <a:srgbClr val="C00000"/>
                </a:solidFill>
                <a:latin typeface="Calibri" panose="020F0502020204030204" pitchFamily="34" charset="0"/>
                <a:cs typeface="Calibri" panose="020F0502020204030204" pitchFamily="34" charset="0"/>
              </a:rPr>
              <a:t>,D</a:t>
            </a:r>
            <a:r>
              <a:rPr lang="en-US" altLang="zh-CN" sz="2400" i="1" baseline="-25000" dirty="0">
                <a:solidFill>
                  <a:srgbClr val="C00000"/>
                </a:solidFill>
                <a:latin typeface="Calibri" panose="020F0502020204030204" pitchFamily="34" charset="0"/>
                <a:cs typeface="Calibri" panose="020F0502020204030204" pitchFamily="34" charset="0"/>
              </a:rPr>
              <a:t>2</a:t>
            </a:r>
            <a:r>
              <a:rPr lang="en-US" altLang="zh-CN" sz="2400" i="1" dirty="0">
                <a:solidFill>
                  <a:srgbClr val="C00000"/>
                </a:solidFill>
                <a:latin typeface="Calibri" panose="020F0502020204030204" pitchFamily="34" charset="0"/>
                <a:cs typeface="Calibri" panose="020F0502020204030204" pitchFamily="34" charset="0"/>
              </a:rPr>
              <a:t>,...,</a:t>
            </a:r>
            <a:r>
              <a:rPr lang="en-US" altLang="zh-CN" sz="2400" i="1" dirty="0" err="1">
                <a:solidFill>
                  <a:srgbClr val="C00000"/>
                </a:solidFill>
                <a:latin typeface="Calibri" panose="020F0502020204030204" pitchFamily="34" charset="0"/>
                <a:cs typeface="Calibri" panose="020F0502020204030204" pitchFamily="34" charset="0"/>
              </a:rPr>
              <a:t>D</a:t>
            </a:r>
            <a:r>
              <a:rPr lang="en-US" altLang="zh-CN" sz="2400" i="1" baseline="-25000" dirty="0" err="1">
                <a:solidFill>
                  <a:srgbClr val="C00000"/>
                </a:solidFill>
                <a:latin typeface="Calibri" panose="020F0502020204030204" pitchFamily="34" charset="0"/>
                <a:cs typeface="Calibri" panose="020F0502020204030204" pitchFamily="34" charset="0"/>
              </a:rPr>
              <a:t>v</a:t>
            </a:r>
            <a:r>
              <a:rPr lang="en-US" altLang="zh-CN" sz="2400" i="1" dirty="0">
                <a:solidFill>
                  <a:srgbClr val="C00000"/>
                </a:solidFill>
                <a:latin typeface="Calibri" panose="020F0502020204030204" pitchFamily="34" charset="0"/>
                <a:cs typeface="Calibri" panose="020F0502020204030204" pitchFamily="34" charset="0"/>
              </a:rPr>
              <a:t>}</a:t>
            </a:r>
            <a:r>
              <a:rPr lang="zh-CN" altLang="en-US" sz="2400" dirty="0">
                <a:solidFill>
                  <a:srgbClr val="0070C0"/>
                </a:solidFill>
                <a:latin typeface="Calibri" panose="020F0502020204030204" pitchFamily="34" charset="0"/>
                <a:cs typeface="Calibri" panose="020F0502020204030204" pitchFamily="34" charset="0"/>
              </a:rPr>
              <a:t>，</a:t>
            </a:r>
            <a:r>
              <a:rPr lang="en-US" altLang="zh-CN" sz="2400" i="1" dirty="0">
                <a:solidFill>
                  <a:srgbClr val="C00000"/>
                </a:solidFill>
                <a:latin typeface="Calibri" panose="020F0502020204030204" pitchFamily="34" charset="0"/>
                <a:cs typeface="Calibri" panose="020F0502020204030204" pitchFamily="34" charset="0"/>
              </a:rPr>
              <a:t>A</a:t>
            </a:r>
            <a:r>
              <a:rPr lang="zh-CN" altLang="en-US" sz="2400" dirty="0">
                <a:solidFill>
                  <a:srgbClr val="0070C0"/>
                </a:solidFill>
                <a:latin typeface="Calibri" panose="020F0502020204030204" pitchFamily="34" charset="0"/>
                <a:cs typeface="Calibri" panose="020F0502020204030204" pitchFamily="34" charset="0"/>
              </a:rPr>
              <a:t>划分的熵为</a:t>
            </a:r>
            <a:endParaRPr lang="en-US" altLang="zh-CN" sz="2400" dirty="0">
              <a:solidFill>
                <a:srgbClr val="0070C0"/>
              </a:solidFill>
              <a:latin typeface="Calibri" panose="020F0502020204030204" pitchFamily="34" charset="0"/>
              <a:ea typeface="宋体" panose="02010600030101010101" pitchFamily="2" charset="-122"/>
            </a:endParaRPr>
          </a:p>
          <a:p>
            <a:pPr>
              <a:lnSpc>
                <a:spcPct val="110000"/>
              </a:lnSpc>
              <a:buClr>
                <a:srgbClr val="003366"/>
              </a:buClr>
              <a:buSzPct val="60000"/>
              <a:buFont typeface="Wingdings" panose="05000000000000000000" pitchFamily="2" charset="2"/>
              <a:buChar char="n"/>
            </a:pPr>
            <a:endParaRPr lang="en-US" altLang="zh-CN" sz="2400" dirty="0">
              <a:solidFill>
                <a:srgbClr val="0070C0"/>
              </a:solidFill>
              <a:latin typeface="Calibri" panose="020F0502020204030204" pitchFamily="34" charset="0"/>
              <a:ea typeface="宋体" panose="02010600030101010101" pitchFamily="2" charset="-122"/>
            </a:endParaRPr>
          </a:p>
          <a:p>
            <a:pPr>
              <a:lnSpc>
                <a:spcPct val="110000"/>
              </a:lnSpc>
              <a:buClr>
                <a:srgbClr val="003366"/>
              </a:buClr>
              <a:buSzPct val="60000"/>
              <a:buFont typeface="Wingdings" panose="05000000000000000000" pitchFamily="2" charset="2"/>
              <a:buChar char="n"/>
            </a:pPr>
            <a:endParaRPr lang="en-US" altLang="zh-CN" sz="2400" dirty="0">
              <a:solidFill>
                <a:srgbClr val="0070C0"/>
              </a:solidFill>
              <a:latin typeface="Calibri" panose="020F0502020204030204" pitchFamily="34" charset="0"/>
              <a:ea typeface="宋体" panose="02010600030101010101" pitchFamily="2" charset="-122"/>
            </a:endParaRPr>
          </a:p>
          <a:p>
            <a:pPr>
              <a:lnSpc>
                <a:spcPct val="120000"/>
              </a:lnSpc>
              <a:spcBef>
                <a:spcPts val="600"/>
              </a:spcBef>
              <a:buClrTx/>
              <a:buFont typeface="Wingdings" panose="05000000000000000000" pitchFamily="2" charset="2"/>
              <a:buChar char="n"/>
            </a:pPr>
            <a:r>
              <a:rPr lang="zh-CN" altLang="en-US" sz="2400" dirty="0">
                <a:solidFill>
                  <a:srgbClr val="0070C0"/>
                </a:solidFill>
                <a:latin typeface="Calibri" panose="020F0502020204030204" pitchFamily="34" charset="0"/>
                <a:cs typeface="Calibri" panose="020F0502020204030204" pitchFamily="34" charset="0"/>
              </a:rPr>
              <a:t>以属性</a:t>
            </a:r>
            <a:r>
              <a:rPr lang="en-US" altLang="zh-CN" sz="2400" i="1" dirty="0">
                <a:solidFill>
                  <a:srgbClr val="C00000"/>
                </a:solidFill>
                <a:latin typeface="Calibri" panose="020F0502020204030204" pitchFamily="34" charset="0"/>
                <a:cs typeface="Calibri" panose="020F0502020204030204" pitchFamily="34" charset="0"/>
              </a:rPr>
              <a:t>A</a:t>
            </a:r>
            <a:r>
              <a:rPr lang="zh-CN" altLang="en-US" sz="2400" dirty="0">
                <a:solidFill>
                  <a:srgbClr val="0070C0"/>
                </a:solidFill>
                <a:latin typeface="Calibri" panose="020F0502020204030204" pitchFamily="34" charset="0"/>
                <a:cs typeface="Calibri" panose="020F0502020204030204" pitchFamily="34" charset="0"/>
              </a:rPr>
              <a:t>划分得到的信息增益</a:t>
            </a:r>
            <a:endParaRPr lang="en-US" altLang="zh-CN" sz="2400" dirty="0">
              <a:solidFill>
                <a:srgbClr val="0070C0"/>
              </a:solidFill>
              <a:latin typeface="Calibri" panose="020F0502020204030204" pitchFamily="34" charset="0"/>
              <a:cs typeface="Calibri" panose="020F0502020204030204" pitchFamily="34" charset="0"/>
            </a:endParaRPr>
          </a:p>
          <a:p>
            <a:pPr>
              <a:lnSpc>
                <a:spcPct val="120000"/>
              </a:lnSpc>
              <a:spcBef>
                <a:spcPts val="600"/>
              </a:spcBef>
              <a:buClrTx/>
              <a:buFont typeface="Wingdings" panose="05000000000000000000" pitchFamily="2" charset="2"/>
              <a:buChar char="n"/>
            </a:pPr>
            <a:r>
              <a:rPr lang="zh-CN" altLang="en-US" sz="2400" dirty="0">
                <a:solidFill>
                  <a:srgbClr val="0070C0"/>
                </a:solidFill>
              </a:rPr>
              <a:t>具有高信息增益的属性是给定集合中具有高区分度的属性；通过计算</a:t>
            </a:r>
            <a:r>
              <a:rPr lang="en-US" altLang="zh-CN" sz="2400" i="1" dirty="0">
                <a:solidFill>
                  <a:srgbClr val="C00000"/>
                </a:solidFill>
                <a:latin typeface="Calibri" panose="020F0502020204030204" pitchFamily="34" charset="0"/>
                <a:cs typeface="Calibri" panose="020F0502020204030204" pitchFamily="34" charset="0"/>
              </a:rPr>
              <a:t>D</a:t>
            </a:r>
            <a:r>
              <a:rPr lang="zh-CN" altLang="en-US" sz="2400" dirty="0">
                <a:solidFill>
                  <a:srgbClr val="0070C0"/>
                </a:solidFill>
              </a:rPr>
              <a:t>中样本的每个属性的信息增益，来得到一个属性的相关性的排序。</a:t>
            </a:r>
          </a:p>
          <a:p>
            <a:pPr>
              <a:lnSpc>
                <a:spcPct val="120000"/>
              </a:lnSpc>
              <a:spcBef>
                <a:spcPts val="600"/>
              </a:spcBef>
              <a:buClrTx/>
              <a:buFont typeface="Wingdings" panose="05000000000000000000" pitchFamily="2" charset="2"/>
              <a:buNone/>
            </a:pPr>
            <a:endParaRPr lang="zh-CN" altLang="en-US" sz="2400" dirty="0"/>
          </a:p>
          <a:p>
            <a:pPr>
              <a:lnSpc>
                <a:spcPct val="120000"/>
              </a:lnSpc>
              <a:spcBef>
                <a:spcPts val="600"/>
              </a:spcBef>
              <a:buClrTx/>
              <a:buFont typeface="Wingdings" panose="05000000000000000000" pitchFamily="2" charset="2"/>
              <a:buChar char="n"/>
            </a:pPr>
            <a:endParaRPr lang="zh-CN" altLang="en-US" sz="2400" dirty="0">
              <a:latin typeface="Calibri" panose="020F0502020204030204" pitchFamily="34" charset="0"/>
              <a:cs typeface="Calibri" panose="020F0502020204030204" pitchFamily="34" charset="0"/>
            </a:endParaRPr>
          </a:p>
          <a:p>
            <a:pPr>
              <a:lnSpc>
                <a:spcPct val="110000"/>
              </a:lnSpc>
              <a:buClr>
                <a:srgbClr val="003366"/>
              </a:buClr>
              <a:buSzPct val="60000"/>
              <a:buFont typeface="Wingdings" panose="05000000000000000000" pitchFamily="2" charset="2"/>
              <a:buChar char="n"/>
            </a:pPr>
            <a:endParaRPr lang="en-US" altLang="zh-CN" sz="2400" dirty="0">
              <a:latin typeface="Calibri" panose="020F0502020204030204" pitchFamily="34" charset="0"/>
              <a:ea typeface="宋体" panose="02010600030101010101" pitchFamily="2" charset="-122"/>
            </a:endParaRPr>
          </a:p>
        </p:txBody>
      </p:sp>
      <p:sp>
        <p:nvSpPr>
          <p:cNvPr id="6" name="矩形 5"/>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755900" y="2193290"/>
            <a:ext cx="3487420" cy="740410"/>
          </a:xfrm>
          <a:prstGeom prst="rect">
            <a:avLst/>
          </a:prstGeom>
        </p:spPr>
      </p:pic>
      <p:pic>
        <p:nvPicPr>
          <p:cNvPr id="3" name="图片 2"/>
          <p:cNvPicPr>
            <a:picLocks noChangeAspect="1"/>
          </p:cNvPicPr>
          <p:nvPr/>
        </p:nvPicPr>
        <p:blipFill>
          <a:blip r:embed="rId3"/>
          <a:stretch>
            <a:fillRect/>
          </a:stretch>
        </p:blipFill>
        <p:spPr>
          <a:xfrm>
            <a:off x="4791710" y="3072765"/>
            <a:ext cx="3090545" cy="366395"/>
          </a:xfrm>
          <a:prstGeom prst="rect">
            <a:avLst/>
          </a:prstGeom>
        </p:spPr>
      </p:pic>
    </p:spTree>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574675" y="304800"/>
            <a:ext cx="8001000" cy="892175"/>
          </a:xfrm>
          <a:prstGeom prst="rect">
            <a:avLst/>
          </a:prstGeom>
          <a:noFill/>
          <a:ln>
            <a:noFill/>
          </a:ln>
          <a:effec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黑体" panose="02010609060101010101" pitchFamily="49"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黑体" panose="02010609060101010101" pitchFamily="49"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黑体" panose="02010609060101010101" pitchFamily="49"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黑体" panose="02010609060101010101" pitchFamily="49" charset="-122"/>
              </a:defRPr>
            </a:lvl5pPr>
            <a:lvl6pPr marL="457200" algn="l" rtl="0" fontAlgn="base">
              <a:spcBef>
                <a:spcPct val="0"/>
              </a:spcBef>
              <a:spcAft>
                <a:spcPct val="0"/>
              </a:spcAft>
              <a:defRPr sz="3800">
                <a:solidFill>
                  <a:schemeClr val="tx2"/>
                </a:solidFill>
                <a:latin typeface="Verdana" panose="020B0604030504040204" pitchFamily="34" charset="0"/>
                <a:ea typeface="黑体" panose="02010609060101010101" pitchFamily="49" charset="-122"/>
              </a:defRPr>
            </a:lvl6pPr>
            <a:lvl7pPr marL="914400" algn="l" rtl="0" fontAlgn="base">
              <a:spcBef>
                <a:spcPct val="0"/>
              </a:spcBef>
              <a:spcAft>
                <a:spcPct val="0"/>
              </a:spcAft>
              <a:defRPr sz="3800">
                <a:solidFill>
                  <a:schemeClr val="tx2"/>
                </a:solidFill>
                <a:latin typeface="Verdana" panose="020B0604030504040204" pitchFamily="34" charset="0"/>
                <a:ea typeface="黑体" panose="02010609060101010101" pitchFamily="49" charset="-122"/>
              </a:defRPr>
            </a:lvl7pPr>
            <a:lvl8pPr marL="1371600" algn="l" rtl="0" fontAlgn="base">
              <a:spcBef>
                <a:spcPct val="0"/>
              </a:spcBef>
              <a:spcAft>
                <a:spcPct val="0"/>
              </a:spcAft>
              <a:defRPr sz="3800">
                <a:solidFill>
                  <a:schemeClr val="tx2"/>
                </a:solidFill>
                <a:latin typeface="Verdana" panose="020B0604030504040204" pitchFamily="34" charset="0"/>
                <a:ea typeface="黑体" panose="02010609060101010101" pitchFamily="49" charset="-122"/>
              </a:defRPr>
            </a:lvl8pPr>
            <a:lvl9pPr marL="1828800" algn="l" rtl="0" fontAlgn="base">
              <a:spcBef>
                <a:spcPct val="0"/>
              </a:spcBef>
              <a:spcAft>
                <a:spcPct val="0"/>
              </a:spcAft>
              <a:defRPr sz="3800">
                <a:solidFill>
                  <a:schemeClr val="tx2"/>
                </a:solidFill>
                <a:latin typeface="Verdana" panose="020B0604030504040204" pitchFamily="34" charset="0"/>
                <a:ea typeface="黑体" panose="02010609060101010101" pitchFamily="49" charset="-122"/>
              </a:defRPr>
            </a:lvl9pPr>
          </a:lstStyle>
          <a:p>
            <a:pPr eaLnBrk="1" hangingPunct="1">
              <a:defRPr/>
            </a:pPr>
            <a:r>
              <a:rPr lang="en-US" altLang="zh-CN" sz="4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5.3   </a:t>
            </a:r>
            <a:r>
              <a:rPr lang="zh-CN" altLang="en-US" sz="4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决策树 </a:t>
            </a:r>
            <a:r>
              <a:rPr lang="en-US" altLang="zh-CN" sz="4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zh-CN" altLang="en-US" sz="3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信息增益</a:t>
            </a:r>
          </a:p>
        </p:txBody>
      </p:sp>
      <p:graphicFrame>
        <p:nvGraphicFramePr>
          <p:cNvPr id="7" name="Group 2"/>
          <p:cNvGraphicFramePr>
            <a:graphicFrameLocks noGrp="1"/>
          </p:cNvGraphicFramePr>
          <p:nvPr>
            <p:custDataLst>
              <p:tags r:id="rId1"/>
            </p:custDataLst>
          </p:nvPr>
        </p:nvGraphicFramePr>
        <p:xfrm>
          <a:off x="215265" y="421005"/>
          <a:ext cx="8635365" cy="6007735"/>
        </p:xfrm>
        <a:graphic>
          <a:graphicData uri="http://schemas.openxmlformats.org/drawingml/2006/table">
            <a:tbl>
              <a:tblPr/>
              <a:tblGrid>
                <a:gridCol w="2038985">
                  <a:extLst>
                    <a:ext uri="{9D8B030D-6E8A-4147-A177-3AD203B41FA5}">
                      <a16:colId xmlns:a16="http://schemas.microsoft.com/office/drawing/2014/main" val="20000"/>
                    </a:ext>
                  </a:extLst>
                </a:gridCol>
                <a:gridCol w="1310640">
                  <a:extLst>
                    <a:ext uri="{9D8B030D-6E8A-4147-A177-3AD203B41FA5}">
                      <a16:colId xmlns:a16="http://schemas.microsoft.com/office/drawing/2014/main" val="20001"/>
                    </a:ext>
                  </a:extLst>
                </a:gridCol>
                <a:gridCol w="1239520">
                  <a:extLst>
                    <a:ext uri="{9D8B030D-6E8A-4147-A177-3AD203B41FA5}">
                      <a16:colId xmlns:a16="http://schemas.microsoft.com/office/drawing/2014/main" val="20002"/>
                    </a:ext>
                  </a:extLst>
                </a:gridCol>
                <a:gridCol w="1891030">
                  <a:extLst>
                    <a:ext uri="{9D8B030D-6E8A-4147-A177-3AD203B41FA5}">
                      <a16:colId xmlns:a16="http://schemas.microsoft.com/office/drawing/2014/main" val="20003"/>
                    </a:ext>
                  </a:extLst>
                </a:gridCol>
                <a:gridCol w="2155190">
                  <a:extLst>
                    <a:ext uri="{9D8B030D-6E8A-4147-A177-3AD203B41FA5}">
                      <a16:colId xmlns:a16="http://schemas.microsoft.com/office/drawing/2014/main" val="20004"/>
                    </a:ext>
                  </a:extLst>
                </a:gridCol>
              </a:tblGrid>
              <a:tr h="621665">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rPr>
                        <a:t>age</a:t>
                      </a:r>
                    </a:p>
                  </a:txBody>
                  <a:tcPr marT="45712" marB="45712"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rPr>
                        <a:t>income</a:t>
                      </a:r>
                    </a:p>
                  </a:txBody>
                  <a:tcPr marT="45712" marB="45712"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rPr>
                        <a:t>student</a:t>
                      </a:r>
                    </a:p>
                  </a:txBody>
                  <a:tcPr marT="45712" marB="45712"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2000" b="1" i="0" u="none" strike="noStrike" cap="none" normalizeH="0" baseline="0" dirty="0" err="1">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rPr>
                        <a:t>credit_rating</a:t>
                      </a:r>
                      <a:endParaRPr kumimoji="0" lang="en-US" altLang="zh-CN" sz="2000" b="1" i="0" u="none" strike="noStrike" cap="none" normalizeH="0" baseline="0" dirty="0">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endParaRPr>
                    </a:p>
                  </a:txBody>
                  <a:tcPr marT="45712" marB="45712"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2000" b="1" i="0" u="none" strike="noStrike" cap="none" normalizeH="0" baseline="0" dirty="0" err="1">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rPr>
                        <a:t>buys_computer</a:t>
                      </a:r>
                      <a:endParaRPr kumimoji="0" lang="en-US" altLang="zh-CN" sz="2000" b="1" i="0" u="none" strike="noStrike" cap="none" normalizeH="0" baseline="0" dirty="0">
                        <a:ln>
                          <a:noFill/>
                        </a:ln>
                        <a:solidFill>
                          <a:schemeClr val="bg1"/>
                        </a:solidFill>
                        <a:effectLst/>
                        <a:latin typeface="Calibri" panose="020F0502020204030204" pitchFamily="34" charset="0"/>
                        <a:ea typeface="黑体" panose="02010609060101010101" pitchFamily="49" charset="-122"/>
                        <a:cs typeface="Calibri" panose="020F0502020204030204" pitchFamily="34" charset="0"/>
                      </a:endParaRPr>
                    </a:p>
                  </a:txBody>
                  <a:tcPr marT="45712" marB="45712"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youth</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high</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fair</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youth</a:t>
                      </a:r>
                      <a:endParaRPr kumimoji="0" lang="en-US" altLang="zh-CN" sz="1800" b="1"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high</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excellent</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middle_aged</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high</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fair</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senior</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medium</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fair</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senior</a:t>
                      </a:r>
                      <a:endParaRPr kumimoji="0" lang="en-US" altLang="zh-CN" sz="1800" b="1"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low</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fair</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384175">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senior</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low</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excellent</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middle_aged</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low</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excellent</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7"/>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youth</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medium</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fair</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8"/>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youth</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low</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fair</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9"/>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senior</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medium</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fair</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10"/>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youth</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medium</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excellent</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11"/>
                  </a:ext>
                </a:extLst>
              </a:tr>
              <a:tr h="384175">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middle_aged</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medium</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excellent</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12"/>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middle_aged</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high</a:t>
                      </a:r>
                      <a:endParaRPr kumimoji="0" lang="en-US" altLang="zh-CN" sz="1800" b="1"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fair</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yes</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13"/>
                  </a:ext>
                </a:extLst>
              </a:tr>
              <a:tr h="384810">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senior</a:t>
                      </a:r>
                      <a:endParaRPr kumimoji="0" lang="en-US" altLang="zh-CN" sz="1800" b="1"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medium</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l"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excellent</a:t>
                      </a:r>
                      <a:endParaRPr kumimoji="0" lang="en-US" altLang="zh-CN" sz="1800" b="1" i="0" u="none" strike="noStrike" cap="none" normalizeH="0" baseline="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342900" indent="-34290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黑体" panose="020106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Calibri" panose="020F0502020204030204" pitchFamily="34" charset="0"/>
                          <a:ea typeface="黑体" panose="02010609060101010101" pitchFamily="49" charset="-122"/>
                          <a:cs typeface="Calibri" panose="020F0502020204030204" pitchFamily="34" charset="0"/>
                        </a:rPr>
                        <a:t>no</a:t>
                      </a:r>
                      <a:endParaRPr kumimoji="0" lang="en-US" altLang="zh-CN" sz="1800" b="1" i="0" u="none" strike="noStrike" cap="none" normalizeH="0" baseline="0" dirty="0">
                        <a:ln>
                          <a:noFill/>
                        </a:ln>
                        <a:solidFill>
                          <a:schemeClr val="tx1"/>
                        </a:solidFill>
                        <a:effectLst/>
                        <a:latin typeface="Calibri" panose="020F0502020204030204" pitchFamily="34" charset="0"/>
                        <a:ea typeface="黑体" panose="02010609060101010101" pitchFamily="49" charset="-122"/>
                        <a:cs typeface="Calibri" panose="020F0502020204030204" pitchFamily="34" charset="0"/>
                      </a:endParaRPr>
                    </a:p>
                  </a:txBody>
                  <a:tcPr marL="36000" marR="36000" marT="36000" marB="36000" anchor="ctr" anchorCtr="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14"/>
                  </a:ext>
                </a:extLst>
              </a:tr>
            </a:tbl>
          </a:graphicData>
        </a:graphic>
      </p:graphicFrame>
    </p:spTree>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94824" y="2650529"/>
            <a:ext cx="6335712"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88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605">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marL="0" indent="0" eaLnBrk="1" hangingPunct="1">
              <a:lnSpc>
                <a:spcPct val="120000"/>
              </a:lnSpc>
              <a:spcBef>
                <a:spcPct val="30000"/>
              </a:spcBef>
              <a:buClr>
                <a:srgbClr val="C00000"/>
              </a:buClr>
              <a:buFont typeface="Wingdings" panose="05000000000000000000" pitchFamily="2" charset="2"/>
              <a:buChar char="n"/>
            </a:pPr>
            <a:r>
              <a:rPr lang="en-US" altLang="zh-CN" sz="2400" dirty="0">
                <a:latin typeface="Calibri" panose="020F0502020204030204" pitchFamily="34" charset="0"/>
                <a:cs typeface="Calibri" panose="020F0502020204030204" pitchFamily="34" charset="0"/>
              </a:rPr>
              <a:t> </a:t>
            </a:r>
            <a:r>
              <a:rPr lang="zh-CN" altLang="en-US" sz="2400" dirty="0">
                <a:latin typeface="Calibri" panose="020F0502020204030204" pitchFamily="34" charset="0"/>
                <a:cs typeface="Calibri" panose="020F0502020204030204" pitchFamily="34" charset="0"/>
              </a:rPr>
              <a:t>计算每个属性的熵，首先是</a:t>
            </a:r>
            <a:r>
              <a:rPr lang="en-US" altLang="zh-CN" sz="2400" i="1" dirty="0">
                <a:solidFill>
                  <a:srgbClr val="C00000"/>
                </a:solidFill>
                <a:latin typeface="Calibri" panose="020F0502020204030204" pitchFamily="34" charset="0"/>
                <a:cs typeface="Calibri" panose="020F0502020204030204" pitchFamily="34" charset="0"/>
              </a:rPr>
              <a:t>Age</a:t>
            </a:r>
          </a:p>
        </p:txBody>
      </p:sp>
      <p:sp>
        <p:nvSpPr>
          <p:cNvPr id="5" name="Rectangle 3"/>
          <p:cNvSpPr txBox="1">
            <a:spLocks noChangeArrowheads="1"/>
          </p:cNvSpPr>
          <p:nvPr/>
        </p:nvSpPr>
        <p:spPr bwMode="auto">
          <a:xfrm>
            <a:off x="726624" y="3226792"/>
            <a:ext cx="5975350"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88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605">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eaLnBrk="1" hangingPunct="1">
              <a:lnSpc>
                <a:spcPct val="110000"/>
              </a:lnSpc>
              <a:buClr>
                <a:schemeClr val="accent1"/>
              </a:buClr>
              <a:buFont typeface="Wingdings" panose="05000000000000000000" charset="0"/>
              <a:buChar char="ü"/>
            </a:pPr>
            <a:r>
              <a:rPr lang="pl-PL" altLang="zh-CN" sz="2000" dirty="0">
                <a:solidFill>
                  <a:srgbClr val="0070C0"/>
                </a:solidFill>
                <a:latin typeface="Calibri" panose="020F0502020204030204" pitchFamily="34" charset="0"/>
                <a:cs typeface="Calibri" panose="020F0502020204030204" pitchFamily="34" charset="0"/>
              </a:rPr>
              <a:t>for age=‘&lt;=30’</a:t>
            </a:r>
            <a:r>
              <a:rPr lang="en-US" altLang="zh-CN" sz="2000" dirty="0">
                <a:solidFill>
                  <a:srgbClr val="0070C0"/>
                </a:solidFill>
                <a:latin typeface="Calibri" panose="020F0502020204030204" pitchFamily="34" charset="0"/>
                <a:cs typeface="Calibri" panose="020F0502020204030204" pitchFamily="34" charset="0"/>
              </a:rPr>
              <a:t> :</a:t>
            </a:r>
            <a:r>
              <a:rPr lang="en-US" altLang="zh-CN" sz="2000" dirty="0">
                <a:solidFill>
                  <a:srgbClr val="0000FF"/>
                </a:solidFill>
                <a:latin typeface="Calibri" panose="020F0502020204030204" pitchFamily="34" charset="0"/>
                <a:cs typeface="Calibri" panose="020F0502020204030204" pitchFamily="34" charset="0"/>
              </a:rPr>
              <a:t>   </a:t>
            </a:r>
            <a:r>
              <a:rPr lang="pl-PL" altLang="zh-CN" sz="2000" dirty="0">
                <a:latin typeface="Calibri" panose="020F0502020204030204" pitchFamily="34" charset="0"/>
                <a:cs typeface="Calibri" panose="020F0502020204030204" pitchFamily="34" charset="0"/>
              </a:rPr>
              <a:t>s</a:t>
            </a:r>
            <a:r>
              <a:rPr lang="pl-PL" altLang="zh-CN" sz="2000" baseline="-25000" dirty="0">
                <a:latin typeface="Calibri" panose="020F0502020204030204" pitchFamily="34" charset="0"/>
                <a:cs typeface="Calibri" panose="020F0502020204030204" pitchFamily="34" charset="0"/>
              </a:rPr>
              <a:t>11</a:t>
            </a:r>
            <a:r>
              <a:rPr lang="pl-PL" altLang="zh-CN" sz="2000" dirty="0">
                <a:latin typeface="Calibri" panose="020F0502020204030204" pitchFamily="34" charset="0"/>
                <a:cs typeface="Calibri" panose="020F0502020204030204" pitchFamily="34" charset="0"/>
              </a:rPr>
              <a:t>=2     s</a:t>
            </a:r>
            <a:r>
              <a:rPr lang="pl-PL" altLang="zh-CN" sz="2000" baseline="-25000" dirty="0">
                <a:latin typeface="Calibri" panose="020F0502020204030204" pitchFamily="34" charset="0"/>
                <a:cs typeface="Calibri" panose="020F0502020204030204" pitchFamily="34" charset="0"/>
              </a:rPr>
              <a:t>21</a:t>
            </a:r>
            <a:r>
              <a:rPr lang="pl-PL" altLang="zh-CN" sz="2000" dirty="0">
                <a:latin typeface="Calibri" panose="020F0502020204030204" pitchFamily="34" charset="0"/>
                <a:cs typeface="Calibri" panose="020F0502020204030204" pitchFamily="34" charset="0"/>
              </a:rPr>
              <a:t>=3     I(s</a:t>
            </a:r>
            <a:r>
              <a:rPr lang="pl-PL" altLang="zh-CN" sz="2000" baseline="-25000" dirty="0">
                <a:latin typeface="Calibri" panose="020F0502020204030204" pitchFamily="34" charset="0"/>
                <a:cs typeface="Calibri" panose="020F0502020204030204" pitchFamily="34" charset="0"/>
              </a:rPr>
              <a:t>11</a:t>
            </a:r>
            <a:r>
              <a:rPr lang="pl-PL" altLang="zh-CN" sz="2000" dirty="0">
                <a:latin typeface="Calibri" panose="020F0502020204030204" pitchFamily="34" charset="0"/>
                <a:cs typeface="Calibri" panose="020F0502020204030204" pitchFamily="34" charset="0"/>
              </a:rPr>
              <a:t>, s</a:t>
            </a:r>
            <a:r>
              <a:rPr lang="pl-PL" altLang="zh-CN" sz="2000" baseline="-25000" dirty="0">
                <a:latin typeface="Calibri" panose="020F0502020204030204" pitchFamily="34" charset="0"/>
                <a:cs typeface="Calibri" panose="020F0502020204030204" pitchFamily="34" charset="0"/>
              </a:rPr>
              <a:t>21</a:t>
            </a:r>
            <a:r>
              <a:rPr lang="pl-PL" altLang="zh-CN" sz="2000" dirty="0">
                <a:latin typeface="Calibri" panose="020F0502020204030204" pitchFamily="34" charset="0"/>
                <a:cs typeface="Calibri" panose="020F0502020204030204" pitchFamily="34" charset="0"/>
              </a:rPr>
              <a:t>) = 0.971</a:t>
            </a:r>
          </a:p>
          <a:p>
            <a:pPr eaLnBrk="1" hangingPunct="1">
              <a:lnSpc>
                <a:spcPct val="110000"/>
              </a:lnSpc>
              <a:buClr>
                <a:schemeClr val="accent1"/>
              </a:buClr>
              <a:buFont typeface="Wingdings" panose="05000000000000000000" pitchFamily="2" charset="2"/>
              <a:buChar char="ü"/>
            </a:pPr>
            <a:r>
              <a:rPr lang="pl-PL" altLang="zh-CN" sz="2000" dirty="0">
                <a:solidFill>
                  <a:srgbClr val="0070C0"/>
                </a:solidFill>
                <a:latin typeface="Calibri" panose="020F0502020204030204" pitchFamily="34" charset="0"/>
                <a:cs typeface="Calibri" panose="020F0502020204030204" pitchFamily="34" charset="0"/>
              </a:rPr>
              <a:t>for age=’31..40’</a:t>
            </a:r>
            <a:r>
              <a:rPr lang="en-US" altLang="zh-CN" sz="2000" dirty="0">
                <a:solidFill>
                  <a:srgbClr val="0070C0"/>
                </a:solidFill>
                <a:latin typeface="Calibri" panose="020F0502020204030204" pitchFamily="34" charset="0"/>
                <a:cs typeface="Calibri" panose="020F0502020204030204" pitchFamily="34" charset="0"/>
              </a:rPr>
              <a:t>: </a:t>
            </a:r>
            <a:r>
              <a:rPr lang="en-US" altLang="zh-CN" sz="2000" dirty="0">
                <a:solidFill>
                  <a:srgbClr val="0000FF"/>
                </a:solidFill>
                <a:latin typeface="Calibri" panose="020F0502020204030204" pitchFamily="34" charset="0"/>
                <a:cs typeface="Calibri" panose="020F0502020204030204" pitchFamily="34" charset="0"/>
              </a:rPr>
              <a:t> </a:t>
            </a:r>
            <a:r>
              <a:rPr lang="pl-PL" altLang="zh-CN" sz="2000" dirty="0">
                <a:latin typeface="Calibri" panose="020F0502020204030204" pitchFamily="34" charset="0"/>
                <a:cs typeface="Calibri" panose="020F0502020204030204" pitchFamily="34" charset="0"/>
              </a:rPr>
              <a:t>s</a:t>
            </a:r>
            <a:r>
              <a:rPr lang="pl-PL" altLang="zh-CN" sz="2000" baseline="-25000" dirty="0">
                <a:latin typeface="Calibri" panose="020F0502020204030204" pitchFamily="34" charset="0"/>
                <a:cs typeface="Calibri" panose="020F0502020204030204" pitchFamily="34" charset="0"/>
              </a:rPr>
              <a:t>12</a:t>
            </a:r>
            <a:r>
              <a:rPr lang="pl-PL" altLang="zh-CN" sz="2000" dirty="0">
                <a:latin typeface="Calibri" panose="020F0502020204030204" pitchFamily="34" charset="0"/>
                <a:cs typeface="Calibri" panose="020F0502020204030204" pitchFamily="34" charset="0"/>
              </a:rPr>
              <a:t>=4     s</a:t>
            </a:r>
            <a:r>
              <a:rPr lang="pl-PL" altLang="zh-CN" sz="2000" baseline="-25000" dirty="0">
                <a:latin typeface="Calibri" panose="020F0502020204030204" pitchFamily="34" charset="0"/>
                <a:cs typeface="Calibri" panose="020F0502020204030204" pitchFamily="34" charset="0"/>
              </a:rPr>
              <a:t>22</a:t>
            </a:r>
            <a:r>
              <a:rPr lang="pl-PL" altLang="zh-CN" sz="2000" dirty="0">
                <a:latin typeface="Calibri" panose="020F0502020204030204" pitchFamily="34" charset="0"/>
                <a:cs typeface="Calibri" panose="020F0502020204030204" pitchFamily="34" charset="0"/>
              </a:rPr>
              <a:t>=0     I(s</a:t>
            </a:r>
            <a:r>
              <a:rPr lang="pl-PL" altLang="zh-CN" sz="2000" baseline="-25000" dirty="0">
                <a:latin typeface="Calibri" panose="020F0502020204030204" pitchFamily="34" charset="0"/>
                <a:cs typeface="Calibri" panose="020F0502020204030204" pitchFamily="34" charset="0"/>
              </a:rPr>
              <a:t>12</a:t>
            </a:r>
            <a:r>
              <a:rPr lang="pl-PL" altLang="zh-CN" sz="2000" dirty="0">
                <a:latin typeface="Calibri" panose="020F0502020204030204" pitchFamily="34" charset="0"/>
                <a:cs typeface="Calibri" panose="020F0502020204030204" pitchFamily="34" charset="0"/>
              </a:rPr>
              <a:t>, s</a:t>
            </a:r>
            <a:r>
              <a:rPr lang="pl-PL" altLang="zh-CN" sz="2000" baseline="-25000" dirty="0">
                <a:latin typeface="Calibri" panose="020F0502020204030204" pitchFamily="34" charset="0"/>
                <a:cs typeface="Calibri" panose="020F0502020204030204" pitchFamily="34" charset="0"/>
              </a:rPr>
              <a:t>22</a:t>
            </a:r>
            <a:r>
              <a:rPr lang="pl-PL" altLang="zh-CN" sz="2000" dirty="0">
                <a:latin typeface="Calibri" panose="020F0502020204030204" pitchFamily="34" charset="0"/>
                <a:cs typeface="Calibri" panose="020F0502020204030204" pitchFamily="34" charset="0"/>
              </a:rPr>
              <a:t>) = 0</a:t>
            </a:r>
          </a:p>
          <a:p>
            <a:pPr eaLnBrk="1" hangingPunct="1">
              <a:lnSpc>
                <a:spcPct val="110000"/>
              </a:lnSpc>
              <a:buClr>
                <a:schemeClr val="accent1"/>
              </a:buClr>
              <a:buFont typeface="Wingdings" panose="05000000000000000000" charset="0"/>
              <a:buChar char="ü"/>
            </a:pPr>
            <a:r>
              <a:rPr lang="pl-PL" altLang="zh-CN" sz="2000" dirty="0">
                <a:solidFill>
                  <a:srgbClr val="0070C0"/>
                </a:solidFill>
                <a:latin typeface="Calibri" panose="020F0502020204030204" pitchFamily="34" charset="0"/>
                <a:cs typeface="Calibri" panose="020F0502020204030204" pitchFamily="34" charset="0"/>
              </a:rPr>
              <a:t>for age=‘&gt;40’</a:t>
            </a:r>
            <a:r>
              <a:rPr lang="en-US" altLang="zh-CN" sz="2000" dirty="0">
                <a:solidFill>
                  <a:srgbClr val="0070C0"/>
                </a:solidFill>
                <a:latin typeface="Calibri" panose="020F0502020204030204" pitchFamily="34" charset="0"/>
                <a:cs typeface="Calibri" panose="020F0502020204030204" pitchFamily="34" charset="0"/>
              </a:rPr>
              <a:t>:</a:t>
            </a:r>
            <a:r>
              <a:rPr lang="en-US" altLang="zh-CN" sz="2000" dirty="0">
                <a:solidFill>
                  <a:srgbClr val="0000FF"/>
                </a:solidFill>
                <a:latin typeface="Calibri" panose="020F0502020204030204" pitchFamily="34" charset="0"/>
                <a:cs typeface="Calibri" panose="020F0502020204030204" pitchFamily="34" charset="0"/>
              </a:rPr>
              <a:t>   </a:t>
            </a:r>
            <a:r>
              <a:rPr lang="pl-PL" altLang="zh-CN" sz="2000" dirty="0">
                <a:latin typeface="Calibri" panose="020F0502020204030204" pitchFamily="34" charset="0"/>
                <a:cs typeface="Calibri" panose="020F0502020204030204" pitchFamily="34" charset="0"/>
              </a:rPr>
              <a:t>s</a:t>
            </a:r>
            <a:r>
              <a:rPr lang="pl-PL" altLang="zh-CN" sz="2000" baseline="-25000" dirty="0">
                <a:latin typeface="Calibri" panose="020F0502020204030204" pitchFamily="34" charset="0"/>
                <a:cs typeface="Calibri" panose="020F0502020204030204" pitchFamily="34" charset="0"/>
              </a:rPr>
              <a:t>13</a:t>
            </a:r>
            <a:r>
              <a:rPr lang="pl-PL" altLang="zh-CN" sz="2000" dirty="0">
                <a:latin typeface="Calibri" panose="020F0502020204030204" pitchFamily="34" charset="0"/>
                <a:cs typeface="Calibri" panose="020F0502020204030204" pitchFamily="34" charset="0"/>
              </a:rPr>
              <a:t>=2     s</a:t>
            </a:r>
            <a:r>
              <a:rPr lang="pl-PL" altLang="zh-CN" sz="2000" baseline="-25000" dirty="0">
                <a:latin typeface="Calibri" panose="020F0502020204030204" pitchFamily="34" charset="0"/>
                <a:cs typeface="Calibri" panose="020F0502020204030204" pitchFamily="34" charset="0"/>
              </a:rPr>
              <a:t>23</a:t>
            </a:r>
            <a:r>
              <a:rPr lang="pl-PL" altLang="zh-CN" sz="2000" dirty="0">
                <a:latin typeface="Calibri" panose="020F0502020204030204" pitchFamily="34" charset="0"/>
                <a:cs typeface="Calibri" panose="020F0502020204030204" pitchFamily="34" charset="0"/>
              </a:rPr>
              <a:t>=3     I(s</a:t>
            </a:r>
            <a:r>
              <a:rPr lang="pl-PL" altLang="zh-CN" sz="2000" baseline="-25000" dirty="0">
                <a:latin typeface="Calibri" panose="020F0502020204030204" pitchFamily="34" charset="0"/>
                <a:cs typeface="Calibri" panose="020F0502020204030204" pitchFamily="34" charset="0"/>
              </a:rPr>
              <a:t>13</a:t>
            </a:r>
            <a:r>
              <a:rPr lang="pl-PL" altLang="zh-CN" sz="2000" dirty="0">
                <a:latin typeface="Calibri" panose="020F0502020204030204" pitchFamily="34" charset="0"/>
                <a:cs typeface="Calibri" panose="020F0502020204030204" pitchFamily="34" charset="0"/>
              </a:rPr>
              <a:t>, s</a:t>
            </a:r>
            <a:r>
              <a:rPr lang="pl-PL" altLang="zh-CN" sz="2000" baseline="-25000" dirty="0">
                <a:latin typeface="Calibri" panose="020F0502020204030204" pitchFamily="34" charset="0"/>
                <a:cs typeface="Calibri" panose="020F0502020204030204" pitchFamily="34" charset="0"/>
              </a:rPr>
              <a:t>23</a:t>
            </a:r>
            <a:r>
              <a:rPr lang="pl-PL" altLang="zh-CN" sz="2000" dirty="0">
                <a:latin typeface="Calibri" panose="020F0502020204030204" pitchFamily="34" charset="0"/>
                <a:cs typeface="Calibri" panose="020F0502020204030204" pitchFamily="34" charset="0"/>
              </a:rPr>
              <a:t>) = 0.971</a:t>
            </a:r>
          </a:p>
        </p:txBody>
      </p:sp>
      <p:pic>
        <p:nvPicPr>
          <p:cNvPr id="6"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4602520"/>
            <a:ext cx="4292600"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259" name="Rectangle 3"/>
          <p:cNvSpPr txBox="1">
            <a:spLocks noChangeArrowheads="1"/>
          </p:cNvSpPr>
          <p:nvPr/>
        </p:nvSpPr>
        <p:spPr bwMode="auto">
          <a:xfrm>
            <a:off x="294824" y="1001434"/>
            <a:ext cx="746125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908050" indent="-43688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304925" indent="-395605">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eaLnBrk="1" hangingPunct="1">
              <a:lnSpc>
                <a:spcPct val="120000"/>
              </a:lnSpc>
              <a:spcBef>
                <a:spcPct val="30000"/>
              </a:spcBef>
              <a:buClr>
                <a:srgbClr val="C00000"/>
              </a:buClr>
              <a:buFont typeface="Wingdings" panose="05000000000000000000" pitchFamily="2" charset="2"/>
              <a:buChar char="n"/>
            </a:pPr>
            <a:r>
              <a:rPr lang="en-US" altLang="zh-CN" sz="2400" dirty="0">
                <a:solidFill>
                  <a:srgbClr val="C00000"/>
                </a:solidFill>
                <a:latin typeface="Calibri" panose="020F0502020204030204" pitchFamily="34" charset="0"/>
                <a:cs typeface="Calibri" panose="020F0502020204030204" pitchFamily="34" charset="0"/>
              </a:rPr>
              <a:t>Class P: </a:t>
            </a:r>
            <a:r>
              <a:rPr lang="zh-CN" altLang="en-US" sz="2400" dirty="0">
                <a:solidFill>
                  <a:srgbClr val="121328"/>
                </a:solidFill>
                <a:latin typeface="Calibri" panose="020F0502020204030204" pitchFamily="34" charset="0"/>
                <a:cs typeface="Calibri" panose="020F0502020204030204" pitchFamily="34" charset="0"/>
              </a:rPr>
              <a:t>买电脑 </a:t>
            </a:r>
            <a:r>
              <a:rPr lang="en-US" altLang="zh-CN" sz="2400" dirty="0">
                <a:solidFill>
                  <a:srgbClr val="121328"/>
                </a:solidFill>
                <a:latin typeface="Calibri" panose="020F0502020204030204" pitchFamily="34" charset="0"/>
                <a:cs typeface="Calibri" panose="020F0502020204030204" pitchFamily="34" charset="0"/>
              </a:rPr>
              <a:t>= “yes” , </a:t>
            </a:r>
            <a:r>
              <a:rPr lang="en-US" altLang="zh-CN" sz="2400" dirty="0">
                <a:solidFill>
                  <a:srgbClr val="C00000"/>
                </a:solidFill>
                <a:latin typeface="Calibri" panose="020F0502020204030204" pitchFamily="34" charset="0"/>
                <a:cs typeface="Calibri" panose="020F0502020204030204" pitchFamily="34" charset="0"/>
              </a:rPr>
              <a:t>Class N: </a:t>
            </a:r>
            <a:r>
              <a:rPr lang="zh-CN" altLang="en-US" sz="2400" dirty="0">
                <a:solidFill>
                  <a:srgbClr val="121328"/>
                </a:solidFill>
                <a:latin typeface="Calibri" panose="020F0502020204030204" pitchFamily="34" charset="0"/>
                <a:cs typeface="Calibri" panose="020F0502020204030204" pitchFamily="34" charset="0"/>
              </a:rPr>
              <a:t>买电脑</a:t>
            </a:r>
            <a:r>
              <a:rPr lang="en-US" altLang="zh-CN" sz="2400" dirty="0">
                <a:solidFill>
                  <a:srgbClr val="121328"/>
                </a:solidFill>
                <a:latin typeface="Calibri" panose="020F0502020204030204" pitchFamily="34" charset="0"/>
                <a:cs typeface="Calibri" panose="020F0502020204030204" pitchFamily="34" charset="0"/>
              </a:rPr>
              <a:t> = “no”</a:t>
            </a:r>
            <a:endParaRPr lang="en-US" altLang="zh-CN" sz="2400" dirty="0">
              <a:latin typeface="Calibri" panose="020F0502020204030204" pitchFamily="34" charset="0"/>
              <a:cs typeface="Calibri" panose="020F0502020204030204" pitchFamily="34" charset="0"/>
            </a:endParaRPr>
          </a:p>
        </p:txBody>
      </p:sp>
      <p:sp>
        <p:nvSpPr>
          <p:cNvPr id="10" name="矩形 9"/>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511801" y="1730414"/>
            <a:ext cx="4405630" cy="593090"/>
          </a:xfrm>
          <a:prstGeom prst="rect">
            <a:avLst/>
          </a:prstGeom>
        </p:spPr>
      </p:pic>
      <p:pic>
        <p:nvPicPr>
          <p:cNvPr id="2"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0463" y="4601567"/>
            <a:ext cx="3989387"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1263" y="5157192"/>
            <a:ext cx="30924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101408"/>
            <a:ext cx="6737350"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Box 2"/>
          <p:cNvSpPr txBox="1">
            <a:spLocks noChangeArrowheads="1"/>
          </p:cNvSpPr>
          <p:nvPr/>
        </p:nvSpPr>
        <p:spPr bwMode="auto">
          <a:xfrm>
            <a:off x="3758565" y="5873433"/>
            <a:ext cx="16271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2800">
                <a:solidFill>
                  <a:srgbClr val="0070C0"/>
                </a:solidFill>
                <a:latin typeface="黑体" panose="02010609060101010101" pitchFamily="49" charset="-122"/>
                <a:ea typeface="黑体" panose="02010609060101010101" pitchFamily="49" charset="-122"/>
              </a:rPr>
              <a:t>下一步？</a:t>
            </a:r>
          </a:p>
        </p:txBody>
      </p:sp>
      <p:pic>
        <p:nvPicPr>
          <p:cNvPr id="20482" name="Picture 2"/>
          <p:cNvPicPr>
            <a:picLocks noChangeAspect="1" noChangeArrowheads="1"/>
          </p:cNvPicPr>
          <p:nvPr/>
        </p:nvPicPr>
        <p:blipFill>
          <a:blip r:embed="rId3"/>
          <a:srcRect/>
          <a:stretch>
            <a:fillRect/>
          </a:stretch>
        </p:blipFill>
        <p:spPr bwMode="auto">
          <a:xfrm>
            <a:off x="3758565" y="2040890"/>
            <a:ext cx="5111750" cy="2776538"/>
          </a:xfrm>
          <a:prstGeom prst="rect">
            <a:avLst/>
          </a:prstGeom>
          <a:solidFill>
            <a:srgbClr val="FCF6F6"/>
          </a:solidFill>
          <a:ln w="25400">
            <a:solidFill>
              <a:schemeClr val="accent2">
                <a:lumMod val="40000"/>
                <a:lumOff val="60000"/>
              </a:schemeClr>
            </a:solidFill>
          </a:ln>
          <a:effectLst>
            <a:outerShdw blurRad="50800" dist="38100" dir="2700000" algn="tl" rotWithShape="0">
              <a:prstClr val="black">
                <a:alpha val="40000"/>
              </a:prstClr>
            </a:outerShdw>
          </a:effectLst>
        </p:spPr>
      </p:pic>
      <p:sp>
        <p:nvSpPr>
          <p:cNvPr id="6" name="矩形 5"/>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3" y="1600200"/>
            <a:ext cx="7596187"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1028"/>
          <p:cNvSpPr>
            <a:spLocks noChangeArrowheads="1"/>
          </p:cNvSpPr>
          <p:nvPr/>
        </p:nvSpPr>
        <p:spPr bwMode="auto">
          <a:xfrm>
            <a:off x="7734300" y="3848100"/>
            <a:ext cx="381000" cy="304800"/>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24" name="Rectangle 1029"/>
          <p:cNvSpPr>
            <a:spLocks noChangeArrowheads="1"/>
          </p:cNvSpPr>
          <p:nvPr/>
        </p:nvSpPr>
        <p:spPr bwMode="auto">
          <a:xfrm>
            <a:off x="6972300" y="3390900"/>
            <a:ext cx="304800" cy="304800"/>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25" name="AutoShape 1030"/>
          <p:cNvSpPr>
            <a:spLocks noChangeArrowheads="1"/>
          </p:cNvSpPr>
          <p:nvPr/>
        </p:nvSpPr>
        <p:spPr bwMode="auto">
          <a:xfrm>
            <a:off x="6515100" y="3467100"/>
            <a:ext cx="381000" cy="304800"/>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26" name="AutoShape 1031"/>
          <p:cNvSpPr>
            <a:spLocks noChangeArrowheads="1"/>
          </p:cNvSpPr>
          <p:nvPr/>
        </p:nvSpPr>
        <p:spPr bwMode="auto">
          <a:xfrm>
            <a:off x="7581900" y="4305300"/>
            <a:ext cx="381000" cy="304800"/>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27" name="AutoShape 1032"/>
          <p:cNvSpPr>
            <a:spLocks noChangeArrowheads="1"/>
          </p:cNvSpPr>
          <p:nvPr/>
        </p:nvSpPr>
        <p:spPr bwMode="auto">
          <a:xfrm>
            <a:off x="7353300" y="3467100"/>
            <a:ext cx="381000" cy="304800"/>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28" name="AutoShape 1033"/>
          <p:cNvSpPr>
            <a:spLocks noChangeArrowheads="1"/>
          </p:cNvSpPr>
          <p:nvPr/>
        </p:nvSpPr>
        <p:spPr bwMode="auto">
          <a:xfrm>
            <a:off x="6896100" y="4152900"/>
            <a:ext cx="381000" cy="304800"/>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29" name="Rectangle 1034"/>
          <p:cNvSpPr>
            <a:spLocks noChangeArrowheads="1"/>
          </p:cNvSpPr>
          <p:nvPr/>
        </p:nvSpPr>
        <p:spPr bwMode="auto">
          <a:xfrm>
            <a:off x="7200900" y="3848100"/>
            <a:ext cx="304800" cy="304800"/>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30" name="Rectangle 1035"/>
          <p:cNvSpPr>
            <a:spLocks noChangeArrowheads="1"/>
          </p:cNvSpPr>
          <p:nvPr/>
        </p:nvSpPr>
        <p:spPr bwMode="auto">
          <a:xfrm>
            <a:off x="8267700" y="3771900"/>
            <a:ext cx="304800" cy="304800"/>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31" name="Rectangle 1036"/>
          <p:cNvSpPr>
            <a:spLocks noChangeArrowheads="1"/>
          </p:cNvSpPr>
          <p:nvPr/>
        </p:nvSpPr>
        <p:spPr bwMode="auto">
          <a:xfrm>
            <a:off x="6591300" y="4000500"/>
            <a:ext cx="304800" cy="304800"/>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32" name="Rectangle 1037"/>
          <p:cNvSpPr>
            <a:spLocks noChangeArrowheads="1"/>
          </p:cNvSpPr>
          <p:nvPr/>
        </p:nvSpPr>
        <p:spPr bwMode="auto">
          <a:xfrm>
            <a:off x="6743700" y="4610100"/>
            <a:ext cx="304800" cy="304800"/>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33" name="Rectangle 1038"/>
          <p:cNvSpPr>
            <a:spLocks noChangeArrowheads="1"/>
          </p:cNvSpPr>
          <p:nvPr/>
        </p:nvSpPr>
        <p:spPr bwMode="auto">
          <a:xfrm>
            <a:off x="7810500" y="3467100"/>
            <a:ext cx="304800" cy="304800"/>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34" name="Rectangle 1039"/>
          <p:cNvSpPr>
            <a:spLocks noChangeArrowheads="1"/>
          </p:cNvSpPr>
          <p:nvPr/>
        </p:nvSpPr>
        <p:spPr bwMode="auto">
          <a:xfrm>
            <a:off x="7277100" y="4686300"/>
            <a:ext cx="304800" cy="304800"/>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35" name="Rectangle 1040"/>
          <p:cNvSpPr>
            <a:spLocks noChangeArrowheads="1"/>
          </p:cNvSpPr>
          <p:nvPr/>
        </p:nvSpPr>
        <p:spPr bwMode="auto">
          <a:xfrm>
            <a:off x="8039100" y="4229100"/>
            <a:ext cx="304800" cy="304800"/>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36" name="Rectangle 1041"/>
          <p:cNvSpPr>
            <a:spLocks noChangeArrowheads="1"/>
          </p:cNvSpPr>
          <p:nvPr/>
        </p:nvSpPr>
        <p:spPr bwMode="auto">
          <a:xfrm>
            <a:off x="7886700" y="4686300"/>
            <a:ext cx="304800" cy="304800"/>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37" name="Oval 1042"/>
          <p:cNvSpPr>
            <a:spLocks noChangeArrowheads="1"/>
          </p:cNvSpPr>
          <p:nvPr/>
        </p:nvSpPr>
        <p:spPr bwMode="auto">
          <a:xfrm>
            <a:off x="6134100" y="3162300"/>
            <a:ext cx="2667000" cy="2057400"/>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02420" name="Text Box 1044"/>
          <p:cNvSpPr txBox="1">
            <a:spLocks noChangeArrowheads="1"/>
          </p:cNvSpPr>
          <p:nvPr/>
        </p:nvSpPr>
        <p:spPr bwMode="auto">
          <a:xfrm>
            <a:off x="5697538" y="2213293"/>
            <a:ext cx="354012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000">
                <a:solidFill>
                  <a:srgbClr val="FF0000"/>
                </a:solidFill>
                <a:latin typeface="Comic Sans MS" panose="030F0702030302020204" pitchFamily="66" charset="0"/>
              </a:rPr>
              <a:t>Data Set:</a:t>
            </a:r>
          </a:p>
          <a:p>
            <a:pPr algn="ctr" eaLnBrk="1" hangingPunct="1"/>
            <a:r>
              <a:rPr lang="en-US" altLang="zh-CN" sz="2000">
                <a:solidFill>
                  <a:srgbClr val="FF0000"/>
                </a:solidFill>
                <a:latin typeface="Comic Sans MS" panose="030F0702030302020204" pitchFamily="66" charset="0"/>
              </a:rPr>
              <a:t>A set of classified objects</a:t>
            </a:r>
          </a:p>
        </p:txBody>
      </p:sp>
      <p:sp>
        <p:nvSpPr>
          <p:cNvPr id="102403" name="矩形 2"/>
          <p:cNvSpPr>
            <a:spLocks noChangeArrowheads="1"/>
          </p:cNvSpPr>
          <p:nvPr/>
        </p:nvSpPr>
        <p:spPr bwMode="auto">
          <a:xfrm>
            <a:off x="1995488" y="6251893"/>
            <a:ext cx="4595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b="0">
                <a:latin typeface="Arial Unicode MS" panose="020B0604020202020204" pitchFamily="34" charset="-122"/>
                <a:ea typeface="Arial Unicode MS" panose="020B0604020202020204" pitchFamily="34" charset="-122"/>
                <a:cs typeface="Arial Unicode MS" panose="020B0604020202020204" pitchFamily="34" charset="-122"/>
              </a:rPr>
              <a:t>From a PPT of Blaž Zupan and Ivan Bratko</a:t>
            </a:r>
          </a:p>
        </p:txBody>
      </p:sp>
      <p:sp>
        <p:nvSpPr>
          <p:cNvPr id="21" name="矩形 20"/>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636905" y="1098550"/>
            <a:ext cx="5002530" cy="4443730"/>
          </a:xfrm>
          <a:prstGeom prst="rect">
            <a:avLst/>
          </a:prstGeom>
        </p:spPr>
      </p:pic>
    </p:spTree>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5.1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分类的定义与基本问题</a:t>
            </a:r>
          </a:p>
        </p:txBody>
      </p:sp>
      <p:sp>
        <p:nvSpPr>
          <p:cNvPr id="15" name="内容占位符 2"/>
          <p:cNvSpPr txBox="1"/>
          <p:nvPr/>
        </p:nvSpPr>
        <p:spPr>
          <a:xfrm>
            <a:off x="251460" y="899795"/>
            <a:ext cx="8713470" cy="41497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lnSpc>
                <a:spcPct val="150000"/>
              </a:lnSpc>
              <a:spcBef>
                <a:spcPts val="600"/>
              </a:spcBef>
              <a:buFont typeface="Wingdings" panose="05000000000000000000" pitchFamily="2" charset="2"/>
              <a:buChar char="n"/>
            </a:pPr>
            <a:r>
              <a:rPr lang="zh-CN" altLang="en-US" sz="2400" dirty="0">
                <a:solidFill>
                  <a:srgbClr val="0070C0"/>
                </a:solidFill>
                <a:latin typeface="+mn-ea"/>
                <a:cs typeface="Times New Roman" panose="02020603050405020304" pitchFamily="18" charset="0"/>
                <a:sym typeface="Verdana" panose="020B0604030504040204" pitchFamily="34" charset="0"/>
              </a:rPr>
              <a:t>分类：一个两步的过程</a:t>
            </a:r>
          </a:p>
          <a:p>
            <a:pPr marL="984250" lvl="1" indent="-527050">
              <a:lnSpc>
                <a:spcPct val="120000"/>
              </a:lnSpc>
              <a:spcBef>
                <a:spcPts val="600"/>
              </a:spcBef>
              <a:buClrTx/>
              <a:buFont typeface="Wingdings" panose="05000000000000000000" pitchFamily="2" charset="2"/>
              <a:buChar char="ü"/>
              <a:defRPr/>
            </a:pPr>
            <a:r>
              <a:rPr lang="zh-CN" altLang="en-US" sz="2400" dirty="0">
                <a:solidFill>
                  <a:srgbClr val="C00000"/>
                </a:solidFill>
                <a:latin typeface="Calibri" panose="020F0502020204030204" pitchFamily="34" charset="0"/>
                <a:cs typeface="Calibri" panose="020F0502020204030204" pitchFamily="34" charset="0"/>
                <a:sym typeface="+mn-ea"/>
              </a:rPr>
              <a:t>模型构建</a:t>
            </a:r>
            <a:r>
              <a:rPr lang="en-US" altLang="zh-CN" sz="2400" dirty="0">
                <a:solidFill>
                  <a:srgbClr val="C00000"/>
                </a:solidFill>
                <a:latin typeface="Calibri" panose="020F0502020204030204" pitchFamily="34" charset="0"/>
                <a:cs typeface="Calibri" panose="020F0502020204030204" pitchFamily="34" charset="0"/>
                <a:sym typeface="+mn-ea"/>
              </a:rPr>
              <a:t>: </a:t>
            </a:r>
            <a:endParaRPr lang="en-US" altLang="zh-CN" sz="2400" dirty="0">
              <a:solidFill>
                <a:srgbClr val="C00000"/>
              </a:solidFill>
              <a:latin typeface="Calibri" panose="020F0502020204030204" pitchFamily="34" charset="0"/>
              <a:cs typeface="Calibri" panose="020F0502020204030204" pitchFamily="34" charset="0"/>
            </a:endParaRPr>
          </a:p>
          <a:p>
            <a:pPr lvl="2" eaLnBrk="1" hangingPunct="1">
              <a:lnSpc>
                <a:spcPct val="120000"/>
              </a:lnSpc>
              <a:spcBef>
                <a:spcPts val="600"/>
              </a:spcBef>
              <a:buFont typeface="Arial" panose="020B0604020202020204" pitchFamily="34" charset="0"/>
              <a:buChar char="•"/>
              <a:defRPr/>
            </a:pPr>
            <a:r>
              <a:rPr lang="zh-CN" altLang="en-US" sz="2400" dirty="0">
                <a:solidFill>
                  <a:srgbClr val="0070C0"/>
                </a:solidFill>
                <a:latin typeface="Calibri" panose="020F0502020204030204" pitchFamily="34" charset="0"/>
                <a:cs typeface="Calibri" panose="020F0502020204030204" pitchFamily="34" charset="0"/>
                <a:sym typeface="+mn-ea"/>
              </a:rPr>
              <a:t>假定每个元组</a:t>
            </a:r>
            <a:r>
              <a:rPr lang="en-US" altLang="zh-CN" sz="2400" dirty="0">
                <a:solidFill>
                  <a:srgbClr val="0070C0"/>
                </a:solidFill>
                <a:latin typeface="Calibri" panose="020F0502020204030204" pitchFamily="34" charset="0"/>
                <a:cs typeface="Calibri" panose="020F0502020204030204" pitchFamily="34" charset="0"/>
                <a:sym typeface="+mn-ea"/>
              </a:rPr>
              <a:t>/</a:t>
            </a:r>
            <a:r>
              <a:rPr lang="zh-CN" altLang="en-US" sz="2400" dirty="0">
                <a:solidFill>
                  <a:srgbClr val="0070C0"/>
                </a:solidFill>
                <a:latin typeface="Calibri" panose="020F0502020204030204" pitchFamily="34" charset="0"/>
                <a:cs typeface="Calibri" panose="020F0502020204030204" pitchFamily="34" charset="0"/>
                <a:sym typeface="+mn-ea"/>
              </a:rPr>
              <a:t>样本</a:t>
            </a:r>
            <a:r>
              <a:rPr lang="en-US" altLang="zh-CN" sz="2400" dirty="0">
                <a:solidFill>
                  <a:srgbClr val="0070C0"/>
                </a:solidFill>
                <a:latin typeface="Calibri" panose="020F0502020204030204" pitchFamily="34" charset="0"/>
                <a:cs typeface="Calibri" panose="020F0502020204030204" pitchFamily="34" charset="0"/>
                <a:sym typeface="+mn-ea"/>
              </a:rPr>
              <a:t> </a:t>
            </a:r>
            <a:r>
              <a:rPr lang="zh-CN" altLang="en-US" sz="2400" dirty="0">
                <a:solidFill>
                  <a:srgbClr val="0070C0"/>
                </a:solidFill>
                <a:latin typeface="Calibri" panose="020F0502020204030204" pitchFamily="34" charset="0"/>
                <a:cs typeface="Calibri" panose="020F0502020204030204" pitchFamily="34" charset="0"/>
                <a:sym typeface="+mn-ea"/>
              </a:rPr>
              <a:t>属于一个类</a:t>
            </a:r>
            <a:r>
              <a:rPr lang="en-US" altLang="zh-CN" sz="2400" dirty="0">
                <a:solidFill>
                  <a:srgbClr val="0070C0"/>
                </a:solidFill>
                <a:latin typeface="Calibri" panose="020F0502020204030204" pitchFamily="34" charset="0"/>
                <a:cs typeface="Calibri" panose="020F0502020204030204" pitchFamily="34" charset="0"/>
                <a:sym typeface="+mn-ea"/>
              </a:rPr>
              <a:t>, </a:t>
            </a:r>
            <a:r>
              <a:rPr lang="zh-CN" altLang="en-US" sz="2400" dirty="0">
                <a:solidFill>
                  <a:srgbClr val="0070C0"/>
                </a:solidFill>
                <a:latin typeface="Calibri" panose="020F0502020204030204" pitchFamily="34" charset="0"/>
                <a:cs typeface="Calibri" panose="020F0502020204030204" pitchFamily="34" charset="0"/>
                <a:sym typeface="+mn-ea"/>
              </a:rPr>
              <a:t>由</a:t>
            </a:r>
            <a:r>
              <a:rPr lang="zh-CN" altLang="en-US" sz="2400" u="sng" dirty="0">
                <a:solidFill>
                  <a:srgbClr val="0070C0"/>
                </a:solidFill>
                <a:latin typeface="Calibri" panose="020F0502020204030204" pitchFamily="34" charset="0"/>
                <a:cs typeface="Calibri" panose="020F0502020204030204" pitchFamily="34" charset="0"/>
                <a:sym typeface="+mn-ea"/>
              </a:rPr>
              <a:t>类标签属性</a:t>
            </a:r>
            <a:r>
              <a:rPr lang="zh-CN" altLang="en-US" sz="2400" dirty="0">
                <a:solidFill>
                  <a:srgbClr val="0070C0"/>
                </a:solidFill>
                <a:latin typeface="Calibri" panose="020F0502020204030204" pitchFamily="34" charset="0"/>
                <a:cs typeface="Calibri" panose="020F0502020204030204" pitchFamily="34" charset="0"/>
                <a:sym typeface="+mn-ea"/>
              </a:rPr>
              <a:t>设定</a:t>
            </a:r>
            <a:endParaRPr lang="en-US" altLang="zh-CN" sz="2400" dirty="0">
              <a:solidFill>
                <a:srgbClr val="0070C0"/>
              </a:solidFill>
              <a:latin typeface="Calibri" panose="020F0502020204030204" pitchFamily="34" charset="0"/>
              <a:cs typeface="Calibri" panose="020F0502020204030204" pitchFamily="34" charset="0"/>
            </a:endParaRPr>
          </a:p>
          <a:p>
            <a:pPr lvl="2" eaLnBrk="1" hangingPunct="1">
              <a:lnSpc>
                <a:spcPct val="120000"/>
              </a:lnSpc>
              <a:spcBef>
                <a:spcPts val="600"/>
              </a:spcBef>
              <a:buFont typeface="Arial" panose="020B0604020202020204" pitchFamily="34" charset="0"/>
              <a:buChar char="•"/>
              <a:defRPr/>
            </a:pPr>
            <a:r>
              <a:rPr lang="zh-CN" altLang="en-US" sz="2400" dirty="0">
                <a:solidFill>
                  <a:srgbClr val="0070C0"/>
                </a:solidFill>
                <a:latin typeface="Calibri" panose="020F0502020204030204" pitchFamily="34" charset="0"/>
                <a:cs typeface="Calibri" panose="020F0502020204030204" pitchFamily="34" charset="0"/>
                <a:sym typeface="+mn-ea"/>
              </a:rPr>
              <a:t>用于构建模型的元组集合称为</a:t>
            </a:r>
            <a:r>
              <a:rPr lang="zh-CN" altLang="en-US" sz="2400" dirty="0">
                <a:solidFill>
                  <a:srgbClr val="C00000"/>
                </a:solidFill>
                <a:latin typeface="Calibri" panose="020F0502020204030204" pitchFamily="34" charset="0"/>
                <a:cs typeface="Calibri" panose="020F0502020204030204" pitchFamily="34" charset="0"/>
                <a:sym typeface="+mn-ea"/>
              </a:rPr>
              <a:t>训练集</a:t>
            </a:r>
            <a:r>
              <a:rPr lang="en-US" altLang="zh-CN" sz="2400" dirty="0">
                <a:solidFill>
                  <a:srgbClr val="C00000"/>
                </a:solidFill>
                <a:latin typeface="Calibri" panose="020F0502020204030204" pitchFamily="34" charset="0"/>
                <a:cs typeface="Calibri" panose="020F0502020204030204" pitchFamily="34" charset="0"/>
                <a:sym typeface="+mn-ea"/>
              </a:rPr>
              <a:t>training set</a:t>
            </a:r>
            <a:endParaRPr lang="en-US" altLang="zh-CN" sz="2400" dirty="0">
              <a:solidFill>
                <a:srgbClr val="0000FF"/>
              </a:solidFill>
              <a:latin typeface="Calibri" panose="020F0502020204030204" pitchFamily="34" charset="0"/>
              <a:cs typeface="Calibri" panose="020F0502020204030204" pitchFamily="34" charset="0"/>
            </a:endParaRPr>
          </a:p>
          <a:p>
            <a:pPr lvl="2" eaLnBrk="1" hangingPunct="1">
              <a:lnSpc>
                <a:spcPct val="120000"/>
              </a:lnSpc>
              <a:spcBef>
                <a:spcPts val="600"/>
              </a:spcBef>
              <a:buFont typeface="Arial" panose="020B0604020202020204" pitchFamily="34" charset="0"/>
              <a:buChar char="•"/>
              <a:defRPr/>
            </a:pPr>
            <a:r>
              <a:rPr lang="zh-CN" altLang="en-US" sz="2400" dirty="0">
                <a:solidFill>
                  <a:srgbClr val="0070C0"/>
                </a:solidFill>
                <a:latin typeface="Calibri" panose="020F0502020204030204" pitchFamily="34" charset="0"/>
                <a:cs typeface="Calibri" panose="020F0502020204030204" pitchFamily="34" charset="0"/>
                <a:sym typeface="+mn-ea"/>
              </a:rPr>
              <a:t>模型可以表示为分类规则</a:t>
            </a:r>
            <a:r>
              <a:rPr lang="en-US" altLang="zh-CN" sz="2400" dirty="0">
                <a:solidFill>
                  <a:srgbClr val="0070C0"/>
                </a:solidFill>
                <a:latin typeface="Calibri" panose="020F0502020204030204" pitchFamily="34" charset="0"/>
                <a:cs typeface="Calibri" panose="020F0502020204030204" pitchFamily="34" charset="0"/>
                <a:sym typeface="+mn-ea"/>
              </a:rPr>
              <a:t>,</a:t>
            </a:r>
            <a:r>
              <a:rPr lang="zh-CN" altLang="en-US" sz="2400" dirty="0">
                <a:solidFill>
                  <a:srgbClr val="0070C0"/>
                </a:solidFill>
                <a:latin typeface="Calibri" panose="020F0502020204030204" pitchFamily="34" charset="0"/>
                <a:cs typeface="Calibri" panose="020F0502020204030204" pitchFamily="34" charset="0"/>
                <a:sym typeface="+mn-ea"/>
              </a:rPr>
              <a:t>决策树</a:t>
            </a:r>
            <a:r>
              <a:rPr lang="en-US" altLang="zh-CN" sz="2400" dirty="0">
                <a:solidFill>
                  <a:srgbClr val="0070C0"/>
                </a:solidFill>
                <a:latin typeface="Calibri" panose="020F0502020204030204" pitchFamily="34" charset="0"/>
                <a:cs typeface="Calibri" panose="020F0502020204030204" pitchFamily="34" charset="0"/>
                <a:sym typeface="+mn-ea"/>
              </a:rPr>
              <a:t>, </a:t>
            </a:r>
            <a:r>
              <a:rPr lang="zh-CN" altLang="en-US" sz="2400" dirty="0">
                <a:solidFill>
                  <a:srgbClr val="0070C0"/>
                </a:solidFill>
                <a:latin typeface="Calibri" panose="020F0502020204030204" pitchFamily="34" charset="0"/>
                <a:cs typeface="Calibri" panose="020F0502020204030204" pitchFamily="34" charset="0"/>
                <a:sym typeface="+mn-ea"/>
              </a:rPr>
              <a:t>数学公式</a:t>
            </a:r>
            <a:endParaRPr lang="en-US" altLang="zh-CN" sz="2400" dirty="0">
              <a:solidFill>
                <a:srgbClr val="0070C0"/>
              </a:solidFill>
              <a:latin typeface="Calibri" panose="020F0502020204030204" pitchFamily="34" charset="0"/>
              <a:cs typeface="Calibri" panose="020F0502020204030204" pitchFamily="34" charset="0"/>
            </a:endParaRPr>
          </a:p>
          <a:p>
            <a:pPr marL="984250" lvl="1" indent="-527050">
              <a:lnSpc>
                <a:spcPct val="120000"/>
              </a:lnSpc>
              <a:spcBef>
                <a:spcPts val="600"/>
              </a:spcBef>
              <a:buClrTx/>
              <a:buFont typeface="Wingdings" panose="05000000000000000000" pitchFamily="2" charset="2"/>
              <a:buChar char="ü"/>
              <a:defRPr/>
            </a:pPr>
            <a:r>
              <a:rPr lang="zh-CN" altLang="en-US" sz="2400" dirty="0">
                <a:solidFill>
                  <a:srgbClr val="C00000"/>
                </a:solidFill>
                <a:latin typeface="Calibri" panose="020F0502020204030204" pitchFamily="34" charset="0"/>
                <a:cs typeface="Calibri" panose="020F0502020204030204" pitchFamily="34" charset="0"/>
                <a:sym typeface="+mn-ea"/>
              </a:rPr>
              <a:t>模型使用</a:t>
            </a:r>
            <a:r>
              <a:rPr lang="en-US" altLang="zh-CN" sz="2400" dirty="0">
                <a:solidFill>
                  <a:srgbClr val="C00000"/>
                </a:solidFill>
                <a:latin typeface="Calibri" panose="020F0502020204030204" pitchFamily="34" charset="0"/>
                <a:cs typeface="Calibri" panose="020F0502020204030204" pitchFamily="34" charset="0"/>
                <a:sym typeface="+mn-ea"/>
              </a:rPr>
              <a:t>:</a:t>
            </a:r>
            <a:r>
              <a:rPr lang="en-US" altLang="zh-CN" sz="2400" dirty="0">
                <a:solidFill>
                  <a:srgbClr val="0070C0"/>
                </a:solidFill>
                <a:latin typeface="Calibri" panose="020F0502020204030204" pitchFamily="34" charset="0"/>
                <a:cs typeface="Calibri" panose="020F0502020204030204" pitchFamily="34" charset="0"/>
                <a:sym typeface="+mn-ea"/>
              </a:rPr>
              <a:t> </a:t>
            </a:r>
            <a:r>
              <a:rPr lang="zh-CN" altLang="en-US" sz="2400" dirty="0">
                <a:solidFill>
                  <a:srgbClr val="0070C0"/>
                </a:solidFill>
                <a:latin typeface="Calibri" panose="020F0502020204030204" pitchFamily="34" charset="0"/>
                <a:cs typeface="Calibri" panose="020F0502020204030204" pitchFamily="34" charset="0"/>
                <a:sym typeface="+mn-ea"/>
              </a:rPr>
              <a:t>分类将来</a:t>
            </a:r>
            <a:r>
              <a:rPr lang="en-US" altLang="zh-CN" sz="2400" dirty="0">
                <a:solidFill>
                  <a:srgbClr val="0070C0"/>
                </a:solidFill>
                <a:latin typeface="Calibri" panose="020F0502020204030204" pitchFamily="34" charset="0"/>
                <a:cs typeface="Calibri" panose="020F0502020204030204" pitchFamily="34" charset="0"/>
                <a:sym typeface="+mn-ea"/>
              </a:rPr>
              <a:t>/</a:t>
            </a:r>
            <a:r>
              <a:rPr lang="zh-CN" altLang="en-US" sz="2400" dirty="0">
                <a:solidFill>
                  <a:srgbClr val="0070C0"/>
                </a:solidFill>
                <a:latin typeface="Calibri" panose="020F0502020204030204" pitchFamily="34" charset="0"/>
                <a:cs typeface="Calibri" panose="020F0502020204030204" pitchFamily="34" charset="0"/>
                <a:sym typeface="+mn-ea"/>
              </a:rPr>
              <a:t>未知对象</a:t>
            </a:r>
            <a:endParaRPr lang="en-US" altLang="zh-CN" sz="2400" dirty="0">
              <a:solidFill>
                <a:srgbClr val="0070C0"/>
              </a:solidFill>
              <a:latin typeface="Calibri" panose="020F0502020204030204" pitchFamily="34" charset="0"/>
              <a:cs typeface="Calibri" panose="020F0502020204030204" pitchFamily="34" charset="0"/>
            </a:endParaRPr>
          </a:p>
          <a:p>
            <a:pPr lvl="2" eaLnBrk="1" hangingPunct="1">
              <a:lnSpc>
                <a:spcPct val="120000"/>
              </a:lnSpc>
              <a:spcBef>
                <a:spcPts val="600"/>
              </a:spcBef>
              <a:buFont typeface="Arial" panose="020B0604020202020204" pitchFamily="34" charset="0"/>
              <a:buChar char="•"/>
              <a:defRPr/>
            </a:pPr>
            <a:r>
              <a:rPr lang="zh-CN" altLang="en-US" sz="2400" dirty="0">
                <a:solidFill>
                  <a:srgbClr val="C00000"/>
                </a:solidFill>
                <a:latin typeface="Calibri" panose="020F0502020204030204" pitchFamily="34" charset="0"/>
                <a:cs typeface="Calibri" panose="020F0502020204030204" pitchFamily="34" charset="0"/>
                <a:sym typeface="+mn-ea"/>
              </a:rPr>
              <a:t>估计模型的准确率：</a:t>
            </a:r>
            <a:r>
              <a:rPr lang="zh-CN" altLang="en-US" sz="2400" dirty="0">
                <a:solidFill>
                  <a:srgbClr val="0070C0"/>
                </a:solidFill>
                <a:latin typeface="Calibri" panose="020F0502020204030204" pitchFamily="34" charset="0"/>
                <a:cs typeface="Calibri" panose="020F0502020204030204" pitchFamily="34" charset="0"/>
                <a:sym typeface="+mn-ea"/>
              </a:rPr>
              <a:t>比较测试样本的已知标签</a:t>
            </a:r>
            <a:r>
              <a:rPr lang="en-US" altLang="zh-CN" sz="2400" dirty="0">
                <a:solidFill>
                  <a:srgbClr val="0070C0"/>
                </a:solidFill>
                <a:latin typeface="Calibri" panose="020F0502020204030204" pitchFamily="34" charset="0"/>
                <a:cs typeface="Calibri" panose="020F0502020204030204" pitchFamily="34" charset="0"/>
                <a:sym typeface="+mn-ea"/>
              </a:rPr>
              <a:t>/</a:t>
            </a:r>
            <a:r>
              <a:rPr lang="zh-CN" altLang="en-US" sz="2400" dirty="0">
                <a:solidFill>
                  <a:srgbClr val="0070C0"/>
                </a:solidFill>
                <a:latin typeface="Calibri" panose="020F0502020204030204" pitchFamily="34" charset="0"/>
                <a:cs typeface="Calibri" panose="020F0502020204030204" pitchFamily="34" charset="0"/>
                <a:sym typeface="+mn-ea"/>
              </a:rPr>
              <a:t>由模型预测</a:t>
            </a:r>
            <a:r>
              <a:rPr lang="en-US" altLang="zh-CN" sz="2400" dirty="0">
                <a:solidFill>
                  <a:srgbClr val="0070C0"/>
                </a:solidFill>
                <a:latin typeface="Calibri" panose="020F0502020204030204" pitchFamily="34" charset="0"/>
                <a:cs typeface="Calibri" panose="020F0502020204030204" pitchFamily="34" charset="0"/>
                <a:sym typeface="+mn-ea"/>
              </a:rPr>
              <a:t>(</a:t>
            </a:r>
            <a:r>
              <a:rPr lang="zh-CN" altLang="en-US" sz="2400" dirty="0">
                <a:solidFill>
                  <a:srgbClr val="0070C0"/>
                </a:solidFill>
                <a:latin typeface="Calibri" panose="020F0502020204030204" pitchFamily="34" charset="0"/>
                <a:cs typeface="Calibri" panose="020F0502020204030204" pitchFamily="34" charset="0"/>
                <a:sym typeface="+mn-ea"/>
              </a:rPr>
              <a:t>得到</a:t>
            </a:r>
            <a:r>
              <a:rPr lang="en-US" altLang="zh-CN" sz="2400" dirty="0">
                <a:solidFill>
                  <a:srgbClr val="0070C0"/>
                </a:solidFill>
                <a:latin typeface="Calibri" panose="020F0502020204030204" pitchFamily="34" charset="0"/>
                <a:cs typeface="Calibri" panose="020F0502020204030204" pitchFamily="34" charset="0"/>
                <a:sym typeface="+mn-ea"/>
              </a:rPr>
              <a:t>)</a:t>
            </a:r>
            <a:r>
              <a:rPr lang="zh-CN" altLang="en-US" sz="2400" dirty="0">
                <a:solidFill>
                  <a:srgbClr val="0070C0"/>
                </a:solidFill>
                <a:latin typeface="Calibri" panose="020F0502020204030204" pitchFamily="34" charset="0"/>
                <a:cs typeface="Calibri" panose="020F0502020204030204" pitchFamily="34" charset="0"/>
                <a:sym typeface="+mn-ea"/>
              </a:rPr>
              <a:t>标签</a:t>
            </a:r>
            <a:endParaRPr lang="zh-CN" altLang="en-US" sz="2400" dirty="0">
              <a:solidFill>
                <a:srgbClr val="0070C0"/>
              </a:solidFill>
              <a:latin typeface="Calibri" panose="020F0502020204030204" pitchFamily="34" charset="0"/>
              <a:cs typeface="Calibri" panose="020F0502020204030204" pitchFamily="34" charset="0"/>
            </a:endParaRPr>
          </a:p>
          <a:p>
            <a:pPr marL="0" indent="0">
              <a:lnSpc>
                <a:spcPct val="150000"/>
              </a:lnSpc>
              <a:spcBef>
                <a:spcPts val="600"/>
              </a:spcBef>
              <a:buFont typeface="Wingdings" panose="05000000000000000000" pitchFamily="2" charset="2"/>
              <a:buNone/>
            </a:pPr>
            <a:endParaRPr lang="zh-CN" altLang="en-US"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sym typeface="Verdana" panose="020B0604030504040204" pitchFamily="34" charset="0"/>
            </a:endParaRPr>
          </a:p>
          <a:p>
            <a:pPr marL="0" indent="0" eaLnBrk="1" hangingPunct="1">
              <a:lnSpc>
                <a:spcPct val="130000"/>
              </a:lnSpc>
              <a:spcBef>
                <a:spcPts val="400"/>
              </a:spcBef>
              <a:buFont typeface="Wingdings" panose="05000000000000000000" pitchFamily="2" charset="2"/>
              <a:buNone/>
            </a:pPr>
            <a:endParaRPr lang="en-US" altLang="zh-CN" sz="2400" b="0" dirty="0">
              <a:solidFill>
                <a:srgbClr val="0070C0"/>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
        <p:nvSpPr>
          <p:cNvPr id="44" name="圆角矩形 43"/>
          <p:cNvSpPr/>
          <p:nvPr/>
        </p:nvSpPr>
        <p:spPr bwMode="auto">
          <a:xfrm>
            <a:off x="468630" y="5048885"/>
            <a:ext cx="7791450" cy="1310005"/>
          </a:xfrm>
          <a:prstGeom prst="roundRect">
            <a:avLst/>
          </a:prstGeom>
          <a:solidFill>
            <a:srgbClr val="E5F3F9"/>
          </a:solidFill>
          <a:ln w="25400" cap="flat" cmpd="sng" algn="ctr">
            <a:solidFill>
              <a:srgbClr val="0070C0"/>
            </a:solidFill>
            <a:prstDash val="solid"/>
            <a:round/>
            <a:headEnd type="none" w="med" len="med"/>
            <a:tailEnd type="triangle" w="lg" len="lg"/>
          </a:ln>
          <a:effectLst>
            <a:outerShdw blurRad="50800" dist="38100" dir="2700000" algn="tl" rotWithShape="0">
              <a:prstClr val="black">
                <a:alpha val="40000"/>
              </a:prstClr>
            </a:outerShdw>
          </a:effectLst>
        </p:spPr>
        <p:txBody>
          <a:bodyPr tIns="72000" bIns="108000"/>
          <a:lstStyle/>
          <a:p>
            <a:pPr>
              <a:lnSpc>
                <a:spcPct val="130000"/>
              </a:lnSpc>
              <a:spcBef>
                <a:spcPts val="600"/>
              </a:spcBef>
              <a:spcAft>
                <a:spcPts val="600"/>
              </a:spcAft>
              <a:buClr>
                <a:srgbClr val="CC0000"/>
              </a:buClr>
              <a:defRPr/>
            </a:pPr>
            <a:r>
              <a:rPr lang="zh-CN" altLang="en-US" sz="2800" b="0" dirty="0">
                <a:solidFill>
                  <a:srgbClr val="C00000"/>
                </a:solidFill>
                <a:effectLst>
                  <a:outerShdw blurRad="38100" dist="38100" dir="2700000" algn="tl">
                    <a:srgbClr val="000000"/>
                  </a:outerShdw>
                </a:effectLst>
                <a:latin typeface="Times New Roman" panose="02020603050405020304" pitchFamily="18" charset="0"/>
                <a:ea typeface="黑体" panose="02010609060101010101" pitchFamily="49" charset="-122"/>
              </a:rPr>
              <a:t>基本假设：</a:t>
            </a:r>
            <a:r>
              <a:rPr lang="en-US" altLang="zh-CN" sz="2400" dirty="0">
                <a:solidFill>
                  <a:srgbClr val="C00000"/>
                </a:solidFill>
                <a:latin typeface="Times New Roman" panose="02020603050405020304" pitchFamily="18" charset="0"/>
                <a:ea typeface="黑体" panose="02010609060101010101" pitchFamily="49" charset="-122"/>
                <a:sym typeface="+mn-ea"/>
              </a:rPr>
              <a:t>I.I.D</a:t>
            </a:r>
            <a:r>
              <a:rPr lang="zh-CN" altLang="en-US" sz="2400" dirty="0">
                <a:solidFill>
                  <a:srgbClr val="C00000"/>
                </a:solidFill>
                <a:latin typeface="Times New Roman" panose="02020603050405020304" pitchFamily="18" charset="0"/>
                <a:ea typeface="黑体" panose="02010609060101010101" pitchFamily="49" charset="-122"/>
                <a:sym typeface="+mn-ea"/>
              </a:rPr>
              <a:t>假设。</a:t>
            </a:r>
            <a:r>
              <a:rPr lang="en-US" altLang="zh-CN" sz="2400" dirty="0">
                <a:solidFill>
                  <a:schemeClr val="tx1"/>
                </a:solidFill>
                <a:latin typeface="Calibri" panose="020F0502020204030204" pitchFamily="34" charset="0"/>
                <a:ea typeface="黑体" panose="02010609060101010101" pitchFamily="49" charset="-122"/>
                <a:cs typeface="Calibri" panose="020F0502020204030204" pitchFamily="34" charset="0"/>
                <a:sym typeface="+mn-ea"/>
              </a:rPr>
              <a:t>Data are independent and identically distributed</a:t>
            </a:r>
            <a:r>
              <a:rPr lang="zh-CN" altLang="en-US" sz="2400" dirty="0">
                <a:solidFill>
                  <a:schemeClr val="tx1"/>
                </a:solidFill>
                <a:latin typeface="Calibri" panose="020F0502020204030204" pitchFamily="34" charset="0"/>
                <a:ea typeface="黑体" panose="02010609060101010101" pitchFamily="49" charset="-122"/>
                <a:cs typeface="Calibri" panose="020F0502020204030204" pitchFamily="34" charset="0"/>
                <a:sym typeface="+mn-ea"/>
              </a:rPr>
              <a:t>。</a:t>
            </a:r>
            <a:r>
              <a:rPr lang="zh-CN" altLang="en-US" sz="2400" dirty="0">
                <a:solidFill>
                  <a:srgbClr val="C00000"/>
                </a:solidFill>
                <a:latin typeface="Calibri" panose="020F0502020204030204" pitchFamily="34" charset="0"/>
                <a:ea typeface="黑体" panose="02010609060101010101" pitchFamily="49" charset="-122"/>
                <a:cs typeface="Calibri" panose="020F0502020204030204" pitchFamily="34" charset="0"/>
                <a:sym typeface="+mn-ea"/>
              </a:rPr>
              <a:t>词袋模型</a:t>
            </a:r>
            <a:r>
              <a:rPr lang="zh-CN" altLang="en-US" sz="2400" dirty="0">
                <a:solidFill>
                  <a:schemeClr val="tx1"/>
                </a:solidFill>
                <a:latin typeface="Calibri" panose="020F0502020204030204" pitchFamily="34" charset="0"/>
                <a:ea typeface="黑体" panose="02010609060101010101" pitchFamily="49" charset="-122"/>
                <a:cs typeface="Calibri" panose="020F0502020204030204" pitchFamily="34" charset="0"/>
                <a:sym typeface="+mn-ea"/>
              </a:rPr>
              <a:t>与</a:t>
            </a:r>
            <a:r>
              <a:rPr lang="zh-CN" altLang="en-US" sz="2400" dirty="0">
                <a:solidFill>
                  <a:srgbClr val="C00000"/>
                </a:solidFill>
                <a:latin typeface="Calibri" panose="020F0502020204030204" pitchFamily="34" charset="0"/>
                <a:ea typeface="黑体" panose="02010609060101010101" pitchFamily="49" charset="-122"/>
                <a:cs typeface="Calibri" panose="020F0502020204030204" pitchFamily="34" charset="0"/>
                <a:sym typeface="+mn-ea"/>
              </a:rPr>
              <a:t>股票收益率</a:t>
            </a:r>
            <a:endParaRPr lang="zh-CN" altLang="zh-CN" sz="2400" b="0" dirty="0">
              <a:solidFill>
                <a:srgbClr val="0000FF"/>
              </a:solidFill>
              <a:latin typeface="黑体" panose="02010609060101010101" pitchFamily="49" charset="-122"/>
              <a:ea typeface="黑体" panose="02010609060101010101" pitchFamily="49" charset="-122"/>
            </a:endParaRPr>
          </a:p>
          <a:p>
            <a:pPr>
              <a:lnSpc>
                <a:spcPct val="130000"/>
              </a:lnSpc>
              <a:spcBef>
                <a:spcPts val="600"/>
              </a:spcBef>
              <a:spcAft>
                <a:spcPts val="600"/>
              </a:spcAft>
              <a:buClr>
                <a:srgbClr val="CC0000"/>
              </a:buClr>
              <a:defRPr/>
            </a:pPr>
            <a:endParaRPr lang="zh-CN" altLang="zh-CN"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501"/>
    </mc:Choice>
    <mc:Fallback xmlns="">
      <p:transition spd="slow" advTm="1550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矩形 2"/>
          <p:cNvSpPr>
            <a:spLocks noChangeArrowheads="1"/>
          </p:cNvSpPr>
          <p:nvPr/>
        </p:nvSpPr>
        <p:spPr bwMode="auto">
          <a:xfrm>
            <a:off x="2346325" y="6308298"/>
            <a:ext cx="459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b="0" dirty="0">
                <a:latin typeface="Arial Unicode MS" panose="020B0604020202020204" pitchFamily="34" charset="-122"/>
                <a:ea typeface="Arial Unicode MS" panose="020B0604020202020204" pitchFamily="34" charset="-122"/>
                <a:cs typeface="Arial Unicode MS" panose="020B0604020202020204" pitchFamily="34" charset="-122"/>
              </a:rPr>
              <a:t>From a PPT of </a:t>
            </a:r>
            <a:r>
              <a:rPr lang="en-US" altLang="zh-CN" b="0" dirty="0" err="1">
                <a:latin typeface="Arial Unicode MS" panose="020B0604020202020204" pitchFamily="34" charset="-122"/>
                <a:ea typeface="Arial Unicode MS" panose="020B0604020202020204" pitchFamily="34" charset="-122"/>
                <a:cs typeface="Arial Unicode MS" panose="020B0604020202020204" pitchFamily="34" charset="-122"/>
              </a:rPr>
              <a:t>Blaž</a:t>
            </a:r>
            <a:r>
              <a:rPr lang="en-US" altLang="zh-CN" b="0" dirty="0">
                <a:latin typeface="Arial Unicode MS" panose="020B0604020202020204" pitchFamily="34" charset="-122"/>
                <a:ea typeface="Arial Unicode MS" panose="020B0604020202020204" pitchFamily="34" charset="-122"/>
                <a:cs typeface="Arial Unicode MS" panose="020B0604020202020204" pitchFamily="34" charset="-122"/>
              </a:rPr>
              <a:t> Zupan and Ivan </a:t>
            </a:r>
            <a:r>
              <a:rPr lang="en-US" altLang="zh-CN" b="0" dirty="0" err="1">
                <a:latin typeface="Arial Unicode MS" panose="020B0604020202020204" pitchFamily="34" charset="-122"/>
                <a:ea typeface="Arial Unicode MS" panose="020B0604020202020204" pitchFamily="34" charset="-122"/>
                <a:cs typeface="Arial Unicode MS" panose="020B0604020202020204" pitchFamily="34" charset="-122"/>
              </a:rPr>
              <a:t>Bratko</a:t>
            </a:r>
            <a:endParaRPr lang="en-US" altLang="zh-CN" b="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6" name="Rectangle 3"/>
          <p:cNvSpPr>
            <a:spLocks noChangeArrowheads="1"/>
          </p:cNvSpPr>
          <p:nvPr/>
        </p:nvSpPr>
        <p:spPr bwMode="auto">
          <a:xfrm>
            <a:off x="4403725" y="1217295"/>
            <a:ext cx="3810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eaLnBrk="1" fontAlgn="auto" hangingPunct="1">
              <a:spcBef>
                <a:spcPct val="20000"/>
              </a:spcBef>
              <a:spcAft>
                <a:spcPts val="0"/>
              </a:spcAft>
              <a:buClr>
                <a:srgbClr val="FF0000"/>
              </a:buClr>
              <a:buFontTx/>
              <a:buChar char="•"/>
              <a:defRPr/>
            </a:pPr>
            <a:r>
              <a:rPr lang="sl-SI" altLang="zh-CN" sz="2000"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5 </a:t>
            </a:r>
            <a:r>
              <a:rPr lang="en-US" altLang="zh-CN" sz="2000"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triangles</a:t>
            </a:r>
            <a:endParaRPr lang="sl-SI" altLang="zh-CN" sz="2000"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eaLnBrk="1" fontAlgn="auto" hangingPunct="1">
              <a:spcBef>
                <a:spcPct val="20000"/>
              </a:spcBef>
              <a:spcAft>
                <a:spcPts val="0"/>
              </a:spcAft>
              <a:buClr>
                <a:srgbClr val="FF0000"/>
              </a:buClr>
              <a:buFontTx/>
              <a:buChar char="•"/>
              <a:defRPr/>
            </a:pPr>
            <a:r>
              <a:rPr lang="sl-SI" altLang="zh-CN" sz="2000"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9 </a:t>
            </a:r>
            <a:r>
              <a:rPr lang="en-US" altLang="zh-CN" sz="2000"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squares</a:t>
            </a:r>
            <a:endParaRPr lang="sl-SI" altLang="zh-CN" sz="2000"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eaLnBrk="1" fontAlgn="auto" hangingPunct="1">
              <a:spcBef>
                <a:spcPct val="20000"/>
              </a:spcBef>
              <a:spcAft>
                <a:spcPts val="0"/>
              </a:spcAft>
              <a:buClr>
                <a:srgbClr val="FF0000"/>
              </a:buClr>
              <a:buFontTx/>
              <a:buChar char="•"/>
              <a:defRPr/>
            </a:pPr>
            <a:r>
              <a:rPr lang="en-US" altLang="zh-CN" sz="2000"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class </a:t>
            </a:r>
            <a:r>
              <a:rPr lang="sl-SI" altLang="zh-CN" sz="2000"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probabilities</a:t>
            </a:r>
          </a:p>
          <a:p>
            <a:pPr marL="342900" indent="-342900" eaLnBrk="1" fontAlgn="auto" hangingPunct="1">
              <a:spcBef>
                <a:spcPct val="20000"/>
              </a:spcBef>
              <a:spcAft>
                <a:spcPts val="0"/>
              </a:spcAft>
              <a:buClr>
                <a:srgbClr val="FF0000"/>
              </a:buClr>
              <a:buFontTx/>
              <a:buChar char="•"/>
              <a:defRPr/>
            </a:pPr>
            <a:endParaRPr lang="sl-SI" altLang="zh-CN" sz="2000" b="0" kern="0" dirty="0">
              <a:solidFill>
                <a:srgbClr val="00009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eaLnBrk="1" fontAlgn="auto" hangingPunct="1">
              <a:spcBef>
                <a:spcPct val="20000"/>
              </a:spcBef>
              <a:spcAft>
                <a:spcPts val="0"/>
              </a:spcAft>
              <a:buClr>
                <a:srgbClr val="FF0000"/>
              </a:buClr>
              <a:buFontTx/>
              <a:buChar char="•"/>
              <a:defRPr/>
            </a:pPr>
            <a:endParaRPr lang="sl-SI" altLang="zh-CN" sz="2000" b="0" kern="0" dirty="0">
              <a:solidFill>
                <a:srgbClr val="00009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eaLnBrk="1" fontAlgn="auto" hangingPunct="1">
              <a:spcBef>
                <a:spcPct val="20000"/>
              </a:spcBef>
              <a:spcAft>
                <a:spcPts val="0"/>
              </a:spcAft>
              <a:buClr>
                <a:srgbClr val="FF0000"/>
              </a:buClr>
              <a:buFontTx/>
              <a:buChar char="•"/>
              <a:defRPr/>
            </a:pPr>
            <a:endParaRPr lang="sl-SI" altLang="zh-CN" sz="2000" b="0" kern="0" dirty="0">
              <a:solidFill>
                <a:srgbClr val="00009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eaLnBrk="1" fontAlgn="auto" hangingPunct="1">
              <a:spcBef>
                <a:spcPct val="20000"/>
              </a:spcBef>
              <a:spcAft>
                <a:spcPts val="0"/>
              </a:spcAft>
              <a:buClr>
                <a:srgbClr val="FF0000"/>
              </a:buClr>
              <a:buFontTx/>
              <a:buChar char="•"/>
              <a:defRPr/>
            </a:pPr>
            <a:endParaRPr lang="sl-SI" altLang="zh-CN" sz="2000" b="0" kern="0" dirty="0">
              <a:solidFill>
                <a:srgbClr val="00009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eaLnBrk="1" fontAlgn="auto" hangingPunct="1">
              <a:spcBef>
                <a:spcPct val="20000"/>
              </a:spcBef>
              <a:spcAft>
                <a:spcPts val="0"/>
              </a:spcAft>
              <a:buClr>
                <a:srgbClr val="FF0000"/>
              </a:buClr>
              <a:buFontTx/>
              <a:buChar char="•"/>
              <a:defRPr/>
            </a:pPr>
            <a:endParaRPr lang="sl-SI" altLang="zh-CN" sz="2000" b="0" kern="0" dirty="0">
              <a:solidFill>
                <a:srgbClr val="00009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eaLnBrk="1" fontAlgn="auto" hangingPunct="1">
              <a:spcBef>
                <a:spcPct val="20000"/>
              </a:spcBef>
              <a:spcAft>
                <a:spcPts val="0"/>
              </a:spcAft>
              <a:buClr>
                <a:srgbClr val="FF0000"/>
              </a:buClr>
              <a:buFontTx/>
              <a:buChar char="•"/>
              <a:defRPr/>
            </a:pPr>
            <a:r>
              <a:rPr lang="en-US" altLang="zh-CN" sz="2000"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entropy</a:t>
            </a:r>
          </a:p>
        </p:txBody>
      </p:sp>
      <p:sp>
        <p:nvSpPr>
          <p:cNvPr id="57" name="AutoShape 6"/>
          <p:cNvSpPr>
            <a:spLocks noChangeArrowheads="1"/>
          </p:cNvSpPr>
          <p:nvPr/>
        </p:nvSpPr>
        <p:spPr bwMode="auto">
          <a:xfrm>
            <a:off x="2955925" y="2360295"/>
            <a:ext cx="381000" cy="304800"/>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58" name="Rectangle 7"/>
          <p:cNvSpPr>
            <a:spLocks noChangeArrowheads="1"/>
          </p:cNvSpPr>
          <p:nvPr/>
        </p:nvSpPr>
        <p:spPr bwMode="auto">
          <a:xfrm>
            <a:off x="2193925" y="1903095"/>
            <a:ext cx="304800" cy="304800"/>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59" name="AutoShape 8"/>
          <p:cNvSpPr>
            <a:spLocks noChangeArrowheads="1"/>
          </p:cNvSpPr>
          <p:nvPr/>
        </p:nvSpPr>
        <p:spPr bwMode="auto">
          <a:xfrm>
            <a:off x="1736725" y="1979295"/>
            <a:ext cx="381000" cy="304800"/>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60" name="AutoShape 9"/>
          <p:cNvSpPr>
            <a:spLocks noChangeArrowheads="1"/>
          </p:cNvSpPr>
          <p:nvPr/>
        </p:nvSpPr>
        <p:spPr bwMode="auto">
          <a:xfrm>
            <a:off x="2803525" y="2817495"/>
            <a:ext cx="381000" cy="304800"/>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61" name="AutoShape 10"/>
          <p:cNvSpPr>
            <a:spLocks noChangeArrowheads="1"/>
          </p:cNvSpPr>
          <p:nvPr/>
        </p:nvSpPr>
        <p:spPr bwMode="auto">
          <a:xfrm>
            <a:off x="2574925" y="1979295"/>
            <a:ext cx="381000" cy="304800"/>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62" name="AutoShape 11"/>
          <p:cNvSpPr>
            <a:spLocks noChangeArrowheads="1"/>
          </p:cNvSpPr>
          <p:nvPr/>
        </p:nvSpPr>
        <p:spPr bwMode="auto">
          <a:xfrm>
            <a:off x="2117725" y="2665095"/>
            <a:ext cx="381000" cy="304800"/>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63" name="Rectangle 12"/>
          <p:cNvSpPr>
            <a:spLocks noChangeArrowheads="1"/>
          </p:cNvSpPr>
          <p:nvPr/>
        </p:nvSpPr>
        <p:spPr bwMode="auto">
          <a:xfrm>
            <a:off x="2422525" y="2360295"/>
            <a:ext cx="304800" cy="304800"/>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64" name="Rectangle 13"/>
          <p:cNvSpPr>
            <a:spLocks noChangeArrowheads="1"/>
          </p:cNvSpPr>
          <p:nvPr/>
        </p:nvSpPr>
        <p:spPr bwMode="auto">
          <a:xfrm>
            <a:off x="3489325" y="2284095"/>
            <a:ext cx="304800" cy="304800"/>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65" name="Rectangle 14"/>
          <p:cNvSpPr>
            <a:spLocks noChangeArrowheads="1"/>
          </p:cNvSpPr>
          <p:nvPr/>
        </p:nvSpPr>
        <p:spPr bwMode="auto">
          <a:xfrm>
            <a:off x="1812925" y="2512695"/>
            <a:ext cx="304800" cy="304800"/>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66" name="Rectangle 15"/>
          <p:cNvSpPr>
            <a:spLocks noChangeArrowheads="1"/>
          </p:cNvSpPr>
          <p:nvPr/>
        </p:nvSpPr>
        <p:spPr bwMode="auto">
          <a:xfrm>
            <a:off x="1965325" y="3122295"/>
            <a:ext cx="304800" cy="304800"/>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67" name="Rectangle 16"/>
          <p:cNvSpPr>
            <a:spLocks noChangeArrowheads="1"/>
          </p:cNvSpPr>
          <p:nvPr/>
        </p:nvSpPr>
        <p:spPr bwMode="auto">
          <a:xfrm>
            <a:off x="3032125" y="1979295"/>
            <a:ext cx="304800" cy="304800"/>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68" name="Rectangle 17"/>
          <p:cNvSpPr>
            <a:spLocks noChangeArrowheads="1"/>
          </p:cNvSpPr>
          <p:nvPr/>
        </p:nvSpPr>
        <p:spPr bwMode="auto">
          <a:xfrm>
            <a:off x="2498725" y="3198495"/>
            <a:ext cx="304800" cy="304800"/>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69" name="Rectangle 18"/>
          <p:cNvSpPr>
            <a:spLocks noChangeArrowheads="1"/>
          </p:cNvSpPr>
          <p:nvPr/>
        </p:nvSpPr>
        <p:spPr bwMode="auto">
          <a:xfrm>
            <a:off x="3260725" y="2741295"/>
            <a:ext cx="304800" cy="304800"/>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70" name="Rectangle 19"/>
          <p:cNvSpPr>
            <a:spLocks noChangeArrowheads="1"/>
          </p:cNvSpPr>
          <p:nvPr/>
        </p:nvSpPr>
        <p:spPr bwMode="auto">
          <a:xfrm>
            <a:off x="3108325" y="3198495"/>
            <a:ext cx="304800" cy="304800"/>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71" name="Oval 20"/>
          <p:cNvSpPr>
            <a:spLocks noChangeArrowheads="1"/>
          </p:cNvSpPr>
          <p:nvPr/>
        </p:nvSpPr>
        <p:spPr bwMode="auto">
          <a:xfrm>
            <a:off x="1355725" y="1674495"/>
            <a:ext cx="2667000" cy="2057400"/>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pic>
        <p:nvPicPr>
          <p:cNvPr id="104468"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925" y="2436495"/>
            <a:ext cx="1392238" cy="161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69"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288" y="4789170"/>
            <a:ext cx="5800725" cy="84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500" name="Group 3"/>
          <p:cNvGrpSpPr/>
          <p:nvPr/>
        </p:nvGrpSpPr>
        <p:grpSpPr bwMode="auto">
          <a:xfrm>
            <a:off x="594678" y="1230630"/>
            <a:ext cx="2157412" cy="1706563"/>
            <a:chOff x="1008" y="432"/>
            <a:chExt cx="1680" cy="1296"/>
          </a:xfrm>
        </p:grpSpPr>
        <p:sp>
          <p:nvSpPr>
            <p:cNvPr id="88" name="AutoShape 4"/>
            <p:cNvSpPr>
              <a:spLocks noChangeArrowheads="1"/>
            </p:cNvSpPr>
            <p:nvPr/>
          </p:nvSpPr>
          <p:spPr bwMode="auto">
            <a:xfrm>
              <a:off x="2016" y="864"/>
              <a:ext cx="241" cy="193"/>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89" name="Rectangle 5"/>
            <p:cNvSpPr>
              <a:spLocks noChangeArrowheads="1"/>
            </p:cNvSpPr>
            <p:nvPr/>
          </p:nvSpPr>
          <p:spPr bwMode="auto">
            <a:xfrm>
              <a:off x="1536" y="575"/>
              <a:ext cx="192" cy="193"/>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90" name="AutoShape 6"/>
            <p:cNvSpPr>
              <a:spLocks noChangeArrowheads="1"/>
            </p:cNvSpPr>
            <p:nvPr/>
          </p:nvSpPr>
          <p:spPr bwMode="auto">
            <a:xfrm>
              <a:off x="1248" y="624"/>
              <a:ext cx="240" cy="193"/>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91" name="AutoShape 7"/>
            <p:cNvSpPr>
              <a:spLocks noChangeArrowheads="1"/>
            </p:cNvSpPr>
            <p:nvPr/>
          </p:nvSpPr>
          <p:spPr bwMode="auto">
            <a:xfrm>
              <a:off x="1920" y="1152"/>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92" name="AutoShape 8"/>
            <p:cNvSpPr>
              <a:spLocks noChangeArrowheads="1"/>
            </p:cNvSpPr>
            <p:nvPr/>
          </p:nvSpPr>
          <p:spPr bwMode="auto">
            <a:xfrm>
              <a:off x="1776" y="624"/>
              <a:ext cx="240" cy="193"/>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93" name="AutoShape 9"/>
            <p:cNvSpPr>
              <a:spLocks noChangeArrowheads="1"/>
            </p:cNvSpPr>
            <p:nvPr/>
          </p:nvSpPr>
          <p:spPr bwMode="auto">
            <a:xfrm>
              <a:off x="1488" y="1056"/>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94" name="Rectangle 10"/>
            <p:cNvSpPr>
              <a:spLocks noChangeArrowheads="1"/>
            </p:cNvSpPr>
            <p:nvPr/>
          </p:nvSpPr>
          <p:spPr bwMode="auto">
            <a:xfrm>
              <a:off x="1680" y="864"/>
              <a:ext cx="192" cy="193"/>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95" name="Rectangle 11"/>
            <p:cNvSpPr>
              <a:spLocks noChangeArrowheads="1"/>
            </p:cNvSpPr>
            <p:nvPr/>
          </p:nvSpPr>
          <p:spPr bwMode="auto">
            <a:xfrm>
              <a:off x="2352" y="817"/>
              <a:ext cx="193" cy="193"/>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96" name="Rectangle 12"/>
            <p:cNvSpPr>
              <a:spLocks noChangeArrowheads="1"/>
            </p:cNvSpPr>
            <p:nvPr/>
          </p:nvSpPr>
          <p:spPr bwMode="auto">
            <a:xfrm>
              <a:off x="1296" y="960"/>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97" name="Rectangle 13"/>
            <p:cNvSpPr>
              <a:spLocks noChangeArrowheads="1"/>
            </p:cNvSpPr>
            <p:nvPr/>
          </p:nvSpPr>
          <p:spPr bwMode="auto">
            <a:xfrm>
              <a:off x="1392" y="1343"/>
              <a:ext cx="192" cy="193"/>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98" name="Rectangle 14"/>
            <p:cNvSpPr>
              <a:spLocks noChangeArrowheads="1"/>
            </p:cNvSpPr>
            <p:nvPr/>
          </p:nvSpPr>
          <p:spPr bwMode="auto">
            <a:xfrm>
              <a:off x="2064" y="624"/>
              <a:ext cx="193" cy="193"/>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99" name="Rectangle 15"/>
            <p:cNvSpPr>
              <a:spLocks noChangeArrowheads="1"/>
            </p:cNvSpPr>
            <p:nvPr/>
          </p:nvSpPr>
          <p:spPr bwMode="auto">
            <a:xfrm>
              <a:off x="1727" y="1392"/>
              <a:ext cx="193" cy="193"/>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00" name="Rectangle 16"/>
            <p:cNvSpPr>
              <a:spLocks noChangeArrowheads="1"/>
            </p:cNvSpPr>
            <p:nvPr/>
          </p:nvSpPr>
          <p:spPr bwMode="auto">
            <a:xfrm>
              <a:off x="2208" y="1104"/>
              <a:ext cx="192" cy="193"/>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01" name="Rectangle 17"/>
            <p:cNvSpPr>
              <a:spLocks noChangeArrowheads="1"/>
            </p:cNvSpPr>
            <p:nvPr/>
          </p:nvSpPr>
          <p:spPr bwMode="auto">
            <a:xfrm>
              <a:off x="2112" y="1392"/>
              <a:ext cx="192" cy="193"/>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02" name="Oval 18"/>
            <p:cNvSpPr>
              <a:spLocks noChangeArrowheads="1"/>
            </p:cNvSpPr>
            <p:nvPr/>
          </p:nvSpPr>
          <p:spPr bwMode="auto">
            <a:xfrm>
              <a:off x="1008" y="432"/>
              <a:ext cx="1680" cy="129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03" name="Group 19"/>
          <p:cNvGrpSpPr/>
          <p:nvPr/>
        </p:nvGrpSpPr>
        <p:grpSpPr bwMode="auto">
          <a:xfrm>
            <a:off x="5342890" y="1230630"/>
            <a:ext cx="1733550" cy="1066800"/>
            <a:chOff x="3648" y="576"/>
            <a:chExt cx="1200" cy="816"/>
          </a:xfrm>
        </p:grpSpPr>
        <p:sp>
          <p:nvSpPr>
            <p:cNvPr id="104" name="AutoShape 20"/>
            <p:cNvSpPr>
              <a:spLocks noChangeArrowheads="1"/>
            </p:cNvSpPr>
            <p:nvPr/>
          </p:nvSpPr>
          <p:spPr bwMode="auto">
            <a:xfrm>
              <a:off x="4368" y="672"/>
              <a:ext cx="242" cy="192"/>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05" name="AutoShape 21"/>
            <p:cNvSpPr>
              <a:spLocks noChangeArrowheads="1"/>
            </p:cNvSpPr>
            <p:nvPr/>
          </p:nvSpPr>
          <p:spPr bwMode="auto">
            <a:xfrm>
              <a:off x="3792" y="721"/>
              <a:ext cx="240" cy="193"/>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06" name="Rectangle 22"/>
            <p:cNvSpPr>
              <a:spLocks noChangeArrowheads="1"/>
            </p:cNvSpPr>
            <p:nvPr/>
          </p:nvSpPr>
          <p:spPr bwMode="auto">
            <a:xfrm>
              <a:off x="4128" y="864"/>
              <a:ext cx="192" cy="192"/>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07" name="Rectangle 23"/>
            <p:cNvSpPr>
              <a:spLocks noChangeArrowheads="1"/>
            </p:cNvSpPr>
            <p:nvPr/>
          </p:nvSpPr>
          <p:spPr bwMode="auto">
            <a:xfrm>
              <a:off x="3888" y="1056"/>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08" name="Rectangle 24"/>
            <p:cNvSpPr>
              <a:spLocks noChangeArrowheads="1"/>
            </p:cNvSpPr>
            <p:nvPr/>
          </p:nvSpPr>
          <p:spPr bwMode="auto">
            <a:xfrm>
              <a:off x="4416" y="1056"/>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09" name="Oval 25"/>
            <p:cNvSpPr>
              <a:spLocks noChangeArrowheads="1"/>
            </p:cNvSpPr>
            <p:nvPr/>
          </p:nvSpPr>
          <p:spPr bwMode="auto">
            <a:xfrm>
              <a:off x="3648" y="576"/>
              <a:ext cx="1200" cy="81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2" name="Group 26"/>
          <p:cNvGrpSpPr/>
          <p:nvPr/>
        </p:nvGrpSpPr>
        <p:grpSpPr bwMode="auto">
          <a:xfrm>
            <a:off x="5571490" y="2983230"/>
            <a:ext cx="1676400" cy="1600200"/>
            <a:chOff x="3792" y="2304"/>
            <a:chExt cx="1056" cy="1008"/>
          </a:xfrm>
        </p:grpSpPr>
        <p:sp>
          <p:nvSpPr>
            <p:cNvPr id="3" name="AutoShape 27"/>
            <p:cNvSpPr>
              <a:spLocks noChangeArrowheads="1"/>
            </p:cNvSpPr>
            <p:nvPr/>
          </p:nvSpPr>
          <p:spPr bwMode="auto">
            <a:xfrm>
              <a:off x="4320" y="2736"/>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4" name="AutoShape 28"/>
            <p:cNvSpPr>
              <a:spLocks noChangeArrowheads="1"/>
            </p:cNvSpPr>
            <p:nvPr/>
          </p:nvSpPr>
          <p:spPr bwMode="auto">
            <a:xfrm>
              <a:off x="4128" y="2448"/>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5" name="AutoShape 29"/>
            <p:cNvSpPr>
              <a:spLocks noChangeArrowheads="1"/>
            </p:cNvSpPr>
            <p:nvPr/>
          </p:nvSpPr>
          <p:spPr bwMode="auto">
            <a:xfrm>
              <a:off x="3888" y="2640"/>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6" name="Rectangle 30"/>
            <p:cNvSpPr>
              <a:spLocks noChangeArrowheads="1"/>
            </p:cNvSpPr>
            <p:nvPr/>
          </p:nvSpPr>
          <p:spPr bwMode="auto">
            <a:xfrm>
              <a:off x="4128" y="2976"/>
              <a:ext cx="192"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7" name="Rectangle 31"/>
            <p:cNvSpPr>
              <a:spLocks noChangeArrowheads="1"/>
            </p:cNvSpPr>
            <p:nvPr/>
          </p:nvSpPr>
          <p:spPr bwMode="auto">
            <a:xfrm>
              <a:off x="4416" y="2448"/>
              <a:ext cx="192"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8" name="Oval 32"/>
            <p:cNvSpPr>
              <a:spLocks noChangeArrowheads="1"/>
            </p:cNvSpPr>
            <p:nvPr/>
          </p:nvSpPr>
          <p:spPr bwMode="auto">
            <a:xfrm>
              <a:off x="3792" y="2304"/>
              <a:ext cx="1056" cy="1008"/>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9" name="Group 33"/>
          <p:cNvGrpSpPr/>
          <p:nvPr/>
        </p:nvGrpSpPr>
        <p:grpSpPr bwMode="auto">
          <a:xfrm>
            <a:off x="2294890" y="4354830"/>
            <a:ext cx="1447800" cy="1295400"/>
            <a:chOff x="2208" y="2928"/>
            <a:chExt cx="912" cy="816"/>
          </a:xfrm>
        </p:grpSpPr>
        <p:sp>
          <p:nvSpPr>
            <p:cNvPr id="10" name="Rectangle 34"/>
            <p:cNvSpPr>
              <a:spLocks noChangeArrowheads="1"/>
            </p:cNvSpPr>
            <p:nvPr/>
          </p:nvSpPr>
          <p:spPr bwMode="auto">
            <a:xfrm>
              <a:off x="2400" y="3072"/>
              <a:ext cx="192" cy="192"/>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1" name="Rectangle 35"/>
            <p:cNvSpPr>
              <a:spLocks noChangeArrowheads="1"/>
            </p:cNvSpPr>
            <p:nvPr/>
          </p:nvSpPr>
          <p:spPr bwMode="auto">
            <a:xfrm>
              <a:off x="2352" y="3360"/>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12" name="Rectangle 36"/>
            <p:cNvSpPr>
              <a:spLocks noChangeArrowheads="1"/>
            </p:cNvSpPr>
            <p:nvPr/>
          </p:nvSpPr>
          <p:spPr bwMode="auto">
            <a:xfrm>
              <a:off x="2688" y="3408"/>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3" name="Rectangle 37"/>
            <p:cNvSpPr>
              <a:spLocks noChangeArrowheads="1"/>
            </p:cNvSpPr>
            <p:nvPr/>
          </p:nvSpPr>
          <p:spPr bwMode="auto">
            <a:xfrm>
              <a:off x="2688" y="3120"/>
              <a:ext cx="192" cy="192"/>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4" name="Oval 38"/>
            <p:cNvSpPr>
              <a:spLocks noChangeArrowheads="1"/>
            </p:cNvSpPr>
            <p:nvPr/>
          </p:nvSpPr>
          <p:spPr bwMode="auto">
            <a:xfrm>
              <a:off x="2208" y="2928"/>
              <a:ext cx="912" cy="81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sp>
        <p:nvSpPr>
          <p:cNvPr id="15" name="Text Box 42"/>
          <p:cNvSpPr txBox="1">
            <a:spLocks noChangeArrowheads="1"/>
          </p:cNvSpPr>
          <p:nvPr/>
        </p:nvSpPr>
        <p:spPr bwMode="auto">
          <a:xfrm>
            <a:off x="2447290" y="2526030"/>
            <a:ext cx="9286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en-US" altLang="zh-CN" b="0" kern="0">
                <a:solidFill>
                  <a:srgbClr val="000000"/>
                </a:solidFill>
                <a:ea typeface="宋体" panose="02010600030101010101" pitchFamily="2" charset="-122"/>
              </a:rPr>
              <a:t>Color</a:t>
            </a:r>
            <a:r>
              <a:rPr lang="sl-SI" altLang="zh-CN" b="0" kern="0">
                <a:solidFill>
                  <a:srgbClr val="000000"/>
                </a:solidFill>
              </a:rPr>
              <a:t>?</a:t>
            </a:r>
            <a:endParaRPr lang="en-US" altLang="zh-CN" b="0" kern="0">
              <a:solidFill>
                <a:srgbClr val="000000"/>
              </a:solidFill>
              <a:ea typeface="宋体" panose="02010600030101010101" pitchFamily="2" charset="-122"/>
            </a:endParaRPr>
          </a:p>
        </p:txBody>
      </p:sp>
      <p:grpSp>
        <p:nvGrpSpPr>
          <p:cNvPr id="17" name="Group 43"/>
          <p:cNvGrpSpPr/>
          <p:nvPr/>
        </p:nvGrpSpPr>
        <p:grpSpPr bwMode="auto">
          <a:xfrm>
            <a:off x="3285490" y="1611630"/>
            <a:ext cx="2209800" cy="2667000"/>
            <a:chOff x="2352" y="1200"/>
            <a:chExt cx="1392" cy="1680"/>
          </a:xfrm>
        </p:grpSpPr>
        <p:sp>
          <p:nvSpPr>
            <p:cNvPr id="18" name="Line 44"/>
            <p:cNvSpPr>
              <a:spLocks noChangeShapeType="1"/>
            </p:cNvSpPr>
            <p:nvPr/>
          </p:nvSpPr>
          <p:spPr bwMode="auto">
            <a:xfrm flipH="1">
              <a:off x="2352" y="1776"/>
              <a:ext cx="144" cy="1104"/>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9" name="Line 45"/>
            <p:cNvSpPr>
              <a:spLocks noChangeShapeType="1"/>
            </p:cNvSpPr>
            <p:nvPr/>
          </p:nvSpPr>
          <p:spPr bwMode="auto">
            <a:xfrm>
              <a:off x="2496" y="1776"/>
              <a:ext cx="1248" cy="528"/>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 name="Line 46"/>
            <p:cNvSpPr>
              <a:spLocks noChangeShapeType="1"/>
            </p:cNvSpPr>
            <p:nvPr/>
          </p:nvSpPr>
          <p:spPr bwMode="auto">
            <a:xfrm flipV="1">
              <a:off x="2496" y="1200"/>
              <a:ext cx="1152" cy="576"/>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 name="Text Box 47"/>
            <p:cNvSpPr txBox="1">
              <a:spLocks noChangeArrowheads="1"/>
            </p:cNvSpPr>
            <p:nvPr/>
          </p:nvSpPr>
          <p:spPr bwMode="auto">
            <a:xfrm>
              <a:off x="2784" y="1248"/>
              <a:ext cx="32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en-US" altLang="zh-CN" sz="1600" b="0" kern="0">
                  <a:solidFill>
                    <a:srgbClr val="000000"/>
                  </a:solidFill>
                  <a:ea typeface="宋体" panose="02010600030101010101" pitchFamily="2" charset="-122"/>
                </a:rPr>
                <a:t>red</a:t>
              </a:r>
            </a:p>
          </p:txBody>
        </p:sp>
        <p:sp>
          <p:nvSpPr>
            <p:cNvPr id="22" name="Text Box 48"/>
            <p:cNvSpPr txBox="1">
              <a:spLocks noChangeArrowheads="1"/>
            </p:cNvSpPr>
            <p:nvPr/>
          </p:nvSpPr>
          <p:spPr bwMode="auto">
            <a:xfrm>
              <a:off x="2448" y="2400"/>
              <a:ext cx="4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en-US" altLang="zh-CN" sz="1600" b="0" kern="0">
                  <a:solidFill>
                    <a:srgbClr val="000000"/>
                  </a:solidFill>
                  <a:ea typeface="宋体" panose="02010600030101010101" pitchFamily="2" charset="-122"/>
                </a:rPr>
                <a:t>yellow</a:t>
              </a:r>
            </a:p>
          </p:txBody>
        </p:sp>
        <p:sp>
          <p:nvSpPr>
            <p:cNvPr id="23" name="Text Box 49"/>
            <p:cNvSpPr txBox="1">
              <a:spLocks noChangeArrowheads="1"/>
            </p:cNvSpPr>
            <p:nvPr/>
          </p:nvSpPr>
          <p:spPr bwMode="auto">
            <a:xfrm>
              <a:off x="3072" y="1824"/>
              <a:ext cx="45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en-US" altLang="zh-CN" sz="1600" b="0" kern="0">
                  <a:solidFill>
                    <a:srgbClr val="000000"/>
                  </a:solidFill>
                  <a:ea typeface="宋体" panose="02010600030101010101" pitchFamily="2" charset="-122"/>
                </a:rPr>
                <a:t>green</a:t>
              </a:r>
            </a:p>
          </p:txBody>
        </p:sp>
      </p:grpSp>
      <p:pic>
        <p:nvPicPr>
          <p:cNvPr id="131" name="Picture 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3503" y="2291080"/>
            <a:ext cx="358457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715" y="4659630"/>
            <a:ext cx="44989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9340" y="5345430"/>
            <a:ext cx="425926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矩形 49"/>
          <p:cNvSpPr>
            <a:spLocks noChangeArrowheads="1"/>
          </p:cNvSpPr>
          <p:nvPr/>
        </p:nvSpPr>
        <p:spPr bwMode="auto">
          <a:xfrm>
            <a:off x="2273300" y="6341586"/>
            <a:ext cx="459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en-US" altLang="zh-CN" b="0">
                <a:latin typeface="Arial Unicode MS" panose="020B0604020202020204" pitchFamily="34" charset="-122"/>
                <a:ea typeface="Arial Unicode MS" panose="020B0604020202020204" pitchFamily="34" charset="-122"/>
                <a:cs typeface="Arial Unicode MS" panose="020B0604020202020204" pitchFamily="34" charset="-122"/>
              </a:rPr>
              <a:t>From a PPT of Blaž Zupan and Ivan Bratko</a:t>
            </a:r>
          </a:p>
        </p:txBody>
      </p:sp>
      <p:sp>
        <p:nvSpPr>
          <p:cNvPr id="51" name="矩形 50"/>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wipe(left)">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1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13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矩形 2"/>
          <p:cNvSpPr>
            <a:spLocks noChangeArrowheads="1"/>
          </p:cNvSpPr>
          <p:nvPr/>
        </p:nvSpPr>
        <p:spPr bwMode="auto">
          <a:xfrm>
            <a:off x="2102803" y="6316663"/>
            <a:ext cx="459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b="0">
                <a:latin typeface="Arial Unicode MS" panose="020B0604020202020204" pitchFamily="34" charset="-122"/>
                <a:ea typeface="Arial Unicode MS" panose="020B0604020202020204" pitchFamily="34" charset="-122"/>
                <a:cs typeface="Arial Unicode MS" panose="020B0604020202020204" pitchFamily="34" charset="-122"/>
              </a:rPr>
              <a:t>From a PPT of Blaž Zupan and Ivan Bratko</a:t>
            </a:r>
          </a:p>
        </p:txBody>
      </p:sp>
      <p:sp>
        <p:nvSpPr>
          <p:cNvPr id="108548" name="AutoShape 3"/>
          <p:cNvSpPr>
            <a:spLocks noChangeArrowheads="1"/>
          </p:cNvSpPr>
          <p:nvPr/>
        </p:nvSpPr>
        <p:spPr bwMode="auto">
          <a:xfrm>
            <a:off x="2967990" y="1998663"/>
            <a:ext cx="306388" cy="244475"/>
          </a:xfrm>
          <a:prstGeom prst="triangle">
            <a:avLst>
              <a:gd name="adj" fmla="val 50000"/>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49" name="Rectangle 4"/>
          <p:cNvSpPr>
            <a:spLocks noChangeArrowheads="1"/>
          </p:cNvSpPr>
          <p:nvPr/>
        </p:nvSpPr>
        <p:spPr bwMode="auto">
          <a:xfrm>
            <a:off x="2356803" y="1631950"/>
            <a:ext cx="244475" cy="244475"/>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50" name="AutoShape 5"/>
          <p:cNvSpPr>
            <a:spLocks noChangeArrowheads="1"/>
          </p:cNvSpPr>
          <p:nvPr/>
        </p:nvSpPr>
        <p:spPr bwMode="auto">
          <a:xfrm>
            <a:off x="1990090" y="1692275"/>
            <a:ext cx="304800" cy="244475"/>
          </a:xfrm>
          <a:prstGeom prst="triangle">
            <a:avLst>
              <a:gd name="adj" fmla="val 50000"/>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51" name="AutoShape 6"/>
          <p:cNvSpPr>
            <a:spLocks noChangeArrowheads="1"/>
          </p:cNvSpPr>
          <p:nvPr/>
        </p:nvSpPr>
        <p:spPr bwMode="auto">
          <a:xfrm>
            <a:off x="2845753" y="2365375"/>
            <a:ext cx="306387" cy="244475"/>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52" name="AutoShape 7"/>
          <p:cNvSpPr>
            <a:spLocks noChangeArrowheads="1"/>
          </p:cNvSpPr>
          <p:nvPr/>
        </p:nvSpPr>
        <p:spPr bwMode="auto">
          <a:xfrm>
            <a:off x="2663190" y="1692275"/>
            <a:ext cx="304800" cy="244475"/>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53" name="AutoShape 8"/>
          <p:cNvSpPr>
            <a:spLocks noChangeArrowheads="1"/>
          </p:cNvSpPr>
          <p:nvPr/>
        </p:nvSpPr>
        <p:spPr bwMode="auto">
          <a:xfrm>
            <a:off x="2294890" y="2243138"/>
            <a:ext cx="306388" cy="244475"/>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54" name="Rectangle 9"/>
          <p:cNvSpPr>
            <a:spLocks noChangeArrowheads="1"/>
          </p:cNvSpPr>
          <p:nvPr/>
        </p:nvSpPr>
        <p:spPr bwMode="auto">
          <a:xfrm>
            <a:off x="2540953" y="1998663"/>
            <a:ext cx="244475" cy="244475"/>
          </a:xfrm>
          <a:prstGeom prst="rect">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55" name="Rectangle 10"/>
          <p:cNvSpPr>
            <a:spLocks noChangeArrowheads="1"/>
          </p:cNvSpPr>
          <p:nvPr/>
        </p:nvSpPr>
        <p:spPr bwMode="auto">
          <a:xfrm>
            <a:off x="3396615" y="1936750"/>
            <a:ext cx="244475" cy="244475"/>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sl-SI" altLang="zh-CN"/>
          </a:p>
        </p:txBody>
      </p:sp>
      <p:sp>
        <p:nvSpPr>
          <p:cNvPr id="108556" name="Rectangle 11"/>
          <p:cNvSpPr>
            <a:spLocks noChangeArrowheads="1"/>
          </p:cNvSpPr>
          <p:nvPr/>
        </p:nvSpPr>
        <p:spPr bwMode="auto">
          <a:xfrm>
            <a:off x="2050415" y="2120900"/>
            <a:ext cx="244475" cy="244475"/>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57" name="Rectangle 12"/>
          <p:cNvSpPr>
            <a:spLocks noChangeArrowheads="1"/>
          </p:cNvSpPr>
          <p:nvPr/>
        </p:nvSpPr>
        <p:spPr bwMode="auto">
          <a:xfrm>
            <a:off x="2172653" y="2609850"/>
            <a:ext cx="246062" cy="244475"/>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58" name="Rectangle 13"/>
          <p:cNvSpPr>
            <a:spLocks noChangeArrowheads="1"/>
          </p:cNvSpPr>
          <p:nvPr/>
        </p:nvSpPr>
        <p:spPr bwMode="auto">
          <a:xfrm>
            <a:off x="3029903" y="1692275"/>
            <a:ext cx="244475" cy="244475"/>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59" name="Rectangle 14"/>
          <p:cNvSpPr>
            <a:spLocks noChangeArrowheads="1"/>
          </p:cNvSpPr>
          <p:nvPr/>
        </p:nvSpPr>
        <p:spPr bwMode="auto">
          <a:xfrm>
            <a:off x="2601278" y="2671763"/>
            <a:ext cx="244475" cy="244475"/>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60" name="Rectangle 15"/>
          <p:cNvSpPr>
            <a:spLocks noChangeArrowheads="1"/>
          </p:cNvSpPr>
          <p:nvPr/>
        </p:nvSpPr>
        <p:spPr bwMode="auto">
          <a:xfrm>
            <a:off x="3212465" y="2303463"/>
            <a:ext cx="244475" cy="246062"/>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61" name="Rectangle 16"/>
          <p:cNvSpPr>
            <a:spLocks noChangeArrowheads="1"/>
          </p:cNvSpPr>
          <p:nvPr/>
        </p:nvSpPr>
        <p:spPr bwMode="auto">
          <a:xfrm>
            <a:off x="3090228" y="2671763"/>
            <a:ext cx="244475" cy="244475"/>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62" name="Oval 17"/>
          <p:cNvSpPr>
            <a:spLocks noChangeArrowheads="1"/>
          </p:cNvSpPr>
          <p:nvPr/>
        </p:nvSpPr>
        <p:spPr bwMode="auto">
          <a:xfrm>
            <a:off x="1683703" y="1447800"/>
            <a:ext cx="2141537" cy="165100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nvGrpSpPr>
          <p:cNvPr id="108563" name="Group 18"/>
          <p:cNvGrpSpPr/>
          <p:nvPr/>
        </p:nvGrpSpPr>
        <p:grpSpPr bwMode="auto">
          <a:xfrm>
            <a:off x="5047615" y="1631950"/>
            <a:ext cx="1528763" cy="1039813"/>
            <a:chOff x="3648" y="576"/>
            <a:chExt cx="1200" cy="816"/>
          </a:xfrm>
        </p:grpSpPr>
        <p:sp>
          <p:nvSpPr>
            <p:cNvPr id="108593" name="AutoShape 19"/>
            <p:cNvSpPr>
              <a:spLocks noChangeArrowheads="1"/>
            </p:cNvSpPr>
            <p:nvPr/>
          </p:nvSpPr>
          <p:spPr bwMode="auto">
            <a:xfrm>
              <a:off x="4368" y="672"/>
              <a:ext cx="240" cy="192"/>
            </a:xfrm>
            <a:prstGeom prst="triangle">
              <a:avLst>
                <a:gd name="adj" fmla="val 50000"/>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94" name="AutoShape 20"/>
            <p:cNvSpPr>
              <a:spLocks noChangeArrowheads="1"/>
            </p:cNvSpPr>
            <p:nvPr/>
          </p:nvSpPr>
          <p:spPr bwMode="auto">
            <a:xfrm>
              <a:off x="3792" y="720"/>
              <a:ext cx="240" cy="192"/>
            </a:xfrm>
            <a:prstGeom prst="triangle">
              <a:avLst>
                <a:gd name="adj" fmla="val 50000"/>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95" name="Rectangle 21"/>
            <p:cNvSpPr>
              <a:spLocks noChangeArrowheads="1"/>
            </p:cNvSpPr>
            <p:nvPr/>
          </p:nvSpPr>
          <p:spPr bwMode="auto">
            <a:xfrm>
              <a:off x="4128" y="864"/>
              <a:ext cx="192" cy="192"/>
            </a:xfrm>
            <a:prstGeom prst="rect">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96" name="Rectangle 22"/>
            <p:cNvSpPr>
              <a:spLocks noChangeArrowheads="1"/>
            </p:cNvSpPr>
            <p:nvPr/>
          </p:nvSpPr>
          <p:spPr bwMode="auto">
            <a:xfrm>
              <a:off x="3888" y="1056"/>
              <a:ext cx="192" cy="192"/>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97" name="Rectangle 23"/>
            <p:cNvSpPr>
              <a:spLocks noChangeArrowheads="1"/>
            </p:cNvSpPr>
            <p:nvPr/>
          </p:nvSpPr>
          <p:spPr bwMode="auto">
            <a:xfrm>
              <a:off x="4416" y="1056"/>
              <a:ext cx="192" cy="192"/>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98" name="Oval 24"/>
            <p:cNvSpPr>
              <a:spLocks noChangeArrowheads="1"/>
            </p:cNvSpPr>
            <p:nvPr/>
          </p:nvSpPr>
          <p:spPr bwMode="auto">
            <a:xfrm>
              <a:off x="3648" y="576"/>
              <a:ext cx="1200" cy="816"/>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pSp>
        <p:nvGrpSpPr>
          <p:cNvPr id="108564" name="Group 25"/>
          <p:cNvGrpSpPr/>
          <p:nvPr/>
        </p:nvGrpSpPr>
        <p:grpSpPr bwMode="auto">
          <a:xfrm>
            <a:off x="5231765" y="3527425"/>
            <a:ext cx="1344613" cy="1284288"/>
            <a:chOff x="3792" y="2304"/>
            <a:chExt cx="1056" cy="1008"/>
          </a:xfrm>
        </p:grpSpPr>
        <p:sp>
          <p:nvSpPr>
            <p:cNvPr id="108587" name="AutoShape 26"/>
            <p:cNvSpPr>
              <a:spLocks noChangeArrowheads="1"/>
            </p:cNvSpPr>
            <p:nvPr/>
          </p:nvSpPr>
          <p:spPr bwMode="auto">
            <a:xfrm>
              <a:off x="4320" y="2736"/>
              <a:ext cx="240" cy="192"/>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88" name="AutoShape 27"/>
            <p:cNvSpPr>
              <a:spLocks noChangeArrowheads="1"/>
            </p:cNvSpPr>
            <p:nvPr/>
          </p:nvSpPr>
          <p:spPr bwMode="auto">
            <a:xfrm>
              <a:off x="4128" y="2448"/>
              <a:ext cx="240" cy="192"/>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89" name="AutoShape 28"/>
            <p:cNvSpPr>
              <a:spLocks noChangeArrowheads="1"/>
            </p:cNvSpPr>
            <p:nvPr/>
          </p:nvSpPr>
          <p:spPr bwMode="auto">
            <a:xfrm>
              <a:off x="3888" y="2640"/>
              <a:ext cx="240" cy="192"/>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90" name="Rectangle 29"/>
            <p:cNvSpPr>
              <a:spLocks noChangeArrowheads="1"/>
            </p:cNvSpPr>
            <p:nvPr/>
          </p:nvSpPr>
          <p:spPr bwMode="auto">
            <a:xfrm>
              <a:off x="4128" y="2976"/>
              <a:ext cx="192" cy="192"/>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91" name="Rectangle 30"/>
            <p:cNvSpPr>
              <a:spLocks noChangeArrowheads="1"/>
            </p:cNvSpPr>
            <p:nvPr/>
          </p:nvSpPr>
          <p:spPr bwMode="auto">
            <a:xfrm>
              <a:off x="4416" y="2448"/>
              <a:ext cx="192" cy="192"/>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92" name="Oval 31"/>
            <p:cNvSpPr>
              <a:spLocks noChangeArrowheads="1"/>
            </p:cNvSpPr>
            <p:nvPr/>
          </p:nvSpPr>
          <p:spPr bwMode="auto">
            <a:xfrm>
              <a:off x="3792" y="2304"/>
              <a:ext cx="1056" cy="1008"/>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pSp>
        <p:nvGrpSpPr>
          <p:cNvPr id="108565" name="Group 32"/>
          <p:cNvGrpSpPr/>
          <p:nvPr/>
        </p:nvGrpSpPr>
        <p:grpSpPr bwMode="auto">
          <a:xfrm>
            <a:off x="2601278" y="4627563"/>
            <a:ext cx="1162050" cy="1039812"/>
            <a:chOff x="2208" y="2928"/>
            <a:chExt cx="912" cy="816"/>
          </a:xfrm>
        </p:grpSpPr>
        <p:sp>
          <p:nvSpPr>
            <p:cNvPr id="108582" name="Rectangle 33"/>
            <p:cNvSpPr>
              <a:spLocks noChangeArrowheads="1"/>
            </p:cNvSpPr>
            <p:nvPr/>
          </p:nvSpPr>
          <p:spPr bwMode="auto">
            <a:xfrm>
              <a:off x="2400" y="3072"/>
              <a:ext cx="192" cy="192"/>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08583" name="Rectangle 34"/>
            <p:cNvSpPr>
              <a:spLocks noChangeArrowheads="1"/>
            </p:cNvSpPr>
            <p:nvPr/>
          </p:nvSpPr>
          <p:spPr bwMode="auto">
            <a:xfrm>
              <a:off x="2352" y="3360"/>
              <a:ext cx="192" cy="192"/>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sl-SI" altLang="zh-CN"/>
            </a:p>
          </p:txBody>
        </p:sp>
        <p:sp>
          <p:nvSpPr>
            <p:cNvPr id="108584" name="Rectangle 35"/>
            <p:cNvSpPr>
              <a:spLocks noChangeArrowheads="1"/>
            </p:cNvSpPr>
            <p:nvPr/>
          </p:nvSpPr>
          <p:spPr bwMode="auto">
            <a:xfrm>
              <a:off x="2688" y="3408"/>
              <a:ext cx="192" cy="192"/>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85" name="Rectangle 36"/>
            <p:cNvSpPr>
              <a:spLocks noChangeArrowheads="1"/>
            </p:cNvSpPr>
            <p:nvPr/>
          </p:nvSpPr>
          <p:spPr bwMode="auto">
            <a:xfrm>
              <a:off x="2688" y="3120"/>
              <a:ext cx="192" cy="192"/>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08586" name="Oval 37"/>
            <p:cNvSpPr>
              <a:spLocks noChangeArrowheads="1"/>
            </p:cNvSpPr>
            <p:nvPr/>
          </p:nvSpPr>
          <p:spPr bwMode="auto">
            <a:xfrm>
              <a:off x="2208" y="2928"/>
              <a:ext cx="912" cy="816"/>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sp>
        <p:nvSpPr>
          <p:cNvPr id="108566" name="Line 38"/>
          <p:cNvSpPr>
            <a:spLocks noChangeShapeType="1"/>
          </p:cNvSpPr>
          <p:nvPr/>
        </p:nvSpPr>
        <p:spPr bwMode="auto">
          <a:xfrm flipH="1">
            <a:off x="3396615" y="3160713"/>
            <a:ext cx="182563" cy="1406525"/>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67" name="Line 39"/>
          <p:cNvSpPr>
            <a:spLocks noChangeShapeType="1"/>
          </p:cNvSpPr>
          <p:nvPr/>
        </p:nvSpPr>
        <p:spPr bwMode="auto">
          <a:xfrm>
            <a:off x="3579178" y="3160713"/>
            <a:ext cx="1590675" cy="6731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68" name="Line 40"/>
          <p:cNvSpPr>
            <a:spLocks noChangeShapeType="1"/>
          </p:cNvSpPr>
          <p:nvPr/>
        </p:nvSpPr>
        <p:spPr bwMode="auto">
          <a:xfrm flipV="1">
            <a:off x="3579178" y="2425700"/>
            <a:ext cx="1468437" cy="735013"/>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69" name="Text Box 41"/>
          <p:cNvSpPr txBox="1">
            <a:spLocks noChangeArrowheads="1"/>
          </p:cNvSpPr>
          <p:nvPr/>
        </p:nvSpPr>
        <p:spPr bwMode="auto">
          <a:xfrm>
            <a:off x="2596515" y="3160713"/>
            <a:ext cx="9286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2000">
                <a:solidFill>
                  <a:srgbClr val="0070C0"/>
                </a:solidFill>
                <a:latin typeface="Comic Sans MS" panose="030F0702030302020204" pitchFamily="66" charset="0"/>
              </a:rPr>
              <a:t>Color</a:t>
            </a:r>
            <a:r>
              <a:rPr lang="sl-SI" altLang="zh-CN" sz="2000">
                <a:solidFill>
                  <a:srgbClr val="0070C0"/>
                </a:solidFill>
                <a:latin typeface="Comic Sans MS" panose="030F0702030302020204" pitchFamily="66" charset="0"/>
              </a:rPr>
              <a:t>?</a:t>
            </a:r>
          </a:p>
        </p:txBody>
      </p:sp>
      <p:sp>
        <p:nvSpPr>
          <p:cNvPr id="108570" name="Text Box 42"/>
          <p:cNvSpPr txBox="1">
            <a:spLocks noChangeArrowheads="1"/>
          </p:cNvSpPr>
          <p:nvPr/>
        </p:nvSpPr>
        <p:spPr bwMode="auto">
          <a:xfrm>
            <a:off x="3739515" y="2487613"/>
            <a:ext cx="5127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solidFill>
                  <a:srgbClr val="0070C0"/>
                </a:solidFill>
                <a:latin typeface="Comic Sans MS" panose="030F0702030302020204" pitchFamily="66" charset="0"/>
              </a:rPr>
              <a:t>red</a:t>
            </a:r>
          </a:p>
        </p:txBody>
      </p:sp>
      <p:sp>
        <p:nvSpPr>
          <p:cNvPr id="108571" name="Text Box 43"/>
          <p:cNvSpPr txBox="1">
            <a:spLocks noChangeArrowheads="1"/>
          </p:cNvSpPr>
          <p:nvPr/>
        </p:nvSpPr>
        <p:spPr bwMode="auto">
          <a:xfrm>
            <a:off x="3518853" y="3956050"/>
            <a:ext cx="758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solidFill>
                  <a:schemeClr val="bg1"/>
                </a:solidFill>
                <a:latin typeface="Comic Sans MS" panose="030F0702030302020204" pitchFamily="66" charset="0"/>
              </a:rPr>
              <a:t>yellow</a:t>
            </a:r>
          </a:p>
        </p:txBody>
      </p:sp>
      <p:sp>
        <p:nvSpPr>
          <p:cNvPr id="108572" name="Text Box 44"/>
          <p:cNvSpPr txBox="1">
            <a:spLocks noChangeArrowheads="1"/>
          </p:cNvSpPr>
          <p:nvPr/>
        </p:nvSpPr>
        <p:spPr bwMode="auto">
          <a:xfrm>
            <a:off x="4314190" y="3221038"/>
            <a:ext cx="7191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solidFill>
                  <a:srgbClr val="0070C0"/>
                </a:solidFill>
                <a:latin typeface="Comic Sans MS" panose="030F0702030302020204" pitchFamily="66" charset="0"/>
              </a:rPr>
              <a:t>green</a:t>
            </a:r>
          </a:p>
        </p:txBody>
      </p:sp>
      <p:pic>
        <p:nvPicPr>
          <p:cNvPr id="108573" name="Picture 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1403" y="1392238"/>
            <a:ext cx="1181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74" name="Picture 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915" y="1203325"/>
            <a:ext cx="20859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75" name="Picture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0715" y="4937125"/>
            <a:ext cx="2343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76"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4128" y="5273675"/>
            <a:ext cx="22479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4" name="Group 88"/>
          <p:cNvGrpSpPr/>
          <p:nvPr/>
        </p:nvGrpSpPr>
        <p:grpSpPr bwMode="auto">
          <a:xfrm>
            <a:off x="2048828" y="2803525"/>
            <a:ext cx="3667125" cy="1770063"/>
            <a:chOff x="1440" y="1152"/>
            <a:chExt cx="2310" cy="1115"/>
          </a:xfrm>
        </p:grpSpPr>
        <p:pic>
          <p:nvPicPr>
            <p:cNvPr id="108579" name="Picture 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5" y="1152"/>
              <a:ext cx="715"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80" name="Picture 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8" y="1728"/>
              <a:ext cx="79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81" name="Picture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0" y="1968"/>
              <a:ext cx="840"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48" name="Picture 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828" y="5764213"/>
            <a:ext cx="6113462"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矩形 54"/>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AutoShape 3"/>
          <p:cNvSpPr>
            <a:spLocks noChangeArrowheads="1"/>
          </p:cNvSpPr>
          <p:nvPr/>
        </p:nvSpPr>
        <p:spPr bwMode="auto">
          <a:xfrm>
            <a:off x="3025140" y="1762443"/>
            <a:ext cx="306388" cy="244475"/>
          </a:xfrm>
          <a:prstGeom prst="triangle">
            <a:avLst>
              <a:gd name="adj" fmla="val 50000"/>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597" name="Rectangle 4"/>
          <p:cNvSpPr>
            <a:spLocks noChangeArrowheads="1"/>
          </p:cNvSpPr>
          <p:nvPr/>
        </p:nvSpPr>
        <p:spPr bwMode="auto">
          <a:xfrm>
            <a:off x="2413953" y="1395730"/>
            <a:ext cx="244475" cy="244475"/>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598" name="AutoShape 5"/>
          <p:cNvSpPr>
            <a:spLocks noChangeArrowheads="1"/>
          </p:cNvSpPr>
          <p:nvPr/>
        </p:nvSpPr>
        <p:spPr bwMode="auto">
          <a:xfrm>
            <a:off x="2047240" y="1456055"/>
            <a:ext cx="304800" cy="244475"/>
          </a:xfrm>
          <a:prstGeom prst="triangle">
            <a:avLst>
              <a:gd name="adj" fmla="val 50000"/>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599" name="AutoShape 6"/>
          <p:cNvSpPr>
            <a:spLocks noChangeArrowheads="1"/>
          </p:cNvSpPr>
          <p:nvPr/>
        </p:nvSpPr>
        <p:spPr bwMode="auto">
          <a:xfrm>
            <a:off x="2902903" y="2129155"/>
            <a:ext cx="306387" cy="244475"/>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00" name="AutoShape 7"/>
          <p:cNvSpPr>
            <a:spLocks noChangeArrowheads="1"/>
          </p:cNvSpPr>
          <p:nvPr/>
        </p:nvSpPr>
        <p:spPr bwMode="auto">
          <a:xfrm>
            <a:off x="2720340" y="1456055"/>
            <a:ext cx="304800" cy="244475"/>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01" name="AutoShape 8"/>
          <p:cNvSpPr>
            <a:spLocks noChangeArrowheads="1"/>
          </p:cNvSpPr>
          <p:nvPr/>
        </p:nvSpPr>
        <p:spPr bwMode="auto">
          <a:xfrm>
            <a:off x="2352040" y="2006918"/>
            <a:ext cx="306388" cy="244475"/>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602" name="Rectangle 9"/>
          <p:cNvSpPr>
            <a:spLocks noChangeArrowheads="1"/>
          </p:cNvSpPr>
          <p:nvPr/>
        </p:nvSpPr>
        <p:spPr bwMode="auto">
          <a:xfrm>
            <a:off x="2598103" y="1762443"/>
            <a:ext cx="244475" cy="244475"/>
          </a:xfrm>
          <a:prstGeom prst="rect">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03" name="Rectangle 10"/>
          <p:cNvSpPr>
            <a:spLocks noChangeArrowheads="1"/>
          </p:cNvSpPr>
          <p:nvPr/>
        </p:nvSpPr>
        <p:spPr bwMode="auto">
          <a:xfrm>
            <a:off x="3453765" y="1700530"/>
            <a:ext cx="244475" cy="244475"/>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sl-SI" altLang="zh-CN"/>
          </a:p>
        </p:txBody>
      </p:sp>
      <p:sp>
        <p:nvSpPr>
          <p:cNvPr id="110604" name="Rectangle 11"/>
          <p:cNvSpPr>
            <a:spLocks noChangeArrowheads="1"/>
          </p:cNvSpPr>
          <p:nvPr/>
        </p:nvSpPr>
        <p:spPr bwMode="auto">
          <a:xfrm>
            <a:off x="2107565" y="1884680"/>
            <a:ext cx="244475" cy="244475"/>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605" name="Rectangle 12"/>
          <p:cNvSpPr>
            <a:spLocks noChangeArrowheads="1"/>
          </p:cNvSpPr>
          <p:nvPr/>
        </p:nvSpPr>
        <p:spPr bwMode="auto">
          <a:xfrm>
            <a:off x="2229803" y="2373630"/>
            <a:ext cx="246062" cy="244475"/>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06" name="Rectangle 13"/>
          <p:cNvSpPr>
            <a:spLocks noChangeArrowheads="1"/>
          </p:cNvSpPr>
          <p:nvPr/>
        </p:nvSpPr>
        <p:spPr bwMode="auto">
          <a:xfrm>
            <a:off x="3087053" y="1456055"/>
            <a:ext cx="244475" cy="244475"/>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607" name="Rectangle 14"/>
          <p:cNvSpPr>
            <a:spLocks noChangeArrowheads="1"/>
          </p:cNvSpPr>
          <p:nvPr/>
        </p:nvSpPr>
        <p:spPr bwMode="auto">
          <a:xfrm>
            <a:off x="2658428" y="2435543"/>
            <a:ext cx="244475" cy="244475"/>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08" name="Rectangle 15"/>
          <p:cNvSpPr>
            <a:spLocks noChangeArrowheads="1"/>
          </p:cNvSpPr>
          <p:nvPr/>
        </p:nvSpPr>
        <p:spPr bwMode="auto">
          <a:xfrm>
            <a:off x="3269615" y="2067243"/>
            <a:ext cx="244475" cy="246062"/>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609" name="Rectangle 16"/>
          <p:cNvSpPr>
            <a:spLocks noChangeArrowheads="1"/>
          </p:cNvSpPr>
          <p:nvPr/>
        </p:nvSpPr>
        <p:spPr bwMode="auto">
          <a:xfrm>
            <a:off x="3147378" y="2435543"/>
            <a:ext cx="244475" cy="244475"/>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10" name="Oval 17"/>
          <p:cNvSpPr>
            <a:spLocks noChangeArrowheads="1"/>
          </p:cNvSpPr>
          <p:nvPr/>
        </p:nvSpPr>
        <p:spPr bwMode="auto">
          <a:xfrm>
            <a:off x="1740853" y="1211580"/>
            <a:ext cx="2141537" cy="165100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nvGrpSpPr>
          <p:cNvPr id="110611" name="Group 18"/>
          <p:cNvGrpSpPr/>
          <p:nvPr/>
        </p:nvGrpSpPr>
        <p:grpSpPr bwMode="auto">
          <a:xfrm>
            <a:off x="5104765" y="1395730"/>
            <a:ext cx="1528763" cy="1039813"/>
            <a:chOff x="3648" y="576"/>
            <a:chExt cx="1200" cy="816"/>
          </a:xfrm>
        </p:grpSpPr>
        <p:sp>
          <p:nvSpPr>
            <p:cNvPr id="110637" name="AutoShape 19"/>
            <p:cNvSpPr>
              <a:spLocks noChangeArrowheads="1"/>
            </p:cNvSpPr>
            <p:nvPr/>
          </p:nvSpPr>
          <p:spPr bwMode="auto">
            <a:xfrm>
              <a:off x="4368" y="672"/>
              <a:ext cx="240" cy="192"/>
            </a:xfrm>
            <a:prstGeom prst="triangle">
              <a:avLst>
                <a:gd name="adj" fmla="val 50000"/>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638" name="AutoShape 20"/>
            <p:cNvSpPr>
              <a:spLocks noChangeArrowheads="1"/>
            </p:cNvSpPr>
            <p:nvPr/>
          </p:nvSpPr>
          <p:spPr bwMode="auto">
            <a:xfrm>
              <a:off x="3792" y="720"/>
              <a:ext cx="240" cy="192"/>
            </a:xfrm>
            <a:prstGeom prst="triangle">
              <a:avLst>
                <a:gd name="adj" fmla="val 50000"/>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639" name="Rectangle 21"/>
            <p:cNvSpPr>
              <a:spLocks noChangeArrowheads="1"/>
            </p:cNvSpPr>
            <p:nvPr/>
          </p:nvSpPr>
          <p:spPr bwMode="auto">
            <a:xfrm>
              <a:off x="4128" y="864"/>
              <a:ext cx="192" cy="192"/>
            </a:xfrm>
            <a:prstGeom prst="rect">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40" name="Rectangle 22"/>
            <p:cNvSpPr>
              <a:spLocks noChangeArrowheads="1"/>
            </p:cNvSpPr>
            <p:nvPr/>
          </p:nvSpPr>
          <p:spPr bwMode="auto">
            <a:xfrm>
              <a:off x="3888" y="1056"/>
              <a:ext cx="192" cy="192"/>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41" name="Rectangle 23"/>
            <p:cNvSpPr>
              <a:spLocks noChangeArrowheads="1"/>
            </p:cNvSpPr>
            <p:nvPr/>
          </p:nvSpPr>
          <p:spPr bwMode="auto">
            <a:xfrm>
              <a:off x="4416" y="1056"/>
              <a:ext cx="192" cy="192"/>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42" name="Oval 24"/>
            <p:cNvSpPr>
              <a:spLocks noChangeArrowheads="1"/>
            </p:cNvSpPr>
            <p:nvPr/>
          </p:nvSpPr>
          <p:spPr bwMode="auto">
            <a:xfrm>
              <a:off x="3648" y="576"/>
              <a:ext cx="1200" cy="816"/>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pSp>
        <p:nvGrpSpPr>
          <p:cNvPr id="110612" name="Group 25"/>
          <p:cNvGrpSpPr/>
          <p:nvPr/>
        </p:nvGrpSpPr>
        <p:grpSpPr bwMode="auto">
          <a:xfrm>
            <a:off x="5288915" y="3291205"/>
            <a:ext cx="1344613" cy="1284288"/>
            <a:chOff x="3792" y="2304"/>
            <a:chExt cx="1056" cy="1008"/>
          </a:xfrm>
        </p:grpSpPr>
        <p:sp>
          <p:nvSpPr>
            <p:cNvPr id="110631" name="AutoShape 26"/>
            <p:cNvSpPr>
              <a:spLocks noChangeArrowheads="1"/>
            </p:cNvSpPr>
            <p:nvPr/>
          </p:nvSpPr>
          <p:spPr bwMode="auto">
            <a:xfrm>
              <a:off x="4320" y="2736"/>
              <a:ext cx="240" cy="192"/>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32" name="AutoShape 27"/>
            <p:cNvSpPr>
              <a:spLocks noChangeArrowheads="1"/>
            </p:cNvSpPr>
            <p:nvPr/>
          </p:nvSpPr>
          <p:spPr bwMode="auto">
            <a:xfrm>
              <a:off x="4128" y="2448"/>
              <a:ext cx="240" cy="192"/>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33" name="AutoShape 28"/>
            <p:cNvSpPr>
              <a:spLocks noChangeArrowheads="1"/>
            </p:cNvSpPr>
            <p:nvPr/>
          </p:nvSpPr>
          <p:spPr bwMode="auto">
            <a:xfrm>
              <a:off x="3888" y="2640"/>
              <a:ext cx="240" cy="192"/>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634" name="Rectangle 29"/>
            <p:cNvSpPr>
              <a:spLocks noChangeArrowheads="1"/>
            </p:cNvSpPr>
            <p:nvPr/>
          </p:nvSpPr>
          <p:spPr bwMode="auto">
            <a:xfrm>
              <a:off x="4128" y="2976"/>
              <a:ext cx="192" cy="192"/>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35" name="Rectangle 30"/>
            <p:cNvSpPr>
              <a:spLocks noChangeArrowheads="1"/>
            </p:cNvSpPr>
            <p:nvPr/>
          </p:nvSpPr>
          <p:spPr bwMode="auto">
            <a:xfrm>
              <a:off x="4416" y="2448"/>
              <a:ext cx="192" cy="192"/>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636" name="Oval 31"/>
            <p:cNvSpPr>
              <a:spLocks noChangeArrowheads="1"/>
            </p:cNvSpPr>
            <p:nvPr/>
          </p:nvSpPr>
          <p:spPr bwMode="auto">
            <a:xfrm>
              <a:off x="3792" y="2304"/>
              <a:ext cx="1056" cy="1008"/>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grpSp>
        <p:nvGrpSpPr>
          <p:cNvPr id="110613" name="Group 32"/>
          <p:cNvGrpSpPr/>
          <p:nvPr/>
        </p:nvGrpSpPr>
        <p:grpSpPr bwMode="auto">
          <a:xfrm>
            <a:off x="2658428" y="4391343"/>
            <a:ext cx="1162050" cy="1039812"/>
            <a:chOff x="2208" y="2928"/>
            <a:chExt cx="912" cy="816"/>
          </a:xfrm>
        </p:grpSpPr>
        <p:sp>
          <p:nvSpPr>
            <p:cNvPr id="110626" name="Rectangle 33"/>
            <p:cNvSpPr>
              <a:spLocks noChangeArrowheads="1"/>
            </p:cNvSpPr>
            <p:nvPr/>
          </p:nvSpPr>
          <p:spPr bwMode="auto">
            <a:xfrm>
              <a:off x="2400" y="3072"/>
              <a:ext cx="192" cy="192"/>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0627" name="Rectangle 34"/>
            <p:cNvSpPr>
              <a:spLocks noChangeArrowheads="1"/>
            </p:cNvSpPr>
            <p:nvPr/>
          </p:nvSpPr>
          <p:spPr bwMode="auto">
            <a:xfrm>
              <a:off x="2352" y="3360"/>
              <a:ext cx="192" cy="192"/>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sl-SI" altLang="zh-CN"/>
            </a:p>
          </p:txBody>
        </p:sp>
        <p:sp>
          <p:nvSpPr>
            <p:cNvPr id="110628" name="Rectangle 35"/>
            <p:cNvSpPr>
              <a:spLocks noChangeArrowheads="1"/>
            </p:cNvSpPr>
            <p:nvPr/>
          </p:nvSpPr>
          <p:spPr bwMode="auto">
            <a:xfrm>
              <a:off x="2688" y="3408"/>
              <a:ext cx="192" cy="192"/>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629" name="Rectangle 36"/>
            <p:cNvSpPr>
              <a:spLocks noChangeArrowheads="1"/>
            </p:cNvSpPr>
            <p:nvPr/>
          </p:nvSpPr>
          <p:spPr bwMode="auto">
            <a:xfrm>
              <a:off x="2688" y="3120"/>
              <a:ext cx="192" cy="192"/>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0630" name="Oval 37"/>
            <p:cNvSpPr>
              <a:spLocks noChangeArrowheads="1"/>
            </p:cNvSpPr>
            <p:nvPr/>
          </p:nvSpPr>
          <p:spPr bwMode="auto">
            <a:xfrm>
              <a:off x="2208" y="2928"/>
              <a:ext cx="912" cy="816"/>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grpSp>
      <p:sp>
        <p:nvSpPr>
          <p:cNvPr id="110614" name="Line 38"/>
          <p:cNvSpPr>
            <a:spLocks noChangeShapeType="1"/>
          </p:cNvSpPr>
          <p:nvPr/>
        </p:nvSpPr>
        <p:spPr bwMode="auto">
          <a:xfrm flipH="1">
            <a:off x="3453765" y="2924493"/>
            <a:ext cx="182563" cy="1406525"/>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5" name="Line 39"/>
          <p:cNvSpPr>
            <a:spLocks noChangeShapeType="1"/>
          </p:cNvSpPr>
          <p:nvPr/>
        </p:nvSpPr>
        <p:spPr bwMode="auto">
          <a:xfrm>
            <a:off x="3636328" y="2924493"/>
            <a:ext cx="1590675" cy="6731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6" name="Line 40"/>
          <p:cNvSpPr>
            <a:spLocks noChangeShapeType="1"/>
          </p:cNvSpPr>
          <p:nvPr/>
        </p:nvSpPr>
        <p:spPr bwMode="auto">
          <a:xfrm flipV="1">
            <a:off x="3636328" y="2189480"/>
            <a:ext cx="1468437" cy="735013"/>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7" name="Text Box 41"/>
          <p:cNvSpPr txBox="1">
            <a:spLocks noChangeArrowheads="1"/>
          </p:cNvSpPr>
          <p:nvPr/>
        </p:nvSpPr>
        <p:spPr bwMode="auto">
          <a:xfrm>
            <a:off x="2647315" y="2924493"/>
            <a:ext cx="9286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2000">
                <a:solidFill>
                  <a:srgbClr val="0070C0"/>
                </a:solidFill>
                <a:latin typeface="Comic Sans MS" panose="030F0702030302020204" pitchFamily="66" charset="0"/>
              </a:rPr>
              <a:t>Color</a:t>
            </a:r>
            <a:r>
              <a:rPr lang="sl-SI" altLang="zh-CN" sz="2000">
                <a:solidFill>
                  <a:srgbClr val="0070C0"/>
                </a:solidFill>
                <a:latin typeface="Comic Sans MS" panose="030F0702030302020204" pitchFamily="66" charset="0"/>
              </a:rPr>
              <a:t>?</a:t>
            </a:r>
          </a:p>
        </p:txBody>
      </p:sp>
      <p:sp>
        <p:nvSpPr>
          <p:cNvPr id="110618" name="Text Box 42"/>
          <p:cNvSpPr txBox="1">
            <a:spLocks noChangeArrowheads="1"/>
          </p:cNvSpPr>
          <p:nvPr/>
        </p:nvSpPr>
        <p:spPr bwMode="auto">
          <a:xfrm>
            <a:off x="3796665" y="2251393"/>
            <a:ext cx="5127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solidFill>
                  <a:srgbClr val="0070C0"/>
                </a:solidFill>
                <a:latin typeface="Comic Sans MS" panose="030F0702030302020204" pitchFamily="66" charset="0"/>
              </a:rPr>
              <a:t>red</a:t>
            </a:r>
          </a:p>
        </p:txBody>
      </p:sp>
      <p:sp>
        <p:nvSpPr>
          <p:cNvPr id="110619" name="Text Box 43"/>
          <p:cNvSpPr txBox="1">
            <a:spLocks noChangeArrowheads="1"/>
          </p:cNvSpPr>
          <p:nvPr/>
        </p:nvSpPr>
        <p:spPr bwMode="auto">
          <a:xfrm>
            <a:off x="3576003" y="3719830"/>
            <a:ext cx="758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solidFill>
                  <a:schemeClr val="bg1"/>
                </a:solidFill>
                <a:latin typeface="Comic Sans MS" panose="030F0702030302020204" pitchFamily="66" charset="0"/>
              </a:rPr>
              <a:t>yellow</a:t>
            </a:r>
          </a:p>
        </p:txBody>
      </p:sp>
      <p:sp>
        <p:nvSpPr>
          <p:cNvPr id="110620" name="Text Box 44"/>
          <p:cNvSpPr txBox="1">
            <a:spLocks noChangeArrowheads="1"/>
          </p:cNvSpPr>
          <p:nvPr/>
        </p:nvSpPr>
        <p:spPr bwMode="auto">
          <a:xfrm>
            <a:off x="4309745" y="2985135"/>
            <a:ext cx="78105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solidFill>
                  <a:srgbClr val="0070C0"/>
                </a:solidFill>
                <a:latin typeface="Comic Sans MS" panose="030F0702030302020204" pitchFamily="66" charset="0"/>
              </a:rPr>
              <a:t>green</a:t>
            </a:r>
          </a:p>
        </p:txBody>
      </p:sp>
      <p:pic>
        <p:nvPicPr>
          <p:cNvPr id="110621" name="Picture 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553" y="1156018"/>
            <a:ext cx="1181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22" name="Picture 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065" y="967105"/>
            <a:ext cx="20859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23" name="Picture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865" y="4700905"/>
            <a:ext cx="2343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24"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278" y="5037455"/>
            <a:ext cx="22479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25" name="Picture 1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0153" y="5535930"/>
            <a:ext cx="6923087" cy="476250"/>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595" name="矩形 2"/>
          <p:cNvSpPr>
            <a:spLocks noChangeArrowheads="1"/>
          </p:cNvSpPr>
          <p:nvPr/>
        </p:nvSpPr>
        <p:spPr bwMode="auto">
          <a:xfrm>
            <a:off x="2272983" y="6325553"/>
            <a:ext cx="459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b="0">
                <a:latin typeface="Arial Unicode MS" panose="020B0604020202020204" pitchFamily="34" charset="-122"/>
                <a:ea typeface="Arial Unicode MS" panose="020B0604020202020204" pitchFamily="34" charset="-122"/>
                <a:cs typeface="Arial Unicode MS" panose="020B0604020202020204" pitchFamily="34" charset="-122"/>
              </a:rPr>
              <a:t>From a PPT of Blaž Zupan and Ivan Bratko</a:t>
            </a:r>
          </a:p>
        </p:txBody>
      </p:sp>
      <p:sp>
        <p:nvSpPr>
          <p:cNvPr id="51" name="矩形 50"/>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3"/>
          <p:cNvSpPr txBox="1">
            <a:spLocks noChangeArrowheads="1"/>
          </p:cNvSpPr>
          <p:nvPr/>
        </p:nvSpPr>
        <p:spPr bwMode="auto">
          <a:xfrm>
            <a:off x="685800" y="111887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rtl="0" eaLnBrk="0" fontAlgn="base" hangingPunct="0">
              <a:spcBef>
                <a:spcPct val="20000"/>
              </a:spcBef>
              <a:spcAft>
                <a:spcPct val="0"/>
              </a:spcAft>
              <a:buClr>
                <a:schemeClr val="bg1"/>
              </a:buClr>
              <a:buChar char="•"/>
              <a:defRPr sz="2800">
                <a:solidFill>
                  <a:schemeClr val="bg1"/>
                </a:solidFill>
                <a:latin typeface="+mn-lt"/>
                <a:ea typeface="+mn-ea"/>
                <a:cs typeface="+mn-cs"/>
              </a:defRPr>
            </a:lvl1pPr>
            <a:lvl2pPr marL="742950" indent="-285750" algn="l" rtl="0" eaLnBrk="0" fontAlgn="base" hangingPunct="0">
              <a:spcBef>
                <a:spcPct val="20000"/>
              </a:spcBef>
              <a:spcAft>
                <a:spcPct val="0"/>
              </a:spcAft>
              <a:buClr>
                <a:schemeClr val="bg1"/>
              </a:buClr>
              <a:buChar char="–"/>
              <a:defRPr sz="2400">
                <a:solidFill>
                  <a:schemeClr val="bg1"/>
                </a:solidFill>
                <a:latin typeface="+mn-lt"/>
              </a:defRPr>
            </a:lvl2pPr>
            <a:lvl3pPr marL="1143000" indent="-228600" algn="l" rtl="0" eaLnBrk="0" fontAlgn="base" hangingPunct="0">
              <a:spcBef>
                <a:spcPct val="20000"/>
              </a:spcBef>
              <a:spcAft>
                <a:spcPct val="0"/>
              </a:spcAft>
              <a:buClr>
                <a:schemeClr val="bg1"/>
              </a:buClr>
              <a:buChar char="•"/>
              <a:defRPr sz="2000">
                <a:solidFill>
                  <a:schemeClr val="bg1"/>
                </a:solidFill>
                <a:latin typeface="+mn-lt"/>
              </a:defRPr>
            </a:lvl3pPr>
            <a:lvl4pPr marL="1600200" indent="-228600" algn="l" rtl="0" eaLnBrk="0" fontAlgn="base" hangingPunct="0">
              <a:spcBef>
                <a:spcPct val="20000"/>
              </a:spcBef>
              <a:spcAft>
                <a:spcPct val="0"/>
              </a:spcAft>
              <a:buClr>
                <a:schemeClr val="bg1"/>
              </a:buClr>
              <a:buChar char="–"/>
              <a:defRPr>
                <a:solidFill>
                  <a:schemeClr val="bg1"/>
                </a:solidFill>
                <a:latin typeface="+mn-lt"/>
              </a:defRPr>
            </a:lvl4pPr>
            <a:lvl5pPr marL="2057400" indent="-228600" algn="l" rtl="0" eaLnBrk="0" fontAlgn="base" hangingPunct="0">
              <a:spcBef>
                <a:spcPct val="20000"/>
              </a:spcBef>
              <a:spcAft>
                <a:spcPct val="0"/>
              </a:spcAft>
              <a:buClr>
                <a:schemeClr val="bg1"/>
              </a:buClr>
              <a:buChar char="•"/>
              <a:defRPr>
                <a:solidFill>
                  <a:schemeClr val="bg1"/>
                </a:solidFill>
                <a:latin typeface="+mn-lt"/>
              </a:defRPr>
            </a:lvl5pPr>
            <a:lvl6pPr marL="2514600" indent="-228600" algn="l" rtl="0" eaLnBrk="0" fontAlgn="base" hangingPunct="0">
              <a:spcBef>
                <a:spcPct val="20000"/>
              </a:spcBef>
              <a:spcAft>
                <a:spcPct val="0"/>
              </a:spcAft>
              <a:buClr>
                <a:schemeClr val="bg1"/>
              </a:buClr>
              <a:buChar char="•"/>
              <a:defRPr>
                <a:solidFill>
                  <a:schemeClr val="bg1"/>
                </a:solidFill>
                <a:latin typeface="+mn-lt"/>
              </a:defRPr>
            </a:lvl6pPr>
            <a:lvl7pPr marL="2971800" indent="-228600" algn="l" rtl="0" eaLnBrk="0" fontAlgn="base" hangingPunct="0">
              <a:spcBef>
                <a:spcPct val="20000"/>
              </a:spcBef>
              <a:spcAft>
                <a:spcPct val="0"/>
              </a:spcAft>
              <a:buClr>
                <a:schemeClr val="bg1"/>
              </a:buClr>
              <a:buChar char="•"/>
              <a:defRPr>
                <a:solidFill>
                  <a:schemeClr val="bg1"/>
                </a:solidFill>
                <a:latin typeface="+mn-lt"/>
              </a:defRPr>
            </a:lvl7pPr>
            <a:lvl8pPr marL="3429000" indent="-228600" algn="l" rtl="0" eaLnBrk="0" fontAlgn="base" hangingPunct="0">
              <a:spcBef>
                <a:spcPct val="20000"/>
              </a:spcBef>
              <a:spcAft>
                <a:spcPct val="0"/>
              </a:spcAft>
              <a:buClr>
                <a:schemeClr val="bg1"/>
              </a:buClr>
              <a:buChar char="•"/>
              <a:defRPr>
                <a:solidFill>
                  <a:schemeClr val="bg1"/>
                </a:solidFill>
                <a:latin typeface="+mn-lt"/>
              </a:defRPr>
            </a:lvl8pPr>
            <a:lvl9pPr marL="3886200" indent="-228600" algn="l" rtl="0" eaLnBrk="0" fontAlgn="base" hangingPunct="0">
              <a:spcBef>
                <a:spcPct val="20000"/>
              </a:spcBef>
              <a:spcAft>
                <a:spcPct val="0"/>
              </a:spcAft>
              <a:buClr>
                <a:schemeClr val="bg1"/>
              </a:buClr>
              <a:buChar char="•"/>
              <a:defRPr>
                <a:solidFill>
                  <a:schemeClr val="bg1"/>
                </a:solidFill>
                <a:latin typeface="+mn-lt"/>
              </a:defRPr>
            </a:lvl9pPr>
          </a:lstStyle>
          <a:p>
            <a:pPr>
              <a:buClr>
                <a:srgbClr val="000000"/>
              </a:buClr>
              <a:defRPr/>
            </a:pPr>
            <a:r>
              <a:rPr lang="en-US" altLang="zh-CN" sz="2400" b="0" kern="0" dirty="0">
                <a:solidFill>
                  <a:srgbClr val="0070C0"/>
                </a:solidFill>
                <a:latin typeface="Comic Sans MS" panose="030F0702030302020204"/>
                <a:ea typeface="宋体" panose="02010600030101010101" pitchFamily="2" charset="-122"/>
              </a:rPr>
              <a:t>Attributes</a:t>
            </a:r>
            <a:endParaRPr lang="sl-SI" altLang="zh-CN" sz="2400" b="0" kern="0" dirty="0">
              <a:solidFill>
                <a:srgbClr val="0070C0"/>
              </a:solidFill>
              <a:latin typeface="Comic Sans MS" panose="030F0702030302020204"/>
            </a:endParaRPr>
          </a:p>
          <a:p>
            <a:pPr lvl="1">
              <a:buClr>
                <a:srgbClr val="000000"/>
              </a:buClr>
              <a:defRPr/>
            </a:pPr>
            <a:r>
              <a:rPr lang="sl-SI" altLang="zh-CN" sz="2000" b="0" kern="0" dirty="0">
                <a:solidFill>
                  <a:srgbClr val="0070C0"/>
                </a:solidFill>
                <a:latin typeface="Comic Sans MS" panose="030F0702030302020204"/>
              </a:rPr>
              <a:t>Gain(</a:t>
            </a:r>
            <a:r>
              <a:rPr lang="en-US" altLang="zh-CN" sz="2000" b="0" kern="0" dirty="0">
                <a:solidFill>
                  <a:srgbClr val="0070C0"/>
                </a:solidFill>
                <a:latin typeface="Comic Sans MS" panose="030F0702030302020204"/>
                <a:ea typeface="宋体" panose="02010600030101010101" pitchFamily="2" charset="-122"/>
              </a:rPr>
              <a:t>Color</a:t>
            </a:r>
            <a:r>
              <a:rPr lang="sl-SI" altLang="zh-CN" sz="2000" b="0" kern="0" dirty="0">
                <a:solidFill>
                  <a:srgbClr val="0070C0"/>
                </a:solidFill>
                <a:latin typeface="Comic Sans MS" panose="030F0702030302020204"/>
              </a:rPr>
              <a:t>) = 0.246</a:t>
            </a:r>
          </a:p>
          <a:p>
            <a:pPr lvl="1">
              <a:buClr>
                <a:srgbClr val="000000"/>
              </a:buClr>
              <a:defRPr/>
            </a:pPr>
            <a:r>
              <a:rPr lang="sl-SI" altLang="zh-CN" sz="2000" b="0" kern="0" dirty="0">
                <a:solidFill>
                  <a:srgbClr val="0070C0"/>
                </a:solidFill>
                <a:latin typeface="Comic Sans MS" panose="030F0702030302020204"/>
              </a:rPr>
              <a:t>Gain(</a:t>
            </a:r>
            <a:r>
              <a:rPr lang="en-US" altLang="zh-CN" sz="2000" b="0" kern="0" dirty="0">
                <a:solidFill>
                  <a:srgbClr val="0070C0"/>
                </a:solidFill>
                <a:latin typeface="Comic Sans MS" panose="030F0702030302020204"/>
                <a:ea typeface="宋体" panose="02010600030101010101" pitchFamily="2" charset="-122"/>
              </a:rPr>
              <a:t>Outline</a:t>
            </a:r>
            <a:r>
              <a:rPr lang="sl-SI" altLang="zh-CN" sz="2000" b="0" kern="0" dirty="0">
                <a:solidFill>
                  <a:srgbClr val="0070C0"/>
                </a:solidFill>
                <a:latin typeface="Comic Sans MS" panose="030F0702030302020204"/>
              </a:rPr>
              <a:t>) = 0.151</a:t>
            </a:r>
          </a:p>
          <a:p>
            <a:pPr lvl="1">
              <a:buClr>
                <a:srgbClr val="000000"/>
              </a:buClr>
              <a:defRPr/>
            </a:pPr>
            <a:r>
              <a:rPr lang="sl-SI" altLang="zh-CN" sz="2000" b="0" kern="0" dirty="0">
                <a:solidFill>
                  <a:srgbClr val="0070C0"/>
                </a:solidFill>
                <a:latin typeface="Comic Sans MS" panose="030F0702030302020204"/>
              </a:rPr>
              <a:t>Gain(</a:t>
            </a:r>
            <a:r>
              <a:rPr lang="en-US" altLang="zh-CN" sz="2000" b="0" kern="0" dirty="0">
                <a:solidFill>
                  <a:srgbClr val="0070C0"/>
                </a:solidFill>
                <a:latin typeface="Comic Sans MS" panose="030F0702030302020204"/>
                <a:ea typeface="宋体" panose="02010600030101010101" pitchFamily="2" charset="-122"/>
              </a:rPr>
              <a:t>Dot</a:t>
            </a:r>
            <a:r>
              <a:rPr lang="sl-SI" altLang="zh-CN" sz="2000" b="0" kern="0" dirty="0">
                <a:solidFill>
                  <a:srgbClr val="0070C0"/>
                </a:solidFill>
                <a:latin typeface="Comic Sans MS" panose="030F0702030302020204"/>
              </a:rPr>
              <a:t>) = 0.048</a:t>
            </a:r>
          </a:p>
          <a:p>
            <a:pPr>
              <a:buClr>
                <a:srgbClr val="000000"/>
              </a:buClr>
              <a:defRPr/>
            </a:pPr>
            <a:r>
              <a:rPr lang="en-US" altLang="zh-CN" sz="2400" b="0" kern="0" dirty="0">
                <a:solidFill>
                  <a:srgbClr val="0070C0"/>
                </a:solidFill>
                <a:latin typeface="Comic Sans MS" panose="030F0702030302020204"/>
                <a:ea typeface="宋体" panose="02010600030101010101" pitchFamily="2" charset="-122"/>
              </a:rPr>
              <a:t>Heuristics: attribute with the highest gain is chosen</a:t>
            </a:r>
          </a:p>
        </p:txBody>
      </p:sp>
      <p:sp>
        <p:nvSpPr>
          <p:cNvPr id="112643" name="矩形 2"/>
          <p:cNvSpPr>
            <a:spLocks noChangeArrowheads="1"/>
          </p:cNvSpPr>
          <p:nvPr/>
        </p:nvSpPr>
        <p:spPr bwMode="auto">
          <a:xfrm>
            <a:off x="2069783" y="6284278"/>
            <a:ext cx="459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b="0">
                <a:latin typeface="Arial Unicode MS" panose="020B0604020202020204" pitchFamily="34" charset="-122"/>
                <a:ea typeface="Arial Unicode MS" panose="020B0604020202020204" pitchFamily="34" charset="-122"/>
                <a:cs typeface="Arial Unicode MS" panose="020B0604020202020204" pitchFamily="34" charset="-122"/>
              </a:rPr>
              <a:t>From a PPT of Blaž Zupan and Ivan Bratko</a:t>
            </a:r>
          </a:p>
        </p:txBody>
      </p:sp>
      <p:sp>
        <p:nvSpPr>
          <p:cNvPr id="5" name="矩形 4"/>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2" name="Group 2"/>
          <p:cNvGrpSpPr/>
          <p:nvPr/>
        </p:nvGrpSpPr>
        <p:grpSpPr bwMode="auto">
          <a:xfrm>
            <a:off x="220028" y="1100138"/>
            <a:ext cx="2667000" cy="2057400"/>
            <a:chOff x="1008" y="432"/>
            <a:chExt cx="1680" cy="1296"/>
          </a:xfrm>
        </p:grpSpPr>
        <p:sp>
          <p:nvSpPr>
            <p:cNvPr id="50" name="AutoShape 3"/>
            <p:cNvSpPr>
              <a:spLocks noChangeArrowheads="1"/>
            </p:cNvSpPr>
            <p:nvPr/>
          </p:nvSpPr>
          <p:spPr bwMode="auto">
            <a:xfrm>
              <a:off x="2016" y="864"/>
              <a:ext cx="240" cy="192"/>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51" name="Rectangle 4"/>
            <p:cNvSpPr>
              <a:spLocks noChangeArrowheads="1"/>
            </p:cNvSpPr>
            <p:nvPr/>
          </p:nvSpPr>
          <p:spPr bwMode="auto">
            <a:xfrm>
              <a:off x="1536" y="576"/>
              <a:ext cx="192" cy="192"/>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52" name="AutoShape 5"/>
            <p:cNvSpPr>
              <a:spLocks noChangeArrowheads="1"/>
            </p:cNvSpPr>
            <p:nvPr/>
          </p:nvSpPr>
          <p:spPr bwMode="auto">
            <a:xfrm>
              <a:off x="1248" y="624"/>
              <a:ext cx="240" cy="192"/>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53" name="AutoShape 6"/>
            <p:cNvSpPr>
              <a:spLocks noChangeArrowheads="1"/>
            </p:cNvSpPr>
            <p:nvPr/>
          </p:nvSpPr>
          <p:spPr bwMode="auto">
            <a:xfrm>
              <a:off x="1920" y="1152"/>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54" name="AutoShape 7"/>
            <p:cNvSpPr>
              <a:spLocks noChangeArrowheads="1"/>
            </p:cNvSpPr>
            <p:nvPr/>
          </p:nvSpPr>
          <p:spPr bwMode="auto">
            <a:xfrm>
              <a:off x="1776" y="624"/>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55" name="AutoShape 8"/>
            <p:cNvSpPr>
              <a:spLocks noChangeArrowheads="1"/>
            </p:cNvSpPr>
            <p:nvPr/>
          </p:nvSpPr>
          <p:spPr bwMode="auto">
            <a:xfrm>
              <a:off x="1488" y="1056"/>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56" name="Rectangle 9"/>
            <p:cNvSpPr>
              <a:spLocks noChangeArrowheads="1"/>
            </p:cNvSpPr>
            <p:nvPr/>
          </p:nvSpPr>
          <p:spPr bwMode="auto">
            <a:xfrm>
              <a:off x="1680" y="864"/>
              <a:ext cx="192" cy="192"/>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57" name="Rectangle 10"/>
            <p:cNvSpPr>
              <a:spLocks noChangeArrowheads="1"/>
            </p:cNvSpPr>
            <p:nvPr/>
          </p:nvSpPr>
          <p:spPr bwMode="auto">
            <a:xfrm>
              <a:off x="2352" y="816"/>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58" name="Rectangle 11"/>
            <p:cNvSpPr>
              <a:spLocks noChangeArrowheads="1"/>
            </p:cNvSpPr>
            <p:nvPr/>
          </p:nvSpPr>
          <p:spPr bwMode="auto">
            <a:xfrm>
              <a:off x="1296" y="960"/>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59" name="Rectangle 12"/>
            <p:cNvSpPr>
              <a:spLocks noChangeArrowheads="1"/>
            </p:cNvSpPr>
            <p:nvPr/>
          </p:nvSpPr>
          <p:spPr bwMode="auto">
            <a:xfrm>
              <a:off x="1392" y="1344"/>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60" name="Rectangle 13"/>
            <p:cNvSpPr>
              <a:spLocks noChangeArrowheads="1"/>
            </p:cNvSpPr>
            <p:nvPr/>
          </p:nvSpPr>
          <p:spPr bwMode="auto">
            <a:xfrm>
              <a:off x="2064" y="624"/>
              <a:ext cx="192" cy="192"/>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61" name="Rectangle 14"/>
            <p:cNvSpPr>
              <a:spLocks noChangeArrowheads="1"/>
            </p:cNvSpPr>
            <p:nvPr/>
          </p:nvSpPr>
          <p:spPr bwMode="auto">
            <a:xfrm>
              <a:off x="1728" y="1392"/>
              <a:ext cx="192"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62" name="Rectangle 15"/>
            <p:cNvSpPr>
              <a:spLocks noChangeArrowheads="1"/>
            </p:cNvSpPr>
            <p:nvPr/>
          </p:nvSpPr>
          <p:spPr bwMode="auto">
            <a:xfrm>
              <a:off x="2208" y="1104"/>
              <a:ext cx="192"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63" name="Rectangle 16"/>
            <p:cNvSpPr>
              <a:spLocks noChangeArrowheads="1"/>
            </p:cNvSpPr>
            <p:nvPr/>
          </p:nvSpPr>
          <p:spPr bwMode="auto">
            <a:xfrm>
              <a:off x="2112" y="1392"/>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64" name="Oval 17"/>
            <p:cNvSpPr>
              <a:spLocks noChangeArrowheads="1"/>
            </p:cNvSpPr>
            <p:nvPr/>
          </p:nvSpPr>
          <p:spPr bwMode="auto">
            <a:xfrm>
              <a:off x="1008" y="432"/>
              <a:ext cx="1680" cy="129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14693" name="Group 18"/>
          <p:cNvGrpSpPr/>
          <p:nvPr/>
        </p:nvGrpSpPr>
        <p:grpSpPr bwMode="auto">
          <a:xfrm>
            <a:off x="3941128" y="1595438"/>
            <a:ext cx="1905000" cy="1295400"/>
            <a:chOff x="3648" y="576"/>
            <a:chExt cx="1200" cy="816"/>
          </a:xfrm>
        </p:grpSpPr>
        <p:sp>
          <p:nvSpPr>
            <p:cNvPr id="66" name="AutoShape 19"/>
            <p:cNvSpPr>
              <a:spLocks noChangeArrowheads="1"/>
            </p:cNvSpPr>
            <p:nvPr/>
          </p:nvSpPr>
          <p:spPr bwMode="auto">
            <a:xfrm>
              <a:off x="4368" y="672"/>
              <a:ext cx="240" cy="192"/>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67" name="AutoShape 20"/>
            <p:cNvSpPr>
              <a:spLocks noChangeArrowheads="1"/>
            </p:cNvSpPr>
            <p:nvPr/>
          </p:nvSpPr>
          <p:spPr bwMode="auto">
            <a:xfrm>
              <a:off x="3792" y="720"/>
              <a:ext cx="240" cy="192"/>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68" name="Rectangle 21"/>
            <p:cNvSpPr>
              <a:spLocks noChangeArrowheads="1"/>
            </p:cNvSpPr>
            <p:nvPr/>
          </p:nvSpPr>
          <p:spPr bwMode="auto">
            <a:xfrm>
              <a:off x="4128" y="864"/>
              <a:ext cx="192" cy="192"/>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69" name="Rectangle 22"/>
            <p:cNvSpPr>
              <a:spLocks noChangeArrowheads="1"/>
            </p:cNvSpPr>
            <p:nvPr/>
          </p:nvSpPr>
          <p:spPr bwMode="auto">
            <a:xfrm>
              <a:off x="3888" y="1056"/>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70" name="Rectangle 23"/>
            <p:cNvSpPr>
              <a:spLocks noChangeArrowheads="1"/>
            </p:cNvSpPr>
            <p:nvPr/>
          </p:nvSpPr>
          <p:spPr bwMode="auto">
            <a:xfrm>
              <a:off x="4416" y="1056"/>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71" name="Oval 24"/>
            <p:cNvSpPr>
              <a:spLocks noChangeArrowheads="1"/>
            </p:cNvSpPr>
            <p:nvPr/>
          </p:nvSpPr>
          <p:spPr bwMode="auto">
            <a:xfrm>
              <a:off x="3648" y="576"/>
              <a:ext cx="1200" cy="81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14694" name="Group 25"/>
          <p:cNvGrpSpPr/>
          <p:nvPr/>
        </p:nvGrpSpPr>
        <p:grpSpPr bwMode="auto">
          <a:xfrm>
            <a:off x="3420428" y="4148138"/>
            <a:ext cx="1676400" cy="1600200"/>
            <a:chOff x="3792" y="2304"/>
            <a:chExt cx="1056" cy="1008"/>
          </a:xfrm>
        </p:grpSpPr>
        <p:sp>
          <p:nvSpPr>
            <p:cNvPr id="73" name="AutoShape 26"/>
            <p:cNvSpPr>
              <a:spLocks noChangeArrowheads="1"/>
            </p:cNvSpPr>
            <p:nvPr/>
          </p:nvSpPr>
          <p:spPr bwMode="auto">
            <a:xfrm>
              <a:off x="4320" y="2736"/>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74" name="AutoShape 27"/>
            <p:cNvSpPr>
              <a:spLocks noChangeArrowheads="1"/>
            </p:cNvSpPr>
            <p:nvPr/>
          </p:nvSpPr>
          <p:spPr bwMode="auto">
            <a:xfrm>
              <a:off x="4128" y="2448"/>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75" name="AutoShape 28"/>
            <p:cNvSpPr>
              <a:spLocks noChangeArrowheads="1"/>
            </p:cNvSpPr>
            <p:nvPr/>
          </p:nvSpPr>
          <p:spPr bwMode="auto">
            <a:xfrm>
              <a:off x="3888" y="2640"/>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76" name="Rectangle 29"/>
            <p:cNvSpPr>
              <a:spLocks noChangeArrowheads="1"/>
            </p:cNvSpPr>
            <p:nvPr/>
          </p:nvSpPr>
          <p:spPr bwMode="auto">
            <a:xfrm>
              <a:off x="4128" y="2976"/>
              <a:ext cx="192"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77" name="Rectangle 30"/>
            <p:cNvSpPr>
              <a:spLocks noChangeArrowheads="1"/>
            </p:cNvSpPr>
            <p:nvPr/>
          </p:nvSpPr>
          <p:spPr bwMode="auto">
            <a:xfrm>
              <a:off x="4416" y="2448"/>
              <a:ext cx="192"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78" name="Oval 31"/>
            <p:cNvSpPr>
              <a:spLocks noChangeArrowheads="1"/>
            </p:cNvSpPr>
            <p:nvPr/>
          </p:nvSpPr>
          <p:spPr bwMode="auto">
            <a:xfrm>
              <a:off x="3792" y="2304"/>
              <a:ext cx="1056" cy="1008"/>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14695" name="Group 32"/>
          <p:cNvGrpSpPr/>
          <p:nvPr/>
        </p:nvGrpSpPr>
        <p:grpSpPr bwMode="auto">
          <a:xfrm>
            <a:off x="1058228" y="3843338"/>
            <a:ext cx="1447800" cy="1295400"/>
            <a:chOff x="2208" y="2928"/>
            <a:chExt cx="912" cy="816"/>
          </a:xfrm>
        </p:grpSpPr>
        <p:sp>
          <p:nvSpPr>
            <p:cNvPr id="80" name="Rectangle 33"/>
            <p:cNvSpPr>
              <a:spLocks noChangeArrowheads="1"/>
            </p:cNvSpPr>
            <p:nvPr/>
          </p:nvSpPr>
          <p:spPr bwMode="auto">
            <a:xfrm>
              <a:off x="2400" y="3072"/>
              <a:ext cx="192" cy="192"/>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81" name="Rectangle 34"/>
            <p:cNvSpPr>
              <a:spLocks noChangeArrowheads="1"/>
            </p:cNvSpPr>
            <p:nvPr/>
          </p:nvSpPr>
          <p:spPr bwMode="auto">
            <a:xfrm>
              <a:off x="2352" y="3360"/>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82" name="Rectangle 35"/>
            <p:cNvSpPr>
              <a:spLocks noChangeArrowheads="1"/>
            </p:cNvSpPr>
            <p:nvPr/>
          </p:nvSpPr>
          <p:spPr bwMode="auto">
            <a:xfrm>
              <a:off x="2688" y="3408"/>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83" name="Rectangle 36"/>
            <p:cNvSpPr>
              <a:spLocks noChangeArrowheads="1"/>
            </p:cNvSpPr>
            <p:nvPr/>
          </p:nvSpPr>
          <p:spPr bwMode="auto">
            <a:xfrm>
              <a:off x="2688" y="3120"/>
              <a:ext cx="192" cy="192"/>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84" name="Oval 37"/>
            <p:cNvSpPr>
              <a:spLocks noChangeArrowheads="1"/>
            </p:cNvSpPr>
            <p:nvPr/>
          </p:nvSpPr>
          <p:spPr bwMode="auto">
            <a:xfrm>
              <a:off x="2208" y="2928"/>
              <a:ext cx="912" cy="81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sp>
        <p:nvSpPr>
          <p:cNvPr id="85" name="Line 38"/>
          <p:cNvSpPr>
            <a:spLocks noChangeShapeType="1"/>
          </p:cNvSpPr>
          <p:nvPr/>
        </p:nvSpPr>
        <p:spPr bwMode="auto">
          <a:xfrm flipH="1">
            <a:off x="2353628" y="3081338"/>
            <a:ext cx="152400" cy="83820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86" name="Line 39"/>
          <p:cNvSpPr>
            <a:spLocks noChangeShapeType="1"/>
          </p:cNvSpPr>
          <p:nvPr/>
        </p:nvSpPr>
        <p:spPr bwMode="auto">
          <a:xfrm>
            <a:off x="2506028" y="3081338"/>
            <a:ext cx="1219200" cy="114300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87" name="Line 40"/>
          <p:cNvSpPr>
            <a:spLocks noChangeShapeType="1"/>
          </p:cNvSpPr>
          <p:nvPr/>
        </p:nvSpPr>
        <p:spPr bwMode="auto">
          <a:xfrm flipV="1">
            <a:off x="2506028" y="2471738"/>
            <a:ext cx="1447800" cy="60960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88" name="Text Box 41"/>
          <p:cNvSpPr txBox="1">
            <a:spLocks noChangeArrowheads="1"/>
          </p:cNvSpPr>
          <p:nvPr/>
        </p:nvSpPr>
        <p:spPr bwMode="auto">
          <a:xfrm>
            <a:off x="1515428" y="3081338"/>
            <a:ext cx="928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en-US" altLang="zh-CN" b="0" kern="0">
                <a:solidFill>
                  <a:srgbClr val="000000"/>
                </a:solidFill>
                <a:ea typeface="宋体" panose="02010600030101010101" pitchFamily="2" charset="-122"/>
              </a:rPr>
              <a:t>Color</a:t>
            </a:r>
            <a:r>
              <a:rPr lang="sl-SI" altLang="zh-CN" b="0" kern="0">
                <a:solidFill>
                  <a:srgbClr val="000000"/>
                </a:solidFill>
              </a:rPr>
              <a:t>?</a:t>
            </a:r>
            <a:endParaRPr lang="en-US" altLang="zh-CN" b="0" kern="0">
              <a:solidFill>
                <a:srgbClr val="000000"/>
              </a:solidFill>
              <a:ea typeface="宋体" panose="02010600030101010101" pitchFamily="2" charset="-122"/>
            </a:endParaRPr>
          </a:p>
        </p:txBody>
      </p:sp>
      <p:sp>
        <p:nvSpPr>
          <p:cNvPr id="114700" name="Text Box 42"/>
          <p:cNvSpPr txBox="1">
            <a:spLocks noChangeArrowheads="1"/>
          </p:cNvSpPr>
          <p:nvPr/>
        </p:nvSpPr>
        <p:spPr bwMode="auto">
          <a:xfrm>
            <a:off x="3115628" y="2243138"/>
            <a:ext cx="5207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red</a:t>
            </a:r>
          </a:p>
        </p:txBody>
      </p:sp>
      <p:sp>
        <p:nvSpPr>
          <p:cNvPr id="114701" name="Text Box 43"/>
          <p:cNvSpPr txBox="1">
            <a:spLocks noChangeArrowheads="1"/>
          </p:cNvSpPr>
          <p:nvPr/>
        </p:nvSpPr>
        <p:spPr bwMode="auto">
          <a:xfrm>
            <a:off x="2429828" y="4071938"/>
            <a:ext cx="7747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yellow</a:t>
            </a:r>
          </a:p>
        </p:txBody>
      </p:sp>
      <p:sp>
        <p:nvSpPr>
          <p:cNvPr id="114702" name="Text Box 44"/>
          <p:cNvSpPr txBox="1">
            <a:spLocks noChangeArrowheads="1"/>
          </p:cNvSpPr>
          <p:nvPr/>
        </p:nvSpPr>
        <p:spPr bwMode="auto">
          <a:xfrm>
            <a:off x="3420428" y="3690938"/>
            <a:ext cx="7318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green</a:t>
            </a:r>
          </a:p>
        </p:txBody>
      </p:sp>
      <p:sp>
        <p:nvSpPr>
          <p:cNvPr id="93" name="Rectangle 45"/>
          <p:cNvSpPr>
            <a:spLocks noChangeArrowheads="1"/>
          </p:cNvSpPr>
          <p:nvPr/>
        </p:nvSpPr>
        <p:spPr bwMode="auto">
          <a:xfrm>
            <a:off x="5160328" y="4300538"/>
            <a:ext cx="42179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eaLnBrk="1" fontAlgn="auto" hangingPunct="1">
              <a:spcBef>
                <a:spcPct val="20000"/>
              </a:spcBef>
              <a:spcAft>
                <a:spcPts val="0"/>
              </a:spcAft>
              <a:buClr>
                <a:srgbClr val="FF0000"/>
              </a:buClr>
              <a:defRPr/>
            </a:pPr>
            <a:r>
              <a:rPr lang="sl-SI"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Gain(</a:t>
            </a:r>
            <a:r>
              <a:rPr lang="en-US"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Outline</a:t>
            </a:r>
            <a:r>
              <a:rPr lang="sl-SI"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 = 0.971 – 0 = 0.971 bits</a:t>
            </a:r>
          </a:p>
          <a:p>
            <a:pPr marL="342900" indent="-342900" eaLnBrk="1" fontAlgn="auto" hangingPunct="1">
              <a:spcBef>
                <a:spcPct val="20000"/>
              </a:spcBef>
              <a:spcAft>
                <a:spcPts val="0"/>
              </a:spcAft>
              <a:buClr>
                <a:srgbClr val="FF0000"/>
              </a:buClr>
              <a:defRPr/>
            </a:pPr>
            <a:r>
              <a:rPr lang="sl-SI"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Gain(</a:t>
            </a:r>
            <a:r>
              <a:rPr lang="en-US"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Dot</a:t>
            </a:r>
            <a:r>
              <a:rPr lang="sl-SI"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 = 0.971 – 0.951 = 0.020 bits</a:t>
            </a:r>
          </a:p>
        </p:txBody>
      </p:sp>
      <p:sp>
        <p:nvSpPr>
          <p:cNvPr id="114691" name="矩形 2"/>
          <p:cNvSpPr>
            <a:spLocks noChangeArrowheads="1"/>
          </p:cNvSpPr>
          <p:nvPr/>
        </p:nvSpPr>
        <p:spPr bwMode="auto">
          <a:xfrm>
            <a:off x="2277428" y="6333173"/>
            <a:ext cx="459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b="0">
                <a:latin typeface="Arial Unicode MS" panose="020B0604020202020204" pitchFamily="34" charset="-122"/>
                <a:ea typeface="Arial Unicode MS" panose="020B0604020202020204" pitchFamily="34" charset="-122"/>
                <a:cs typeface="Arial Unicode MS" panose="020B0604020202020204" pitchFamily="34" charset="-122"/>
              </a:rPr>
              <a:t>From a PPT of Blaž Zupan and Ivan Bratko</a:t>
            </a:r>
          </a:p>
        </p:txBody>
      </p:sp>
      <p:sp>
        <p:nvSpPr>
          <p:cNvPr id="48" name="矩形 47"/>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a:spLocks noChangeArrowheads="1"/>
          </p:cNvSpPr>
          <p:nvPr/>
        </p:nvSpPr>
        <p:spPr bwMode="auto">
          <a:xfrm>
            <a:off x="2184083" y="6137593"/>
            <a:ext cx="459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b="0">
                <a:latin typeface="Arial Unicode MS" panose="020B0604020202020204" pitchFamily="34" charset="-122"/>
                <a:ea typeface="Arial Unicode MS" panose="020B0604020202020204" pitchFamily="34" charset="-122"/>
                <a:cs typeface="Arial Unicode MS" panose="020B0604020202020204" pitchFamily="34" charset="-122"/>
              </a:rPr>
              <a:t>From a PPT of Blaž Zupan and Ivan Bratko</a:t>
            </a:r>
          </a:p>
        </p:txBody>
      </p:sp>
      <p:grpSp>
        <p:nvGrpSpPr>
          <p:cNvPr id="116740" name="Group 1026"/>
          <p:cNvGrpSpPr/>
          <p:nvPr/>
        </p:nvGrpSpPr>
        <p:grpSpPr bwMode="auto">
          <a:xfrm>
            <a:off x="209233" y="1017905"/>
            <a:ext cx="2438400" cy="1676400"/>
            <a:chOff x="1008" y="432"/>
            <a:chExt cx="1680" cy="1296"/>
          </a:xfrm>
        </p:grpSpPr>
        <p:sp>
          <p:nvSpPr>
            <p:cNvPr id="151" name="AutoShape 1027"/>
            <p:cNvSpPr>
              <a:spLocks noChangeArrowheads="1"/>
            </p:cNvSpPr>
            <p:nvPr/>
          </p:nvSpPr>
          <p:spPr bwMode="auto">
            <a:xfrm>
              <a:off x="2016" y="864"/>
              <a:ext cx="240" cy="191"/>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52" name="Rectangle 1028"/>
            <p:cNvSpPr>
              <a:spLocks noChangeArrowheads="1"/>
            </p:cNvSpPr>
            <p:nvPr/>
          </p:nvSpPr>
          <p:spPr bwMode="auto">
            <a:xfrm>
              <a:off x="1536" y="576"/>
              <a:ext cx="189" cy="194"/>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3" name="AutoShape 1029"/>
            <p:cNvSpPr>
              <a:spLocks noChangeArrowheads="1"/>
            </p:cNvSpPr>
            <p:nvPr/>
          </p:nvSpPr>
          <p:spPr bwMode="auto">
            <a:xfrm>
              <a:off x="1248" y="623"/>
              <a:ext cx="245" cy="193"/>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54" name="AutoShape 1030"/>
            <p:cNvSpPr>
              <a:spLocks noChangeArrowheads="1"/>
            </p:cNvSpPr>
            <p:nvPr/>
          </p:nvSpPr>
          <p:spPr bwMode="auto">
            <a:xfrm>
              <a:off x="1920" y="1152"/>
              <a:ext cx="240" cy="189"/>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5" name="AutoShape 1031"/>
            <p:cNvSpPr>
              <a:spLocks noChangeArrowheads="1"/>
            </p:cNvSpPr>
            <p:nvPr/>
          </p:nvSpPr>
          <p:spPr bwMode="auto">
            <a:xfrm>
              <a:off x="1776" y="623"/>
              <a:ext cx="242" cy="193"/>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6" name="AutoShape 1032"/>
            <p:cNvSpPr>
              <a:spLocks noChangeArrowheads="1"/>
            </p:cNvSpPr>
            <p:nvPr/>
          </p:nvSpPr>
          <p:spPr bwMode="auto">
            <a:xfrm>
              <a:off x="1488" y="1055"/>
              <a:ext cx="240" cy="193"/>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57" name="Rectangle 1033"/>
            <p:cNvSpPr>
              <a:spLocks noChangeArrowheads="1"/>
            </p:cNvSpPr>
            <p:nvPr/>
          </p:nvSpPr>
          <p:spPr bwMode="auto">
            <a:xfrm>
              <a:off x="1680" y="864"/>
              <a:ext cx="198" cy="191"/>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8" name="Rectangle 1034"/>
            <p:cNvSpPr>
              <a:spLocks noChangeArrowheads="1"/>
            </p:cNvSpPr>
            <p:nvPr/>
          </p:nvSpPr>
          <p:spPr bwMode="auto">
            <a:xfrm>
              <a:off x="2352" y="816"/>
              <a:ext cx="190" cy="191"/>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159" name="Rectangle 1035"/>
            <p:cNvSpPr>
              <a:spLocks noChangeArrowheads="1"/>
            </p:cNvSpPr>
            <p:nvPr/>
          </p:nvSpPr>
          <p:spPr bwMode="auto">
            <a:xfrm>
              <a:off x="1296" y="960"/>
              <a:ext cx="197" cy="193"/>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60" name="Rectangle 1036"/>
            <p:cNvSpPr>
              <a:spLocks noChangeArrowheads="1"/>
            </p:cNvSpPr>
            <p:nvPr/>
          </p:nvSpPr>
          <p:spPr bwMode="auto">
            <a:xfrm>
              <a:off x="1392" y="1344"/>
              <a:ext cx="194" cy="193"/>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61" name="Rectangle 1037"/>
            <p:cNvSpPr>
              <a:spLocks noChangeArrowheads="1"/>
            </p:cNvSpPr>
            <p:nvPr/>
          </p:nvSpPr>
          <p:spPr bwMode="auto">
            <a:xfrm>
              <a:off x="2063" y="623"/>
              <a:ext cx="193" cy="193"/>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62" name="Rectangle 1038"/>
            <p:cNvSpPr>
              <a:spLocks noChangeArrowheads="1"/>
            </p:cNvSpPr>
            <p:nvPr/>
          </p:nvSpPr>
          <p:spPr bwMode="auto">
            <a:xfrm>
              <a:off x="1728" y="1392"/>
              <a:ext cx="196" cy="193"/>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63" name="Rectangle 1039"/>
            <p:cNvSpPr>
              <a:spLocks noChangeArrowheads="1"/>
            </p:cNvSpPr>
            <p:nvPr/>
          </p:nvSpPr>
          <p:spPr bwMode="auto">
            <a:xfrm>
              <a:off x="2208" y="1105"/>
              <a:ext cx="195" cy="191"/>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64" name="Rectangle 1040"/>
            <p:cNvSpPr>
              <a:spLocks noChangeArrowheads="1"/>
            </p:cNvSpPr>
            <p:nvPr/>
          </p:nvSpPr>
          <p:spPr bwMode="auto">
            <a:xfrm>
              <a:off x="2112" y="1392"/>
              <a:ext cx="197" cy="193"/>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65" name="Oval 1041"/>
            <p:cNvSpPr>
              <a:spLocks noChangeArrowheads="1"/>
            </p:cNvSpPr>
            <p:nvPr/>
          </p:nvSpPr>
          <p:spPr bwMode="auto">
            <a:xfrm>
              <a:off x="1008" y="432"/>
              <a:ext cx="1680" cy="129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3" name="Group 1042"/>
          <p:cNvGrpSpPr/>
          <p:nvPr/>
        </p:nvGrpSpPr>
        <p:grpSpPr bwMode="auto">
          <a:xfrm>
            <a:off x="4095433" y="1762443"/>
            <a:ext cx="1682750" cy="1066800"/>
            <a:chOff x="3648" y="576"/>
            <a:chExt cx="1200" cy="816"/>
          </a:xfrm>
        </p:grpSpPr>
        <p:sp>
          <p:nvSpPr>
            <p:cNvPr id="4" name="AutoShape 1043"/>
            <p:cNvSpPr>
              <a:spLocks noChangeArrowheads="1"/>
            </p:cNvSpPr>
            <p:nvPr/>
          </p:nvSpPr>
          <p:spPr bwMode="auto">
            <a:xfrm>
              <a:off x="4368" y="646"/>
              <a:ext cx="240" cy="192"/>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dirty="0">
                  <a:solidFill>
                    <a:sysClr val="windowText" lastClr="000000"/>
                  </a:solidFill>
                </a:rPr>
                <a:t>.</a:t>
              </a:r>
              <a:endParaRPr lang="en-US" altLang="zh-CN" b="0" kern="0" dirty="0">
                <a:solidFill>
                  <a:sysClr val="windowText" lastClr="000000"/>
                </a:solidFill>
                <a:ea typeface="宋体" panose="02010600030101010101" pitchFamily="2" charset="-122"/>
              </a:endParaRPr>
            </a:p>
          </p:txBody>
        </p:sp>
        <p:sp>
          <p:nvSpPr>
            <p:cNvPr id="5" name="AutoShape 1044"/>
            <p:cNvSpPr>
              <a:spLocks noChangeArrowheads="1"/>
            </p:cNvSpPr>
            <p:nvPr/>
          </p:nvSpPr>
          <p:spPr bwMode="auto">
            <a:xfrm>
              <a:off x="3792" y="720"/>
              <a:ext cx="240" cy="192"/>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6" name="Rectangle 1045"/>
            <p:cNvSpPr>
              <a:spLocks noChangeArrowheads="1"/>
            </p:cNvSpPr>
            <p:nvPr/>
          </p:nvSpPr>
          <p:spPr bwMode="auto">
            <a:xfrm>
              <a:off x="4128" y="864"/>
              <a:ext cx="192" cy="192"/>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7" name="Rectangle 1046"/>
            <p:cNvSpPr>
              <a:spLocks noChangeArrowheads="1"/>
            </p:cNvSpPr>
            <p:nvPr/>
          </p:nvSpPr>
          <p:spPr bwMode="auto">
            <a:xfrm>
              <a:off x="3888" y="1056"/>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8" name="Rectangle 1047"/>
            <p:cNvSpPr>
              <a:spLocks noChangeArrowheads="1"/>
            </p:cNvSpPr>
            <p:nvPr/>
          </p:nvSpPr>
          <p:spPr bwMode="auto">
            <a:xfrm>
              <a:off x="4416" y="1056"/>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9" name="Oval 1048"/>
            <p:cNvSpPr>
              <a:spLocks noChangeArrowheads="1"/>
            </p:cNvSpPr>
            <p:nvPr/>
          </p:nvSpPr>
          <p:spPr bwMode="auto">
            <a:xfrm>
              <a:off x="3648" y="576"/>
              <a:ext cx="1200" cy="81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0" name="Group 1049"/>
          <p:cNvGrpSpPr/>
          <p:nvPr/>
        </p:nvGrpSpPr>
        <p:grpSpPr bwMode="auto">
          <a:xfrm>
            <a:off x="3152458" y="3303905"/>
            <a:ext cx="1358900" cy="1371600"/>
            <a:chOff x="3792" y="2304"/>
            <a:chExt cx="1056" cy="1008"/>
          </a:xfrm>
        </p:grpSpPr>
        <p:sp>
          <p:nvSpPr>
            <p:cNvPr id="11" name="AutoShape 1050"/>
            <p:cNvSpPr>
              <a:spLocks noChangeArrowheads="1"/>
            </p:cNvSpPr>
            <p:nvPr/>
          </p:nvSpPr>
          <p:spPr bwMode="auto">
            <a:xfrm>
              <a:off x="4320" y="2736"/>
              <a:ext cx="241" cy="195"/>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2" name="AutoShape 1051"/>
            <p:cNvSpPr>
              <a:spLocks noChangeArrowheads="1"/>
            </p:cNvSpPr>
            <p:nvPr/>
          </p:nvSpPr>
          <p:spPr bwMode="auto">
            <a:xfrm>
              <a:off x="4128" y="2448"/>
              <a:ext cx="243"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3" name="AutoShape 1052"/>
            <p:cNvSpPr>
              <a:spLocks noChangeArrowheads="1"/>
            </p:cNvSpPr>
            <p:nvPr/>
          </p:nvSpPr>
          <p:spPr bwMode="auto">
            <a:xfrm>
              <a:off x="3888" y="2640"/>
              <a:ext cx="239" cy="193"/>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4" name="Rectangle 1053"/>
            <p:cNvSpPr>
              <a:spLocks noChangeArrowheads="1"/>
            </p:cNvSpPr>
            <p:nvPr/>
          </p:nvSpPr>
          <p:spPr bwMode="auto">
            <a:xfrm>
              <a:off x="4128" y="2976"/>
              <a:ext cx="192" cy="193"/>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 name="Rectangle 1054"/>
            <p:cNvSpPr>
              <a:spLocks noChangeArrowheads="1"/>
            </p:cNvSpPr>
            <p:nvPr/>
          </p:nvSpPr>
          <p:spPr bwMode="auto">
            <a:xfrm>
              <a:off x="4416" y="2448"/>
              <a:ext cx="191"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7" name="Oval 1055"/>
            <p:cNvSpPr>
              <a:spLocks noChangeArrowheads="1"/>
            </p:cNvSpPr>
            <p:nvPr/>
          </p:nvSpPr>
          <p:spPr bwMode="auto">
            <a:xfrm>
              <a:off x="3792" y="2304"/>
              <a:ext cx="1056" cy="1008"/>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8" name="Group 1056"/>
          <p:cNvGrpSpPr/>
          <p:nvPr/>
        </p:nvGrpSpPr>
        <p:grpSpPr bwMode="auto">
          <a:xfrm>
            <a:off x="1047433" y="3380105"/>
            <a:ext cx="1447800" cy="1295400"/>
            <a:chOff x="2208" y="2928"/>
            <a:chExt cx="912" cy="816"/>
          </a:xfrm>
        </p:grpSpPr>
        <p:sp>
          <p:nvSpPr>
            <p:cNvPr id="19" name="Rectangle 1057"/>
            <p:cNvSpPr>
              <a:spLocks noChangeArrowheads="1"/>
            </p:cNvSpPr>
            <p:nvPr/>
          </p:nvSpPr>
          <p:spPr bwMode="auto">
            <a:xfrm>
              <a:off x="2400" y="3072"/>
              <a:ext cx="192" cy="192"/>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20" name="Rectangle 1058"/>
            <p:cNvSpPr>
              <a:spLocks noChangeArrowheads="1"/>
            </p:cNvSpPr>
            <p:nvPr/>
          </p:nvSpPr>
          <p:spPr bwMode="auto">
            <a:xfrm>
              <a:off x="2352" y="3360"/>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21" name="Rectangle 1059"/>
            <p:cNvSpPr>
              <a:spLocks noChangeArrowheads="1"/>
            </p:cNvSpPr>
            <p:nvPr/>
          </p:nvSpPr>
          <p:spPr bwMode="auto">
            <a:xfrm>
              <a:off x="2688" y="3408"/>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22" name="Rectangle 1060"/>
            <p:cNvSpPr>
              <a:spLocks noChangeArrowheads="1"/>
            </p:cNvSpPr>
            <p:nvPr/>
          </p:nvSpPr>
          <p:spPr bwMode="auto">
            <a:xfrm>
              <a:off x="2688" y="3120"/>
              <a:ext cx="192" cy="192"/>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23" name="Oval 1061"/>
            <p:cNvSpPr>
              <a:spLocks noChangeArrowheads="1"/>
            </p:cNvSpPr>
            <p:nvPr/>
          </p:nvSpPr>
          <p:spPr bwMode="auto">
            <a:xfrm>
              <a:off x="2208" y="2928"/>
              <a:ext cx="912" cy="81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sp>
        <p:nvSpPr>
          <p:cNvPr id="24" name="Line 1062"/>
          <p:cNvSpPr>
            <a:spLocks noChangeShapeType="1"/>
          </p:cNvSpPr>
          <p:nvPr/>
        </p:nvSpPr>
        <p:spPr bwMode="auto">
          <a:xfrm flipH="1">
            <a:off x="2342833" y="2618105"/>
            <a:ext cx="152400" cy="83820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5" name="Line 1063"/>
          <p:cNvSpPr>
            <a:spLocks noChangeShapeType="1"/>
          </p:cNvSpPr>
          <p:nvPr/>
        </p:nvSpPr>
        <p:spPr bwMode="auto">
          <a:xfrm>
            <a:off x="2495233" y="2618105"/>
            <a:ext cx="866775" cy="83820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6" name="Line 1064"/>
          <p:cNvSpPr>
            <a:spLocks noChangeShapeType="1"/>
          </p:cNvSpPr>
          <p:nvPr/>
        </p:nvSpPr>
        <p:spPr bwMode="auto">
          <a:xfrm flipV="1">
            <a:off x="2495233" y="2295843"/>
            <a:ext cx="1398587" cy="322262"/>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7" name="Text Box 1065"/>
          <p:cNvSpPr txBox="1">
            <a:spLocks noChangeArrowheads="1"/>
          </p:cNvSpPr>
          <p:nvPr/>
        </p:nvSpPr>
        <p:spPr bwMode="auto">
          <a:xfrm>
            <a:off x="1504633" y="2692718"/>
            <a:ext cx="8493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en-US" altLang="zh-CN" b="0" kern="0">
                <a:solidFill>
                  <a:srgbClr val="000000"/>
                </a:solidFill>
                <a:ea typeface="宋体" panose="02010600030101010101" pitchFamily="2" charset="-122"/>
              </a:rPr>
              <a:t>Color</a:t>
            </a:r>
            <a:r>
              <a:rPr lang="sl-SI" altLang="zh-CN" b="0" kern="0">
                <a:solidFill>
                  <a:srgbClr val="000000"/>
                </a:solidFill>
              </a:rPr>
              <a:t>?</a:t>
            </a:r>
            <a:endParaRPr lang="en-US" altLang="zh-CN" b="0" kern="0">
              <a:solidFill>
                <a:srgbClr val="000000"/>
              </a:solidFill>
              <a:ea typeface="宋体" panose="02010600030101010101" pitchFamily="2" charset="-122"/>
            </a:endParaRPr>
          </a:p>
        </p:txBody>
      </p:sp>
      <p:sp>
        <p:nvSpPr>
          <p:cNvPr id="28" name="Text Box 1066"/>
          <p:cNvSpPr txBox="1">
            <a:spLocks noChangeArrowheads="1"/>
          </p:cNvSpPr>
          <p:nvPr/>
        </p:nvSpPr>
        <p:spPr bwMode="auto">
          <a:xfrm>
            <a:off x="3171508" y="1905318"/>
            <a:ext cx="519112"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red</a:t>
            </a:r>
          </a:p>
        </p:txBody>
      </p:sp>
      <p:sp>
        <p:nvSpPr>
          <p:cNvPr id="29" name="Text Box 1067"/>
          <p:cNvSpPr txBox="1">
            <a:spLocks noChangeArrowheads="1"/>
          </p:cNvSpPr>
          <p:nvPr/>
        </p:nvSpPr>
        <p:spPr bwMode="auto">
          <a:xfrm>
            <a:off x="2419033" y="3608705"/>
            <a:ext cx="774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yellow</a:t>
            </a:r>
          </a:p>
        </p:txBody>
      </p:sp>
      <p:sp>
        <p:nvSpPr>
          <p:cNvPr id="30" name="Text Box 1068"/>
          <p:cNvSpPr txBox="1">
            <a:spLocks noChangeArrowheads="1"/>
          </p:cNvSpPr>
          <p:nvPr/>
        </p:nvSpPr>
        <p:spPr bwMode="auto">
          <a:xfrm>
            <a:off x="3152458" y="2846705"/>
            <a:ext cx="731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green</a:t>
            </a:r>
          </a:p>
        </p:txBody>
      </p:sp>
      <p:grpSp>
        <p:nvGrpSpPr>
          <p:cNvPr id="31" name="Group 1069"/>
          <p:cNvGrpSpPr/>
          <p:nvPr/>
        </p:nvGrpSpPr>
        <p:grpSpPr bwMode="auto">
          <a:xfrm>
            <a:off x="5854383" y="4035743"/>
            <a:ext cx="914400" cy="800100"/>
            <a:chOff x="3696" y="2592"/>
            <a:chExt cx="720" cy="624"/>
          </a:xfrm>
        </p:grpSpPr>
        <p:sp>
          <p:nvSpPr>
            <p:cNvPr id="32" name="Rectangle 1070"/>
            <p:cNvSpPr>
              <a:spLocks noChangeArrowheads="1"/>
            </p:cNvSpPr>
            <p:nvPr/>
          </p:nvSpPr>
          <p:spPr bwMode="auto">
            <a:xfrm>
              <a:off x="3840" y="2880"/>
              <a:ext cx="194"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33" name="Rectangle 1071"/>
            <p:cNvSpPr>
              <a:spLocks noChangeArrowheads="1"/>
            </p:cNvSpPr>
            <p:nvPr/>
          </p:nvSpPr>
          <p:spPr bwMode="auto">
            <a:xfrm>
              <a:off x="4080" y="2736"/>
              <a:ext cx="194"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34" name="Oval 1072"/>
            <p:cNvSpPr>
              <a:spLocks noChangeArrowheads="1"/>
            </p:cNvSpPr>
            <p:nvPr/>
          </p:nvSpPr>
          <p:spPr bwMode="auto">
            <a:xfrm>
              <a:off x="3696" y="2592"/>
              <a:ext cx="720" cy="624"/>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35" name="Group 1073"/>
          <p:cNvGrpSpPr/>
          <p:nvPr/>
        </p:nvGrpSpPr>
        <p:grpSpPr bwMode="auto">
          <a:xfrm>
            <a:off x="4558983" y="5254943"/>
            <a:ext cx="1219200" cy="882650"/>
            <a:chOff x="2304" y="3216"/>
            <a:chExt cx="912" cy="672"/>
          </a:xfrm>
        </p:grpSpPr>
        <p:sp>
          <p:nvSpPr>
            <p:cNvPr id="36" name="AutoShape 1074"/>
            <p:cNvSpPr>
              <a:spLocks noChangeArrowheads="1"/>
            </p:cNvSpPr>
            <p:nvPr/>
          </p:nvSpPr>
          <p:spPr bwMode="auto">
            <a:xfrm>
              <a:off x="2832" y="3552"/>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37" name="AutoShape 1075"/>
            <p:cNvSpPr>
              <a:spLocks noChangeArrowheads="1"/>
            </p:cNvSpPr>
            <p:nvPr/>
          </p:nvSpPr>
          <p:spPr bwMode="auto">
            <a:xfrm>
              <a:off x="2640" y="3264"/>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38" name="AutoShape 1076"/>
            <p:cNvSpPr>
              <a:spLocks noChangeArrowheads="1"/>
            </p:cNvSpPr>
            <p:nvPr/>
          </p:nvSpPr>
          <p:spPr bwMode="auto">
            <a:xfrm>
              <a:off x="2400" y="3457"/>
              <a:ext cx="240" cy="191"/>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39" name="Oval 1077"/>
            <p:cNvSpPr>
              <a:spLocks noChangeArrowheads="1"/>
            </p:cNvSpPr>
            <p:nvPr/>
          </p:nvSpPr>
          <p:spPr bwMode="auto">
            <a:xfrm>
              <a:off x="2304" y="3216"/>
              <a:ext cx="912" cy="672"/>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sp>
        <p:nvSpPr>
          <p:cNvPr id="40" name="Line 1078"/>
          <p:cNvSpPr>
            <a:spLocks noChangeShapeType="1"/>
          </p:cNvSpPr>
          <p:nvPr/>
        </p:nvSpPr>
        <p:spPr bwMode="auto">
          <a:xfrm>
            <a:off x="4482783" y="4416743"/>
            <a:ext cx="381000" cy="83820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1" name="Line 1079"/>
          <p:cNvSpPr>
            <a:spLocks noChangeShapeType="1"/>
          </p:cNvSpPr>
          <p:nvPr/>
        </p:nvSpPr>
        <p:spPr bwMode="auto">
          <a:xfrm>
            <a:off x="4482783" y="4416743"/>
            <a:ext cx="1295400" cy="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42" name="Text Box 1080"/>
          <p:cNvSpPr txBox="1">
            <a:spLocks noChangeArrowheads="1"/>
          </p:cNvSpPr>
          <p:nvPr/>
        </p:nvSpPr>
        <p:spPr bwMode="auto">
          <a:xfrm>
            <a:off x="3466783" y="4616768"/>
            <a:ext cx="1185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en-US" altLang="zh-CN" b="0" kern="0">
                <a:solidFill>
                  <a:srgbClr val="000000"/>
                </a:solidFill>
                <a:ea typeface="宋体" panose="02010600030101010101" pitchFamily="2" charset="-122"/>
              </a:rPr>
              <a:t>Outline</a:t>
            </a:r>
            <a:r>
              <a:rPr lang="sl-SI" altLang="zh-CN" b="0" kern="0">
                <a:solidFill>
                  <a:srgbClr val="000000"/>
                </a:solidFill>
              </a:rPr>
              <a:t>?</a:t>
            </a:r>
            <a:endParaRPr lang="en-US" altLang="zh-CN" b="0" kern="0">
              <a:solidFill>
                <a:srgbClr val="000000"/>
              </a:solidFill>
              <a:ea typeface="宋体" panose="02010600030101010101" pitchFamily="2" charset="-122"/>
            </a:endParaRPr>
          </a:p>
        </p:txBody>
      </p:sp>
      <p:sp>
        <p:nvSpPr>
          <p:cNvPr id="43" name="Text Box 1081"/>
          <p:cNvSpPr txBox="1">
            <a:spLocks noChangeArrowheads="1"/>
          </p:cNvSpPr>
          <p:nvPr/>
        </p:nvSpPr>
        <p:spPr bwMode="auto">
          <a:xfrm>
            <a:off x="3873183" y="5178743"/>
            <a:ext cx="8731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dashed</a:t>
            </a:r>
          </a:p>
        </p:txBody>
      </p:sp>
      <p:sp>
        <p:nvSpPr>
          <p:cNvPr id="44" name="Text Box 1082"/>
          <p:cNvSpPr txBox="1">
            <a:spLocks noChangeArrowheads="1"/>
          </p:cNvSpPr>
          <p:nvPr/>
        </p:nvSpPr>
        <p:spPr bwMode="auto">
          <a:xfrm>
            <a:off x="4939983" y="4035743"/>
            <a:ext cx="6207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solid</a:t>
            </a:r>
          </a:p>
        </p:txBody>
      </p:sp>
      <p:sp>
        <p:nvSpPr>
          <p:cNvPr id="207" name="Rectangle 1083"/>
          <p:cNvSpPr>
            <a:spLocks noChangeArrowheads="1"/>
          </p:cNvSpPr>
          <p:nvPr/>
        </p:nvSpPr>
        <p:spPr bwMode="auto">
          <a:xfrm>
            <a:off x="4632325" y="3179763"/>
            <a:ext cx="44942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eaLnBrk="1" fontAlgn="auto" hangingPunct="1">
              <a:spcBef>
                <a:spcPct val="20000"/>
              </a:spcBef>
              <a:spcAft>
                <a:spcPts val="0"/>
              </a:spcAft>
              <a:buClr>
                <a:srgbClr val="FF0000"/>
              </a:buClr>
              <a:defRPr/>
            </a:pPr>
            <a:r>
              <a:rPr lang="sl-SI"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Gain(</a:t>
            </a:r>
            <a:r>
              <a:rPr lang="en-US"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Outline</a:t>
            </a:r>
            <a:r>
              <a:rPr lang="sl-SI"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 = 0.971 – 0.951 = 0.020 bits</a:t>
            </a:r>
          </a:p>
          <a:p>
            <a:pPr marL="342900" indent="-342900" eaLnBrk="1" fontAlgn="auto" hangingPunct="1">
              <a:spcBef>
                <a:spcPct val="20000"/>
              </a:spcBef>
              <a:spcAft>
                <a:spcPts val="0"/>
              </a:spcAft>
              <a:buClr>
                <a:srgbClr val="FF0000"/>
              </a:buClr>
              <a:defRPr/>
            </a:pPr>
            <a:r>
              <a:rPr lang="sl-SI"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Gain(</a:t>
            </a:r>
            <a:r>
              <a:rPr lang="en-US"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Dot</a:t>
            </a:r>
            <a:r>
              <a:rPr lang="sl-SI" altLang="zh-CN" b="0" kern="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 = 0.971 – 0 = 0.971 bits</a:t>
            </a:r>
          </a:p>
        </p:txBody>
      </p:sp>
      <p:sp>
        <p:nvSpPr>
          <p:cNvPr id="62" name="矩形 61"/>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矩形 2"/>
          <p:cNvSpPr>
            <a:spLocks noChangeArrowheads="1"/>
          </p:cNvSpPr>
          <p:nvPr/>
        </p:nvSpPr>
        <p:spPr bwMode="auto">
          <a:xfrm>
            <a:off x="2347278" y="6398578"/>
            <a:ext cx="459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b="0">
                <a:latin typeface="Arial Unicode MS" panose="020B0604020202020204" pitchFamily="34" charset="-122"/>
                <a:ea typeface="Arial Unicode MS" panose="020B0604020202020204" pitchFamily="34" charset="-122"/>
                <a:cs typeface="Arial Unicode MS" panose="020B0604020202020204" pitchFamily="34" charset="-122"/>
              </a:rPr>
              <a:t>From a PPT of Blaž Zupan and Ivan Bratko</a:t>
            </a:r>
          </a:p>
        </p:txBody>
      </p:sp>
      <p:grpSp>
        <p:nvGrpSpPr>
          <p:cNvPr id="118788" name="Group 1026"/>
          <p:cNvGrpSpPr/>
          <p:nvPr/>
        </p:nvGrpSpPr>
        <p:grpSpPr bwMode="auto">
          <a:xfrm>
            <a:off x="372428" y="1278890"/>
            <a:ext cx="2438400" cy="1676400"/>
            <a:chOff x="1008" y="432"/>
            <a:chExt cx="1680" cy="1296"/>
          </a:xfrm>
        </p:grpSpPr>
        <p:sp>
          <p:nvSpPr>
            <p:cNvPr id="151" name="AutoShape 1027"/>
            <p:cNvSpPr>
              <a:spLocks noChangeArrowheads="1"/>
            </p:cNvSpPr>
            <p:nvPr/>
          </p:nvSpPr>
          <p:spPr bwMode="auto">
            <a:xfrm>
              <a:off x="2016" y="864"/>
              <a:ext cx="240" cy="191"/>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52" name="Rectangle 1028"/>
            <p:cNvSpPr>
              <a:spLocks noChangeArrowheads="1"/>
            </p:cNvSpPr>
            <p:nvPr/>
          </p:nvSpPr>
          <p:spPr bwMode="auto">
            <a:xfrm>
              <a:off x="1536" y="576"/>
              <a:ext cx="189" cy="194"/>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3" name="AutoShape 1029"/>
            <p:cNvSpPr>
              <a:spLocks noChangeArrowheads="1"/>
            </p:cNvSpPr>
            <p:nvPr/>
          </p:nvSpPr>
          <p:spPr bwMode="auto">
            <a:xfrm>
              <a:off x="1248" y="623"/>
              <a:ext cx="245" cy="193"/>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54" name="AutoShape 1030"/>
            <p:cNvSpPr>
              <a:spLocks noChangeArrowheads="1"/>
            </p:cNvSpPr>
            <p:nvPr/>
          </p:nvSpPr>
          <p:spPr bwMode="auto">
            <a:xfrm>
              <a:off x="1920" y="1152"/>
              <a:ext cx="240" cy="189"/>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5" name="AutoShape 1031"/>
            <p:cNvSpPr>
              <a:spLocks noChangeArrowheads="1"/>
            </p:cNvSpPr>
            <p:nvPr/>
          </p:nvSpPr>
          <p:spPr bwMode="auto">
            <a:xfrm>
              <a:off x="1776" y="623"/>
              <a:ext cx="242" cy="193"/>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6" name="AutoShape 1032"/>
            <p:cNvSpPr>
              <a:spLocks noChangeArrowheads="1"/>
            </p:cNvSpPr>
            <p:nvPr/>
          </p:nvSpPr>
          <p:spPr bwMode="auto">
            <a:xfrm>
              <a:off x="1488" y="1055"/>
              <a:ext cx="240" cy="193"/>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57" name="Rectangle 1033"/>
            <p:cNvSpPr>
              <a:spLocks noChangeArrowheads="1"/>
            </p:cNvSpPr>
            <p:nvPr/>
          </p:nvSpPr>
          <p:spPr bwMode="auto">
            <a:xfrm>
              <a:off x="1680" y="864"/>
              <a:ext cx="198" cy="191"/>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8" name="Rectangle 1034"/>
            <p:cNvSpPr>
              <a:spLocks noChangeArrowheads="1"/>
            </p:cNvSpPr>
            <p:nvPr/>
          </p:nvSpPr>
          <p:spPr bwMode="auto">
            <a:xfrm>
              <a:off x="2352" y="816"/>
              <a:ext cx="190" cy="191"/>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159" name="Rectangle 1035"/>
            <p:cNvSpPr>
              <a:spLocks noChangeArrowheads="1"/>
            </p:cNvSpPr>
            <p:nvPr/>
          </p:nvSpPr>
          <p:spPr bwMode="auto">
            <a:xfrm>
              <a:off x="1296" y="960"/>
              <a:ext cx="197" cy="193"/>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60" name="Rectangle 1036"/>
            <p:cNvSpPr>
              <a:spLocks noChangeArrowheads="1"/>
            </p:cNvSpPr>
            <p:nvPr/>
          </p:nvSpPr>
          <p:spPr bwMode="auto">
            <a:xfrm>
              <a:off x="1392" y="1344"/>
              <a:ext cx="194" cy="193"/>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61" name="Rectangle 1037"/>
            <p:cNvSpPr>
              <a:spLocks noChangeArrowheads="1"/>
            </p:cNvSpPr>
            <p:nvPr/>
          </p:nvSpPr>
          <p:spPr bwMode="auto">
            <a:xfrm>
              <a:off x="2063" y="623"/>
              <a:ext cx="193" cy="193"/>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62" name="Rectangle 1038"/>
            <p:cNvSpPr>
              <a:spLocks noChangeArrowheads="1"/>
            </p:cNvSpPr>
            <p:nvPr/>
          </p:nvSpPr>
          <p:spPr bwMode="auto">
            <a:xfrm>
              <a:off x="1728" y="1392"/>
              <a:ext cx="196" cy="193"/>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63" name="Rectangle 1039"/>
            <p:cNvSpPr>
              <a:spLocks noChangeArrowheads="1"/>
            </p:cNvSpPr>
            <p:nvPr/>
          </p:nvSpPr>
          <p:spPr bwMode="auto">
            <a:xfrm>
              <a:off x="2208" y="1105"/>
              <a:ext cx="195" cy="191"/>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64" name="Rectangle 1040"/>
            <p:cNvSpPr>
              <a:spLocks noChangeArrowheads="1"/>
            </p:cNvSpPr>
            <p:nvPr/>
          </p:nvSpPr>
          <p:spPr bwMode="auto">
            <a:xfrm>
              <a:off x="2112" y="1392"/>
              <a:ext cx="197" cy="193"/>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65" name="Oval 1041"/>
            <p:cNvSpPr>
              <a:spLocks noChangeArrowheads="1"/>
            </p:cNvSpPr>
            <p:nvPr/>
          </p:nvSpPr>
          <p:spPr bwMode="auto">
            <a:xfrm>
              <a:off x="1008" y="432"/>
              <a:ext cx="1680" cy="129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18789" name="Group 1042"/>
          <p:cNvGrpSpPr/>
          <p:nvPr/>
        </p:nvGrpSpPr>
        <p:grpSpPr bwMode="auto">
          <a:xfrm>
            <a:off x="4258628" y="2023428"/>
            <a:ext cx="1682750" cy="1066800"/>
            <a:chOff x="3648" y="576"/>
            <a:chExt cx="1200" cy="816"/>
          </a:xfrm>
        </p:grpSpPr>
        <p:sp>
          <p:nvSpPr>
            <p:cNvPr id="167" name="AutoShape 1043"/>
            <p:cNvSpPr>
              <a:spLocks noChangeArrowheads="1"/>
            </p:cNvSpPr>
            <p:nvPr/>
          </p:nvSpPr>
          <p:spPr bwMode="auto">
            <a:xfrm>
              <a:off x="4368" y="672"/>
              <a:ext cx="240" cy="192"/>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68" name="AutoShape 1044"/>
            <p:cNvSpPr>
              <a:spLocks noChangeArrowheads="1"/>
            </p:cNvSpPr>
            <p:nvPr/>
          </p:nvSpPr>
          <p:spPr bwMode="auto">
            <a:xfrm>
              <a:off x="3792" y="720"/>
              <a:ext cx="240" cy="192"/>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69" name="Rectangle 1045"/>
            <p:cNvSpPr>
              <a:spLocks noChangeArrowheads="1"/>
            </p:cNvSpPr>
            <p:nvPr/>
          </p:nvSpPr>
          <p:spPr bwMode="auto">
            <a:xfrm>
              <a:off x="4128" y="864"/>
              <a:ext cx="192" cy="192"/>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70" name="Rectangle 1046"/>
            <p:cNvSpPr>
              <a:spLocks noChangeArrowheads="1"/>
            </p:cNvSpPr>
            <p:nvPr/>
          </p:nvSpPr>
          <p:spPr bwMode="auto">
            <a:xfrm>
              <a:off x="3888" y="1056"/>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71" name="Rectangle 1047"/>
            <p:cNvSpPr>
              <a:spLocks noChangeArrowheads="1"/>
            </p:cNvSpPr>
            <p:nvPr/>
          </p:nvSpPr>
          <p:spPr bwMode="auto">
            <a:xfrm>
              <a:off x="4416" y="1056"/>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72" name="Oval 1048"/>
            <p:cNvSpPr>
              <a:spLocks noChangeArrowheads="1"/>
            </p:cNvSpPr>
            <p:nvPr/>
          </p:nvSpPr>
          <p:spPr bwMode="auto">
            <a:xfrm>
              <a:off x="3648" y="576"/>
              <a:ext cx="1200" cy="81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18790" name="Group 1049"/>
          <p:cNvGrpSpPr/>
          <p:nvPr/>
        </p:nvGrpSpPr>
        <p:grpSpPr bwMode="auto">
          <a:xfrm>
            <a:off x="3315653" y="3564890"/>
            <a:ext cx="1358900" cy="1371600"/>
            <a:chOff x="3792" y="2304"/>
            <a:chExt cx="1056" cy="1008"/>
          </a:xfrm>
        </p:grpSpPr>
        <p:sp>
          <p:nvSpPr>
            <p:cNvPr id="174" name="AutoShape 1050"/>
            <p:cNvSpPr>
              <a:spLocks noChangeArrowheads="1"/>
            </p:cNvSpPr>
            <p:nvPr/>
          </p:nvSpPr>
          <p:spPr bwMode="auto">
            <a:xfrm>
              <a:off x="4320" y="2736"/>
              <a:ext cx="241" cy="195"/>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75" name="AutoShape 1051"/>
            <p:cNvSpPr>
              <a:spLocks noChangeArrowheads="1"/>
            </p:cNvSpPr>
            <p:nvPr/>
          </p:nvSpPr>
          <p:spPr bwMode="auto">
            <a:xfrm>
              <a:off x="4128" y="2448"/>
              <a:ext cx="243"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76" name="AutoShape 1052"/>
            <p:cNvSpPr>
              <a:spLocks noChangeArrowheads="1"/>
            </p:cNvSpPr>
            <p:nvPr/>
          </p:nvSpPr>
          <p:spPr bwMode="auto">
            <a:xfrm>
              <a:off x="3888" y="2640"/>
              <a:ext cx="239" cy="193"/>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77" name="Rectangle 1053"/>
            <p:cNvSpPr>
              <a:spLocks noChangeArrowheads="1"/>
            </p:cNvSpPr>
            <p:nvPr/>
          </p:nvSpPr>
          <p:spPr bwMode="auto">
            <a:xfrm>
              <a:off x="4128" y="2976"/>
              <a:ext cx="192" cy="193"/>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78" name="Rectangle 1054"/>
            <p:cNvSpPr>
              <a:spLocks noChangeArrowheads="1"/>
            </p:cNvSpPr>
            <p:nvPr/>
          </p:nvSpPr>
          <p:spPr bwMode="auto">
            <a:xfrm>
              <a:off x="4416" y="2448"/>
              <a:ext cx="191"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79" name="Oval 1055"/>
            <p:cNvSpPr>
              <a:spLocks noChangeArrowheads="1"/>
            </p:cNvSpPr>
            <p:nvPr/>
          </p:nvSpPr>
          <p:spPr bwMode="auto">
            <a:xfrm>
              <a:off x="3792" y="2304"/>
              <a:ext cx="1056" cy="1008"/>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18791" name="Group 1056"/>
          <p:cNvGrpSpPr/>
          <p:nvPr/>
        </p:nvGrpSpPr>
        <p:grpSpPr bwMode="auto">
          <a:xfrm>
            <a:off x="1210628" y="3641090"/>
            <a:ext cx="1447800" cy="1295400"/>
            <a:chOff x="2208" y="2928"/>
            <a:chExt cx="912" cy="816"/>
          </a:xfrm>
        </p:grpSpPr>
        <p:sp>
          <p:nvSpPr>
            <p:cNvPr id="181" name="Rectangle 1057"/>
            <p:cNvSpPr>
              <a:spLocks noChangeArrowheads="1"/>
            </p:cNvSpPr>
            <p:nvPr/>
          </p:nvSpPr>
          <p:spPr bwMode="auto">
            <a:xfrm>
              <a:off x="2400" y="3072"/>
              <a:ext cx="192" cy="192"/>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82" name="Rectangle 1058"/>
            <p:cNvSpPr>
              <a:spLocks noChangeArrowheads="1"/>
            </p:cNvSpPr>
            <p:nvPr/>
          </p:nvSpPr>
          <p:spPr bwMode="auto">
            <a:xfrm>
              <a:off x="2352" y="3360"/>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183" name="Rectangle 1059"/>
            <p:cNvSpPr>
              <a:spLocks noChangeArrowheads="1"/>
            </p:cNvSpPr>
            <p:nvPr/>
          </p:nvSpPr>
          <p:spPr bwMode="auto">
            <a:xfrm>
              <a:off x="2688" y="3408"/>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84" name="Rectangle 1060"/>
            <p:cNvSpPr>
              <a:spLocks noChangeArrowheads="1"/>
            </p:cNvSpPr>
            <p:nvPr/>
          </p:nvSpPr>
          <p:spPr bwMode="auto">
            <a:xfrm>
              <a:off x="2688" y="3120"/>
              <a:ext cx="192" cy="192"/>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85" name="Oval 1061"/>
            <p:cNvSpPr>
              <a:spLocks noChangeArrowheads="1"/>
            </p:cNvSpPr>
            <p:nvPr/>
          </p:nvSpPr>
          <p:spPr bwMode="auto">
            <a:xfrm>
              <a:off x="2208" y="2928"/>
              <a:ext cx="912" cy="81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sp>
        <p:nvSpPr>
          <p:cNvPr id="186" name="Line 1062"/>
          <p:cNvSpPr>
            <a:spLocks noChangeShapeType="1"/>
          </p:cNvSpPr>
          <p:nvPr/>
        </p:nvSpPr>
        <p:spPr bwMode="auto">
          <a:xfrm flipH="1">
            <a:off x="2506028" y="2879090"/>
            <a:ext cx="152400" cy="83820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87" name="Line 1063"/>
          <p:cNvSpPr>
            <a:spLocks noChangeShapeType="1"/>
          </p:cNvSpPr>
          <p:nvPr/>
        </p:nvSpPr>
        <p:spPr bwMode="auto">
          <a:xfrm>
            <a:off x="2658428" y="2879090"/>
            <a:ext cx="866775" cy="83820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88" name="Line 1064"/>
          <p:cNvSpPr>
            <a:spLocks noChangeShapeType="1"/>
          </p:cNvSpPr>
          <p:nvPr/>
        </p:nvSpPr>
        <p:spPr bwMode="auto">
          <a:xfrm flipV="1">
            <a:off x="2658428" y="2556828"/>
            <a:ext cx="1398587" cy="322262"/>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189" name="Text Box 1065"/>
          <p:cNvSpPr txBox="1">
            <a:spLocks noChangeArrowheads="1"/>
          </p:cNvSpPr>
          <p:nvPr/>
        </p:nvSpPr>
        <p:spPr bwMode="auto">
          <a:xfrm>
            <a:off x="1667828" y="2953703"/>
            <a:ext cx="8493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en-US" altLang="zh-CN" b="0" kern="0">
                <a:solidFill>
                  <a:srgbClr val="000000"/>
                </a:solidFill>
                <a:ea typeface="宋体" panose="02010600030101010101" pitchFamily="2" charset="-122"/>
              </a:rPr>
              <a:t>Color</a:t>
            </a:r>
            <a:r>
              <a:rPr lang="sl-SI" altLang="zh-CN" b="0" kern="0">
                <a:solidFill>
                  <a:srgbClr val="000000"/>
                </a:solidFill>
              </a:rPr>
              <a:t>?</a:t>
            </a:r>
            <a:endParaRPr lang="en-US" altLang="zh-CN" b="0" kern="0">
              <a:solidFill>
                <a:srgbClr val="000000"/>
              </a:solidFill>
              <a:ea typeface="宋体" panose="02010600030101010101" pitchFamily="2" charset="-122"/>
            </a:endParaRPr>
          </a:p>
        </p:txBody>
      </p:sp>
      <p:sp>
        <p:nvSpPr>
          <p:cNvPr id="118796" name="Text Box 1066"/>
          <p:cNvSpPr txBox="1">
            <a:spLocks noChangeArrowheads="1"/>
          </p:cNvSpPr>
          <p:nvPr/>
        </p:nvSpPr>
        <p:spPr bwMode="auto">
          <a:xfrm>
            <a:off x="3268028" y="2040890"/>
            <a:ext cx="520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red</a:t>
            </a:r>
          </a:p>
        </p:txBody>
      </p:sp>
      <p:sp>
        <p:nvSpPr>
          <p:cNvPr id="118797" name="Text Box 1067"/>
          <p:cNvSpPr txBox="1">
            <a:spLocks noChangeArrowheads="1"/>
          </p:cNvSpPr>
          <p:nvPr/>
        </p:nvSpPr>
        <p:spPr bwMode="auto">
          <a:xfrm>
            <a:off x="2521903" y="3549015"/>
            <a:ext cx="774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yellow</a:t>
            </a:r>
          </a:p>
        </p:txBody>
      </p:sp>
      <p:sp>
        <p:nvSpPr>
          <p:cNvPr id="118798" name="Text Box 1068"/>
          <p:cNvSpPr txBox="1">
            <a:spLocks noChangeArrowheads="1"/>
          </p:cNvSpPr>
          <p:nvPr/>
        </p:nvSpPr>
        <p:spPr bwMode="auto">
          <a:xfrm>
            <a:off x="3315653" y="3107690"/>
            <a:ext cx="731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green</a:t>
            </a:r>
          </a:p>
        </p:txBody>
      </p:sp>
      <p:grpSp>
        <p:nvGrpSpPr>
          <p:cNvPr id="118799" name="Group 1069"/>
          <p:cNvGrpSpPr/>
          <p:nvPr/>
        </p:nvGrpSpPr>
        <p:grpSpPr bwMode="auto">
          <a:xfrm>
            <a:off x="6017578" y="4296728"/>
            <a:ext cx="914400" cy="800100"/>
            <a:chOff x="3696" y="2592"/>
            <a:chExt cx="720" cy="624"/>
          </a:xfrm>
        </p:grpSpPr>
        <p:sp>
          <p:nvSpPr>
            <p:cNvPr id="194" name="Rectangle 1070"/>
            <p:cNvSpPr>
              <a:spLocks noChangeArrowheads="1"/>
            </p:cNvSpPr>
            <p:nvPr/>
          </p:nvSpPr>
          <p:spPr bwMode="auto">
            <a:xfrm>
              <a:off x="3840" y="2880"/>
              <a:ext cx="194"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95" name="Rectangle 1071"/>
            <p:cNvSpPr>
              <a:spLocks noChangeArrowheads="1"/>
            </p:cNvSpPr>
            <p:nvPr/>
          </p:nvSpPr>
          <p:spPr bwMode="auto">
            <a:xfrm>
              <a:off x="4080" y="2736"/>
              <a:ext cx="194"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96" name="Oval 1072"/>
            <p:cNvSpPr>
              <a:spLocks noChangeArrowheads="1"/>
            </p:cNvSpPr>
            <p:nvPr/>
          </p:nvSpPr>
          <p:spPr bwMode="auto">
            <a:xfrm>
              <a:off x="3696" y="2592"/>
              <a:ext cx="720" cy="624"/>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18800" name="Group 1073"/>
          <p:cNvGrpSpPr/>
          <p:nvPr/>
        </p:nvGrpSpPr>
        <p:grpSpPr bwMode="auto">
          <a:xfrm>
            <a:off x="4722178" y="5515928"/>
            <a:ext cx="1219200" cy="882650"/>
            <a:chOff x="2304" y="3216"/>
            <a:chExt cx="912" cy="672"/>
          </a:xfrm>
        </p:grpSpPr>
        <p:sp>
          <p:nvSpPr>
            <p:cNvPr id="198" name="AutoShape 1074"/>
            <p:cNvSpPr>
              <a:spLocks noChangeArrowheads="1"/>
            </p:cNvSpPr>
            <p:nvPr/>
          </p:nvSpPr>
          <p:spPr bwMode="auto">
            <a:xfrm>
              <a:off x="2832" y="3552"/>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99" name="AutoShape 1075"/>
            <p:cNvSpPr>
              <a:spLocks noChangeArrowheads="1"/>
            </p:cNvSpPr>
            <p:nvPr/>
          </p:nvSpPr>
          <p:spPr bwMode="auto">
            <a:xfrm>
              <a:off x="2640" y="3264"/>
              <a:ext cx="240"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200" name="AutoShape 1076"/>
            <p:cNvSpPr>
              <a:spLocks noChangeArrowheads="1"/>
            </p:cNvSpPr>
            <p:nvPr/>
          </p:nvSpPr>
          <p:spPr bwMode="auto">
            <a:xfrm>
              <a:off x="2400" y="3457"/>
              <a:ext cx="240" cy="191"/>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201" name="Oval 1077"/>
            <p:cNvSpPr>
              <a:spLocks noChangeArrowheads="1"/>
            </p:cNvSpPr>
            <p:nvPr/>
          </p:nvSpPr>
          <p:spPr bwMode="auto">
            <a:xfrm>
              <a:off x="2304" y="3216"/>
              <a:ext cx="912" cy="672"/>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sp>
        <p:nvSpPr>
          <p:cNvPr id="202" name="Line 1078"/>
          <p:cNvSpPr>
            <a:spLocks noChangeShapeType="1"/>
          </p:cNvSpPr>
          <p:nvPr/>
        </p:nvSpPr>
        <p:spPr bwMode="auto">
          <a:xfrm>
            <a:off x="4645978" y="4677728"/>
            <a:ext cx="381000" cy="83820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3" name="Line 1079"/>
          <p:cNvSpPr>
            <a:spLocks noChangeShapeType="1"/>
          </p:cNvSpPr>
          <p:nvPr/>
        </p:nvSpPr>
        <p:spPr bwMode="auto">
          <a:xfrm>
            <a:off x="4645978" y="4677728"/>
            <a:ext cx="1295400" cy="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04" name="Text Box 1080"/>
          <p:cNvSpPr txBox="1">
            <a:spLocks noChangeArrowheads="1"/>
          </p:cNvSpPr>
          <p:nvPr/>
        </p:nvSpPr>
        <p:spPr bwMode="auto">
          <a:xfrm>
            <a:off x="3629978" y="4877753"/>
            <a:ext cx="1185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en-US" altLang="zh-CN" b="0" kern="0">
                <a:solidFill>
                  <a:srgbClr val="000000"/>
                </a:solidFill>
                <a:ea typeface="宋体" panose="02010600030101010101" pitchFamily="2" charset="-122"/>
              </a:rPr>
              <a:t>Outline</a:t>
            </a:r>
            <a:r>
              <a:rPr lang="sl-SI" altLang="zh-CN" b="0" kern="0">
                <a:solidFill>
                  <a:srgbClr val="000000"/>
                </a:solidFill>
              </a:rPr>
              <a:t>?</a:t>
            </a:r>
            <a:endParaRPr lang="en-US" altLang="zh-CN" b="0" kern="0">
              <a:solidFill>
                <a:srgbClr val="000000"/>
              </a:solidFill>
              <a:ea typeface="宋体" panose="02010600030101010101" pitchFamily="2" charset="-122"/>
            </a:endParaRPr>
          </a:p>
        </p:txBody>
      </p:sp>
      <p:sp>
        <p:nvSpPr>
          <p:cNvPr id="118804" name="Text Box 1081"/>
          <p:cNvSpPr txBox="1">
            <a:spLocks noChangeArrowheads="1"/>
          </p:cNvSpPr>
          <p:nvPr/>
        </p:nvSpPr>
        <p:spPr bwMode="auto">
          <a:xfrm>
            <a:off x="4036378" y="5439728"/>
            <a:ext cx="8731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dashed</a:t>
            </a:r>
          </a:p>
        </p:txBody>
      </p:sp>
      <p:sp>
        <p:nvSpPr>
          <p:cNvPr id="118805" name="Text Box 1082"/>
          <p:cNvSpPr txBox="1">
            <a:spLocks noChangeArrowheads="1"/>
          </p:cNvSpPr>
          <p:nvPr/>
        </p:nvSpPr>
        <p:spPr bwMode="auto">
          <a:xfrm>
            <a:off x="5103178" y="4296728"/>
            <a:ext cx="6207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sz="1600">
                <a:latin typeface="Comic Sans MS" panose="030F0702030302020204" pitchFamily="66" charset="0"/>
              </a:rPr>
              <a:t>solid</a:t>
            </a:r>
          </a:p>
        </p:txBody>
      </p:sp>
      <p:sp>
        <p:nvSpPr>
          <p:cNvPr id="118806" name="Line 59"/>
          <p:cNvSpPr>
            <a:spLocks noChangeShapeType="1"/>
          </p:cNvSpPr>
          <p:nvPr/>
        </p:nvSpPr>
        <p:spPr bwMode="auto">
          <a:xfrm>
            <a:off x="5979478" y="2756853"/>
            <a:ext cx="381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807" name="Line 60"/>
          <p:cNvSpPr>
            <a:spLocks noChangeShapeType="1"/>
          </p:cNvSpPr>
          <p:nvPr/>
        </p:nvSpPr>
        <p:spPr bwMode="auto">
          <a:xfrm>
            <a:off x="5979478" y="2756853"/>
            <a:ext cx="1295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808" name="Text Box 61"/>
          <p:cNvSpPr txBox="1">
            <a:spLocks noChangeArrowheads="1"/>
          </p:cNvSpPr>
          <p:nvPr/>
        </p:nvSpPr>
        <p:spPr bwMode="auto">
          <a:xfrm>
            <a:off x="5401628" y="2937828"/>
            <a:ext cx="7683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sl-SI" altLang="zh-CN" sz="2000">
                <a:latin typeface="Comic Sans MS" panose="030F0702030302020204" pitchFamily="66" charset="0"/>
              </a:rPr>
              <a:t>Dot?</a:t>
            </a:r>
            <a:endParaRPr lang="en-US" altLang="zh-CN" sz="2000">
              <a:latin typeface="Comic Sans MS" panose="030F0702030302020204" pitchFamily="66" charset="0"/>
            </a:endParaRPr>
          </a:p>
        </p:txBody>
      </p:sp>
      <p:sp>
        <p:nvSpPr>
          <p:cNvPr id="118809" name="Text Box 62"/>
          <p:cNvSpPr txBox="1">
            <a:spLocks noChangeArrowheads="1"/>
          </p:cNvSpPr>
          <p:nvPr/>
        </p:nvSpPr>
        <p:spPr bwMode="auto">
          <a:xfrm>
            <a:off x="5750878" y="3366453"/>
            <a:ext cx="3968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sl-SI" altLang="zh-CN" sz="1600">
                <a:latin typeface="Comic Sans MS" panose="030F0702030302020204" pitchFamily="66" charset="0"/>
              </a:rPr>
              <a:t>no</a:t>
            </a:r>
            <a:endParaRPr lang="en-US" altLang="zh-CN" sz="1600">
              <a:latin typeface="Comic Sans MS" panose="030F0702030302020204" pitchFamily="66" charset="0"/>
            </a:endParaRPr>
          </a:p>
        </p:txBody>
      </p:sp>
      <p:sp>
        <p:nvSpPr>
          <p:cNvPr id="118810" name="Text Box 63"/>
          <p:cNvSpPr txBox="1">
            <a:spLocks noChangeArrowheads="1"/>
          </p:cNvSpPr>
          <p:nvPr/>
        </p:nvSpPr>
        <p:spPr bwMode="auto">
          <a:xfrm>
            <a:off x="6436678" y="2375853"/>
            <a:ext cx="5143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sl-SI" altLang="zh-CN" sz="1600">
                <a:latin typeface="Comic Sans MS" panose="030F0702030302020204" pitchFamily="66" charset="0"/>
              </a:rPr>
              <a:t>yes</a:t>
            </a:r>
            <a:endParaRPr lang="en-US" altLang="zh-CN" sz="1600">
              <a:latin typeface="Comic Sans MS" panose="030F0702030302020204" pitchFamily="66" charset="0"/>
            </a:endParaRPr>
          </a:p>
        </p:txBody>
      </p:sp>
      <p:sp>
        <p:nvSpPr>
          <p:cNvPr id="118811" name="AutoShape 64"/>
          <p:cNvSpPr>
            <a:spLocks noChangeArrowheads="1"/>
          </p:cNvSpPr>
          <p:nvPr/>
        </p:nvSpPr>
        <p:spPr bwMode="auto">
          <a:xfrm>
            <a:off x="7655878" y="2875915"/>
            <a:ext cx="323850" cy="261938"/>
          </a:xfrm>
          <a:prstGeom prst="triangle">
            <a:avLst>
              <a:gd name="adj" fmla="val 50000"/>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8812" name="AutoShape 65"/>
          <p:cNvSpPr>
            <a:spLocks noChangeArrowheads="1"/>
          </p:cNvSpPr>
          <p:nvPr/>
        </p:nvSpPr>
        <p:spPr bwMode="auto">
          <a:xfrm>
            <a:off x="7579678" y="2342515"/>
            <a:ext cx="323850" cy="261938"/>
          </a:xfrm>
          <a:prstGeom prst="triangle">
            <a:avLst>
              <a:gd name="adj" fmla="val 50000"/>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sl-SI" altLang="zh-CN"/>
              <a:t>.</a:t>
            </a:r>
            <a:endParaRPr lang="en-US" altLang="zh-CN"/>
          </a:p>
        </p:txBody>
      </p:sp>
      <p:sp>
        <p:nvSpPr>
          <p:cNvPr id="118813" name="Oval 66"/>
          <p:cNvSpPr>
            <a:spLocks noChangeArrowheads="1"/>
          </p:cNvSpPr>
          <p:nvPr/>
        </p:nvSpPr>
        <p:spPr bwMode="auto">
          <a:xfrm>
            <a:off x="7351078" y="2375853"/>
            <a:ext cx="774700" cy="922337"/>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8814" name="Rectangle 67"/>
          <p:cNvSpPr>
            <a:spLocks noChangeArrowheads="1"/>
          </p:cNvSpPr>
          <p:nvPr/>
        </p:nvSpPr>
        <p:spPr bwMode="auto">
          <a:xfrm>
            <a:off x="6741478" y="3595053"/>
            <a:ext cx="241300" cy="252412"/>
          </a:xfrm>
          <a:prstGeom prst="rect">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8815" name="Rectangle 68"/>
          <p:cNvSpPr>
            <a:spLocks noChangeArrowheads="1"/>
          </p:cNvSpPr>
          <p:nvPr/>
        </p:nvSpPr>
        <p:spPr bwMode="auto">
          <a:xfrm>
            <a:off x="6360478" y="3899853"/>
            <a:ext cx="241300" cy="252412"/>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8816" name="Rectangle 69"/>
          <p:cNvSpPr>
            <a:spLocks noChangeArrowheads="1"/>
          </p:cNvSpPr>
          <p:nvPr/>
        </p:nvSpPr>
        <p:spPr bwMode="auto">
          <a:xfrm>
            <a:off x="6936740" y="3820478"/>
            <a:ext cx="241300" cy="252412"/>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118817" name="Oval 70"/>
          <p:cNvSpPr>
            <a:spLocks noChangeArrowheads="1"/>
          </p:cNvSpPr>
          <p:nvPr/>
        </p:nvSpPr>
        <p:spPr bwMode="auto">
          <a:xfrm>
            <a:off x="6208078" y="3442653"/>
            <a:ext cx="1143000" cy="884237"/>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p>
        </p:txBody>
      </p:sp>
      <p:sp>
        <p:nvSpPr>
          <p:cNvPr id="73" name="矩形 72"/>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6" name="Group 1026"/>
          <p:cNvGrpSpPr/>
          <p:nvPr/>
        </p:nvGrpSpPr>
        <p:grpSpPr bwMode="auto">
          <a:xfrm>
            <a:off x="307023" y="1017905"/>
            <a:ext cx="2438400" cy="1676400"/>
            <a:chOff x="1008" y="432"/>
            <a:chExt cx="1680" cy="1296"/>
          </a:xfrm>
        </p:grpSpPr>
        <p:sp>
          <p:nvSpPr>
            <p:cNvPr id="151" name="AutoShape 1027"/>
            <p:cNvSpPr>
              <a:spLocks noChangeArrowheads="1"/>
            </p:cNvSpPr>
            <p:nvPr/>
          </p:nvSpPr>
          <p:spPr bwMode="auto">
            <a:xfrm>
              <a:off x="2016" y="864"/>
              <a:ext cx="240" cy="191"/>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52" name="Rectangle 1028"/>
            <p:cNvSpPr>
              <a:spLocks noChangeArrowheads="1"/>
            </p:cNvSpPr>
            <p:nvPr/>
          </p:nvSpPr>
          <p:spPr bwMode="auto">
            <a:xfrm>
              <a:off x="1536" y="576"/>
              <a:ext cx="189" cy="194"/>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3" name="AutoShape 1029"/>
            <p:cNvSpPr>
              <a:spLocks noChangeArrowheads="1"/>
            </p:cNvSpPr>
            <p:nvPr/>
          </p:nvSpPr>
          <p:spPr bwMode="auto">
            <a:xfrm>
              <a:off x="1248" y="623"/>
              <a:ext cx="245" cy="193"/>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54" name="AutoShape 1030"/>
            <p:cNvSpPr>
              <a:spLocks noChangeArrowheads="1"/>
            </p:cNvSpPr>
            <p:nvPr/>
          </p:nvSpPr>
          <p:spPr bwMode="auto">
            <a:xfrm>
              <a:off x="1920" y="1152"/>
              <a:ext cx="240" cy="189"/>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5" name="AutoShape 1031"/>
            <p:cNvSpPr>
              <a:spLocks noChangeArrowheads="1"/>
            </p:cNvSpPr>
            <p:nvPr/>
          </p:nvSpPr>
          <p:spPr bwMode="auto">
            <a:xfrm>
              <a:off x="1776" y="623"/>
              <a:ext cx="242" cy="193"/>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6" name="AutoShape 1032"/>
            <p:cNvSpPr>
              <a:spLocks noChangeArrowheads="1"/>
            </p:cNvSpPr>
            <p:nvPr/>
          </p:nvSpPr>
          <p:spPr bwMode="auto">
            <a:xfrm>
              <a:off x="1488" y="1055"/>
              <a:ext cx="240" cy="193"/>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57" name="Rectangle 1033"/>
            <p:cNvSpPr>
              <a:spLocks noChangeArrowheads="1"/>
            </p:cNvSpPr>
            <p:nvPr/>
          </p:nvSpPr>
          <p:spPr bwMode="auto">
            <a:xfrm>
              <a:off x="1680" y="864"/>
              <a:ext cx="198" cy="191"/>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58" name="Rectangle 1034"/>
            <p:cNvSpPr>
              <a:spLocks noChangeArrowheads="1"/>
            </p:cNvSpPr>
            <p:nvPr/>
          </p:nvSpPr>
          <p:spPr bwMode="auto">
            <a:xfrm>
              <a:off x="2352" y="816"/>
              <a:ext cx="190" cy="191"/>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159" name="Rectangle 1035"/>
            <p:cNvSpPr>
              <a:spLocks noChangeArrowheads="1"/>
            </p:cNvSpPr>
            <p:nvPr/>
          </p:nvSpPr>
          <p:spPr bwMode="auto">
            <a:xfrm>
              <a:off x="1296" y="960"/>
              <a:ext cx="197" cy="193"/>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60" name="Rectangle 1036"/>
            <p:cNvSpPr>
              <a:spLocks noChangeArrowheads="1"/>
            </p:cNvSpPr>
            <p:nvPr/>
          </p:nvSpPr>
          <p:spPr bwMode="auto">
            <a:xfrm>
              <a:off x="1392" y="1344"/>
              <a:ext cx="194" cy="193"/>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61" name="Rectangle 1037"/>
            <p:cNvSpPr>
              <a:spLocks noChangeArrowheads="1"/>
            </p:cNvSpPr>
            <p:nvPr/>
          </p:nvSpPr>
          <p:spPr bwMode="auto">
            <a:xfrm>
              <a:off x="2063" y="623"/>
              <a:ext cx="193" cy="193"/>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62" name="Rectangle 1038"/>
            <p:cNvSpPr>
              <a:spLocks noChangeArrowheads="1"/>
            </p:cNvSpPr>
            <p:nvPr/>
          </p:nvSpPr>
          <p:spPr bwMode="auto">
            <a:xfrm>
              <a:off x="1728" y="1392"/>
              <a:ext cx="196" cy="193"/>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63" name="Rectangle 1039"/>
            <p:cNvSpPr>
              <a:spLocks noChangeArrowheads="1"/>
            </p:cNvSpPr>
            <p:nvPr/>
          </p:nvSpPr>
          <p:spPr bwMode="auto">
            <a:xfrm>
              <a:off x="2208" y="1105"/>
              <a:ext cx="195" cy="191"/>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64" name="Rectangle 1040"/>
            <p:cNvSpPr>
              <a:spLocks noChangeArrowheads="1"/>
            </p:cNvSpPr>
            <p:nvPr/>
          </p:nvSpPr>
          <p:spPr bwMode="auto">
            <a:xfrm>
              <a:off x="2112" y="1392"/>
              <a:ext cx="197" cy="193"/>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65" name="Oval 1041"/>
            <p:cNvSpPr>
              <a:spLocks noChangeArrowheads="1"/>
            </p:cNvSpPr>
            <p:nvPr/>
          </p:nvSpPr>
          <p:spPr bwMode="auto">
            <a:xfrm>
              <a:off x="1008" y="432"/>
              <a:ext cx="1680" cy="129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sp>
        <p:nvSpPr>
          <p:cNvPr id="187" name="Line 1063"/>
          <p:cNvSpPr>
            <a:spLocks noChangeShapeType="1"/>
          </p:cNvSpPr>
          <p:nvPr/>
        </p:nvSpPr>
        <p:spPr bwMode="auto">
          <a:xfrm>
            <a:off x="2593023" y="2618105"/>
            <a:ext cx="1074737" cy="67310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96" name="Rectangle 4"/>
          <p:cNvSpPr>
            <a:spLocks noChangeArrowheads="1"/>
          </p:cNvSpPr>
          <p:nvPr/>
        </p:nvSpPr>
        <p:spPr bwMode="auto">
          <a:xfrm>
            <a:off x="4734560" y="2910205"/>
            <a:ext cx="1066800" cy="381000"/>
          </a:xfrm>
          <a:prstGeom prst="rect">
            <a:avLst/>
          </a:prstGeom>
          <a:solidFill>
            <a:srgbClr val="FF99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sz="1600" b="0" kern="0">
                <a:solidFill>
                  <a:sysClr val="windowText" lastClr="000000"/>
                </a:solidFill>
              </a:rPr>
              <a:t>Color</a:t>
            </a:r>
            <a:endParaRPr lang="en-US" altLang="zh-CN" sz="1600" b="0" kern="0">
              <a:solidFill>
                <a:sysClr val="windowText" lastClr="000000"/>
              </a:solidFill>
              <a:ea typeface="宋体" panose="02010600030101010101" pitchFamily="2" charset="-122"/>
            </a:endParaRPr>
          </a:p>
        </p:txBody>
      </p:sp>
      <p:sp>
        <p:nvSpPr>
          <p:cNvPr id="97" name="Rectangle 5"/>
          <p:cNvSpPr>
            <a:spLocks noChangeArrowheads="1"/>
          </p:cNvSpPr>
          <p:nvPr/>
        </p:nvSpPr>
        <p:spPr bwMode="auto">
          <a:xfrm>
            <a:off x="3134360" y="3977005"/>
            <a:ext cx="1066800" cy="381000"/>
          </a:xfrm>
          <a:prstGeom prst="rect">
            <a:avLst/>
          </a:prstGeom>
          <a:solidFill>
            <a:srgbClr val="FF99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sz="1600" b="0" kern="0">
                <a:solidFill>
                  <a:sysClr val="windowText" lastClr="000000"/>
                </a:solidFill>
              </a:rPr>
              <a:t>Dot</a:t>
            </a:r>
            <a:endParaRPr lang="en-US" altLang="zh-CN" sz="1600" b="0" kern="0">
              <a:solidFill>
                <a:sysClr val="windowText" lastClr="000000"/>
              </a:solidFill>
              <a:ea typeface="宋体" panose="02010600030101010101" pitchFamily="2" charset="-122"/>
            </a:endParaRPr>
          </a:p>
        </p:txBody>
      </p:sp>
      <p:sp>
        <p:nvSpPr>
          <p:cNvPr id="98" name="Rectangle 6"/>
          <p:cNvSpPr>
            <a:spLocks noChangeArrowheads="1"/>
          </p:cNvSpPr>
          <p:nvPr/>
        </p:nvSpPr>
        <p:spPr bwMode="auto">
          <a:xfrm>
            <a:off x="6563360" y="3977005"/>
            <a:ext cx="1066800" cy="381000"/>
          </a:xfrm>
          <a:prstGeom prst="rect">
            <a:avLst/>
          </a:prstGeom>
          <a:solidFill>
            <a:srgbClr val="FF99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sz="1600" b="0" kern="0">
                <a:solidFill>
                  <a:sysClr val="windowText" lastClr="000000"/>
                </a:solidFill>
              </a:rPr>
              <a:t>Outline</a:t>
            </a:r>
            <a:endParaRPr lang="en-US" altLang="zh-CN" sz="1600" b="0" kern="0">
              <a:solidFill>
                <a:sysClr val="windowText" lastClr="000000"/>
              </a:solidFill>
              <a:ea typeface="宋体" panose="02010600030101010101" pitchFamily="2" charset="-122"/>
            </a:endParaRPr>
          </a:p>
        </p:txBody>
      </p:sp>
      <p:sp>
        <p:nvSpPr>
          <p:cNvPr id="99" name="Rectangle 7"/>
          <p:cNvSpPr>
            <a:spLocks noChangeArrowheads="1"/>
          </p:cNvSpPr>
          <p:nvPr/>
        </p:nvSpPr>
        <p:spPr bwMode="auto">
          <a:xfrm>
            <a:off x="4734560" y="3977005"/>
            <a:ext cx="1066800" cy="38100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sz="1600" b="0" kern="0">
                <a:solidFill>
                  <a:sysClr val="windowText" lastClr="000000"/>
                </a:solidFill>
              </a:rPr>
              <a:t>square</a:t>
            </a:r>
            <a:endParaRPr lang="en-US" altLang="zh-CN" sz="1600" b="0" kern="0">
              <a:solidFill>
                <a:sysClr val="windowText" lastClr="000000"/>
              </a:solidFill>
              <a:ea typeface="宋体" panose="02010600030101010101" pitchFamily="2" charset="-122"/>
            </a:endParaRPr>
          </a:p>
        </p:txBody>
      </p:sp>
      <p:cxnSp>
        <p:nvCxnSpPr>
          <p:cNvPr id="120842" name="AutoShape 8"/>
          <p:cNvCxnSpPr>
            <a:cxnSpLocks noChangeShapeType="1"/>
            <a:stCxn id="97" idx="0"/>
            <a:endCxn id="96" idx="2"/>
          </p:cNvCxnSpPr>
          <p:nvPr/>
        </p:nvCxnSpPr>
        <p:spPr bwMode="auto">
          <a:xfrm flipV="1">
            <a:off x="3667760" y="3291205"/>
            <a:ext cx="1600200" cy="685800"/>
          </a:xfrm>
          <a:prstGeom prst="straightConnector1">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43" name="AutoShape 9"/>
          <p:cNvCxnSpPr>
            <a:cxnSpLocks noChangeShapeType="1"/>
            <a:stCxn id="98" idx="0"/>
            <a:endCxn id="96" idx="2"/>
          </p:cNvCxnSpPr>
          <p:nvPr/>
        </p:nvCxnSpPr>
        <p:spPr bwMode="auto">
          <a:xfrm flipH="1" flipV="1">
            <a:off x="5267960" y="3291205"/>
            <a:ext cx="1828800" cy="685800"/>
          </a:xfrm>
          <a:prstGeom prst="straightConnector1">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44" name="AutoShape 10"/>
          <p:cNvCxnSpPr>
            <a:cxnSpLocks noChangeShapeType="1"/>
            <a:stCxn id="99" idx="0"/>
            <a:endCxn id="96" idx="2"/>
          </p:cNvCxnSpPr>
          <p:nvPr/>
        </p:nvCxnSpPr>
        <p:spPr bwMode="auto">
          <a:xfrm flipV="1">
            <a:off x="5267960" y="3291205"/>
            <a:ext cx="0" cy="685800"/>
          </a:xfrm>
          <a:prstGeom prst="straightConnector1">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Text Box 11"/>
          <p:cNvSpPr txBox="1">
            <a:spLocks noChangeArrowheads="1"/>
          </p:cNvSpPr>
          <p:nvPr/>
        </p:nvSpPr>
        <p:spPr bwMode="auto">
          <a:xfrm>
            <a:off x="3972560" y="3443605"/>
            <a:ext cx="752475" cy="304800"/>
          </a:xfrm>
          <a:prstGeom prst="rect">
            <a:avLst/>
          </a:prstGeom>
          <a:solidFill>
            <a:srgbClr val="FF99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sl-SI" altLang="zh-CN" sz="1400" b="0" kern="0">
                <a:solidFill>
                  <a:srgbClr val="000000"/>
                </a:solidFill>
              </a:rPr>
              <a:t>red</a:t>
            </a:r>
            <a:endParaRPr lang="en-US" altLang="zh-CN" sz="1400" b="0" kern="0">
              <a:solidFill>
                <a:srgbClr val="000000"/>
              </a:solidFill>
              <a:ea typeface="宋体" panose="02010600030101010101" pitchFamily="2" charset="-122"/>
            </a:endParaRPr>
          </a:p>
        </p:txBody>
      </p:sp>
      <p:sp>
        <p:nvSpPr>
          <p:cNvPr id="104" name="Text Box 12"/>
          <p:cNvSpPr txBox="1">
            <a:spLocks noChangeArrowheads="1"/>
          </p:cNvSpPr>
          <p:nvPr/>
        </p:nvSpPr>
        <p:spPr bwMode="auto">
          <a:xfrm>
            <a:off x="4886960" y="3596005"/>
            <a:ext cx="687388" cy="304800"/>
          </a:xfrm>
          <a:prstGeom prst="rect">
            <a:avLst/>
          </a:prstGeom>
          <a:solidFill>
            <a:srgbClr val="FF99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sl-SI" altLang="zh-CN" sz="1400" b="0" kern="0">
                <a:solidFill>
                  <a:srgbClr val="000000"/>
                </a:solidFill>
              </a:rPr>
              <a:t>yellow</a:t>
            </a:r>
            <a:endParaRPr lang="en-US" altLang="zh-CN" sz="1400" b="0" kern="0">
              <a:solidFill>
                <a:srgbClr val="000000"/>
              </a:solidFill>
              <a:ea typeface="宋体" panose="02010600030101010101" pitchFamily="2" charset="-122"/>
            </a:endParaRPr>
          </a:p>
        </p:txBody>
      </p:sp>
      <p:sp>
        <p:nvSpPr>
          <p:cNvPr id="105" name="Text Box 13"/>
          <p:cNvSpPr txBox="1">
            <a:spLocks noChangeArrowheads="1"/>
          </p:cNvSpPr>
          <p:nvPr/>
        </p:nvSpPr>
        <p:spPr bwMode="auto">
          <a:xfrm>
            <a:off x="5953760" y="3443605"/>
            <a:ext cx="650875" cy="304800"/>
          </a:xfrm>
          <a:prstGeom prst="rect">
            <a:avLst/>
          </a:prstGeom>
          <a:solidFill>
            <a:srgbClr val="FF99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sl-SI" altLang="zh-CN" sz="1400" b="0" kern="0">
                <a:solidFill>
                  <a:srgbClr val="000000"/>
                </a:solidFill>
              </a:rPr>
              <a:t>green</a:t>
            </a:r>
            <a:endParaRPr lang="en-US" altLang="zh-CN" sz="1400" b="0" kern="0">
              <a:solidFill>
                <a:srgbClr val="000000"/>
              </a:solidFill>
              <a:ea typeface="宋体" panose="02010600030101010101" pitchFamily="2" charset="-122"/>
            </a:endParaRPr>
          </a:p>
        </p:txBody>
      </p:sp>
      <p:sp>
        <p:nvSpPr>
          <p:cNvPr id="106" name="Rectangle 14"/>
          <p:cNvSpPr>
            <a:spLocks noChangeArrowheads="1"/>
          </p:cNvSpPr>
          <p:nvPr/>
        </p:nvSpPr>
        <p:spPr bwMode="auto">
          <a:xfrm>
            <a:off x="4124960" y="5043805"/>
            <a:ext cx="1066800" cy="38100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sz="1600" b="0" kern="0">
                <a:solidFill>
                  <a:sysClr val="windowText" lastClr="000000"/>
                </a:solidFill>
              </a:rPr>
              <a:t>square</a:t>
            </a:r>
            <a:endParaRPr lang="en-US" altLang="zh-CN" sz="1600" b="0" kern="0">
              <a:solidFill>
                <a:sysClr val="windowText" lastClr="000000"/>
              </a:solidFill>
              <a:ea typeface="宋体" panose="02010600030101010101" pitchFamily="2" charset="-122"/>
            </a:endParaRPr>
          </a:p>
        </p:txBody>
      </p:sp>
      <p:sp>
        <p:nvSpPr>
          <p:cNvPr id="107" name="Rectangle 15"/>
          <p:cNvSpPr>
            <a:spLocks noChangeArrowheads="1"/>
          </p:cNvSpPr>
          <p:nvPr/>
        </p:nvSpPr>
        <p:spPr bwMode="auto">
          <a:xfrm>
            <a:off x="2219960" y="5043805"/>
            <a:ext cx="1066800" cy="38100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sz="1600" b="0" kern="0">
                <a:solidFill>
                  <a:sysClr val="windowText" lastClr="000000"/>
                </a:solidFill>
              </a:rPr>
              <a:t>triangle</a:t>
            </a:r>
            <a:endParaRPr lang="en-US" altLang="zh-CN" sz="1600" b="0" kern="0">
              <a:solidFill>
                <a:sysClr val="windowText" lastClr="000000"/>
              </a:solidFill>
              <a:ea typeface="宋体" panose="02010600030101010101" pitchFamily="2" charset="-122"/>
            </a:endParaRPr>
          </a:p>
        </p:txBody>
      </p:sp>
      <p:cxnSp>
        <p:nvCxnSpPr>
          <p:cNvPr id="120850" name="AutoShape 16"/>
          <p:cNvCxnSpPr>
            <a:cxnSpLocks noChangeShapeType="1"/>
            <a:stCxn id="107" idx="0"/>
            <a:endCxn id="97" idx="2"/>
          </p:cNvCxnSpPr>
          <p:nvPr/>
        </p:nvCxnSpPr>
        <p:spPr bwMode="auto">
          <a:xfrm flipV="1">
            <a:off x="2753360" y="4358005"/>
            <a:ext cx="914400" cy="685800"/>
          </a:xfrm>
          <a:prstGeom prst="straightConnector1">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51" name="AutoShape 17"/>
          <p:cNvCxnSpPr>
            <a:cxnSpLocks noChangeShapeType="1"/>
            <a:stCxn id="106" idx="0"/>
            <a:endCxn id="97" idx="2"/>
          </p:cNvCxnSpPr>
          <p:nvPr/>
        </p:nvCxnSpPr>
        <p:spPr bwMode="auto">
          <a:xfrm flipH="1" flipV="1">
            <a:off x="3667760" y="4358005"/>
            <a:ext cx="990600" cy="685800"/>
          </a:xfrm>
          <a:prstGeom prst="straightConnector1">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0" name="Text Box 18"/>
          <p:cNvSpPr txBox="1">
            <a:spLocks noChangeArrowheads="1"/>
          </p:cNvSpPr>
          <p:nvPr/>
        </p:nvSpPr>
        <p:spPr bwMode="auto">
          <a:xfrm>
            <a:off x="2753360" y="4586605"/>
            <a:ext cx="752475" cy="304800"/>
          </a:xfrm>
          <a:prstGeom prst="rect">
            <a:avLst/>
          </a:prstGeom>
          <a:solidFill>
            <a:srgbClr val="FF99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algn="ctr" eaLnBrk="1" fontAlgn="auto" hangingPunct="1">
              <a:spcBef>
                <a:spcPts val="0"/>
              </a:spcBef>
              <a:spcAft>
                <a:spcPts val="0"/>
              </a:spcAft>
              <a:defRPr/>
            </a:pPr>
            <a:r>
              <a:rPr lang="sl-SI" altLang="zh-CN" sz="1400" b="0" kern="0">
                <a:solidFill>
                  <a:srgbClr val="000000"/>
                </a:solidFill>
              </a:rPr>
              <a:t>yes</a:t>
            </a:r>
            <a:endParaRPr lang="en-US" altLang="zh-CN" sz="1400" b="0" kern="0">
              <a:solidFill>
                <a:srgbClr val="000000"/>
              </a:solidFill>
              <a:ea typeface="宋体" panose="02010600030101010101" pitchFamily="2" charset="-122"/>
            </a:endParaRPr>
          </a:p>
        </p:txBody>
      </p:sp>
      <p:sp>
        <p:nvSpPr>
          <p:cNvPr id="111" name="Text Box 19"/>
          <p:cNvSpPr txBox="1">
            <a:spLocks noChangeArrowheads="1"/>
          </p:cNvSpPr>
          <p:nvPr/>
        </p:nvSpPr>
        <p:spPr bwMode="auto">
          <a:xfrm>
            <a:off x="3820160" y="4586605"/>
            <a:ext cx="1066800" cy="304800"/>
          </a:xfrm>
          <a:prstGeom prst="rect">
            <a:avLst/>
          </a:prstGeom>
          <a:solidFill>
            <a:srgbClr val="FF99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algn="ctr" eaLnBrk="1" fontAlgn="auto" hangingPunct="1">
              <a:spcBef>
                <a:spcPts val="0"/>
              </a:spcBef>
              <a:spcAft>
                <a:spcPts val="0"/>
              </a:spcAft>
              <a:defRPr/>
            </a:pPr>
            <a:r>
              <a:rPr lang="sl-SI" altLang="zh-CN" sz="1400" b="0" kern="0">
                <a:solidFill>
                  <a:srgbClr val="000000"/>
                </a:solidFill>
              </a:rPr>
              <a:t>no</a:t>
            </a:r>
            <a:endParaRPr lang="en-US" altLang="zh-CN" sz="1400" b="0" kern="0">
              <a:solidFill>
                <a:srgbClr val="000000"/>
              </a:solidFill>
              <a:ea typeface="宋体" panose="02010600030101010101" pitchFamily="2" charset="-122"/>
            </a:endParaRPr>
          </a:p>
        </p:txBody>
      </p:sp>
      <p:sp>
        <p:nvSpPr>
          <p:cNvPr id="112" name="Rectangle 20"/>
          <p:cNvSpPr>
            <a:spLocks noChangeArrowheads="1"/>
          </p:cNvSpPr>
          <p:nvPr/>
        </p:nvSpPr>
        <p:spPr bwMode="auto">
          <a:xfrm>
            <a:off x="7553960" y="5043805"/>
            <a:ext cx="1066800" cy="38100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sz="1600" b="0" kern="0">
                <a:solidFill>
                  <a:sysClr val="windowText" lastClr="000000"/>
                </a:solidFill>
              </a:rPr>
              <a:t>square</a:t>
            </a:r>
            <a:endParaRPr lang="en-US" altLang="zh-CN" sz="1600" b="0" kern="0">
              <a:solidFill>
                <a:sysClr val="windowText" lastClr="000000"/>
              </a:solidFill>
              <a:ea typeface="宋体" panose="02010600030101010101" pitchFamily="2" charset="-122"/>
            </a:endParaRPr>
          </a:p>
        </p:txBody>
      </p:sp>
      <p:sp>
        <p:nvSpPr>
          <p:cNvPr id="113" name="Rectangle 21"/>
          <p:cNvSpPr>
            <a:spLocks noChangeArrowheads="1"/>
          </p:cNvSpPr>
          <p:nvPr/>
        </p:nvSpPr>
        <p:spPr bwMode="auto">
          <a:xfrm>
            <a:off x="5648960" y="5043805"/>
            <a:ext cx="1066800" cy="38100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sl-SI" altLang="zh-CN" sz="1600" b="0" kern="0">
                <a:solidFill>
                  <a:sysClr val="windowText" lastClr="000000"/>
                </a:solidFill>
              </a:rPr>
              <a:t>triangle</a:t>
            </a:r>
            <a:endParaRPr lang="en-US" altLang="zh-CN" sz="1600" b="0" kern="0">
              <a:solidFill>
                <a:sysClr val="windowText" lastClr="000000"/>
              </a:solidFill>
              <a:ea typeface="宋体" panose="02010600030101010101" pitchFamily="2" charset="-122"/>
            </a:endParaRPr>
          </a:p>
        </p:txBody>
      </p:sp>
      <p:cxnSp>
        <p:nvCxnSpPr>
          <p:cNvPr id="120856" name="AutoShape 22"/>
          <p:cNvCxnSpPr>
            <a:cxnSpLocks noChangeShapeType="1"/>
            <a:stCxn id="113" idx="0"/>
          </p:cNvCxnSpPr>
          <p:nvPr/>
        </p:nvCxnSpPr>
        <p:spPr bwMode="auto">
          <a:xfrm flipV="1">
            <a:off x="6182360" y="4358005"/>
            <a:ext cx="914400" cy="685800"/>
          </a:xfrm>
          <a:prstGeom prst="straightConnector1">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57" name="AutoShape 23"/>
          <p:cNvCxnSpPr>
            <a:cxnSpLocks noChangeShapeType="1"/>
            <a:stCxn id="112" idx="0"/>
          </p:cNvCxnSpPr>
          <p:nvPr/>
        </p:nvCxnSpPr>
        <p:spPr bwMode="auto">
          <a:xfrm flipH="1" flipV="1">
            <a:off x="7096760" y="4358005"/>
            <a:ext cx="990600" cy="685800"/>
          </a:xfrm>
          <a:prstGeom prst="straightConnector1">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Text Box 24"/>
          <p:cNvSpPr txBox="1">
            <a:spLocks noChangeArrowheads="1"/>
          </p:cNvSpPr>
          <p:nvPr/>
        </p:nvSpPr>
        <p:spPr bwMode="auto">
          <a:xfrm>
            <a:off x="6093460" y="4586605"/>
            <a:ext cx="841375" cy="304800"/>
          </a:xfrm>
          <a:prstGeom prst="rect">
            <a:avLst/>
          </a:prstGeom>
          <a:solidFill>
            <a:srgbClr val="FF99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eaLnBrk="1" fontAlgn="auto" hangingPunct="1">
              <a:spcBef>
                <a:spcPts val="0"/>
              </a:spcBef>
              <a:spcAft>
                <a:spcPts val="0"/>
              </a:spcAft>
              <a:defRPr/>
            </a:pPr>
            <a:r>
              <a:rPr lang="sl-SI" altLang="zh-CN" sz="1400" b="0" kern="0">
                <a:solidFill>
                  <a:srgbClr val="000000"/>
                </a:solidFill>
              </a:rPr>
              <a:t>dashed</a:t>
            </a:r>
            <a:endParaRPr lang="en-US" altLang="zh-CN" sz="1400" b="0" kern="0">
              <a:solidFill>
                <a:srgbClr val="000000"/>
              </a:solidFill>
              <a:ea typeface="宋体" panose="02010600030101010101" pitchFamily="2" charset="-122"/>
            </a:endParaRPr>
          </a:p>
        </p:txBody>
      </p:sp>
      <p:sp>
        <p:nvSpPr>
          <p:cNvPr id="117" name="Text Box 25"/>
          <p:cNvSpPr txBox="1">
            <a:spLocks noChangeArrowheads="1"/>
          </p:cNvSpPr>
          <p:nvPr/>
        </p:nvSpPr>
        <p:spPr bwMode="auto">
          <a:xfrm>
            <a:off x="7249160" y="4586605"/>
            <a:ext cx="1066800" cy="304800"/>
          </a:xfrm>
          <a:prstGeom prst="rect">
            <a:avLst/>
          </a:prstGeom>
          <a:solidFill>
            <a:srgbClr val="FF99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bg1"/>
                </a:solidFill>
                <a:latin typeface="Comic Sans MS" panose="030F0702030302020204" pitchFamily="66" charset="0"/>
              </a:defRPr>
            </a:lvl1pPr>
            <a:lvl2pPr marL="742950" indent="-285750">
              <a:defRPr sz="2000">
                <a:solidFill>
                  <a:schemeClr val="bg1"/>
                </a:solidFill>
                <a:latin typeface="Comic Sans MS" panose="030F0702030302020204" pitchFamily="66" charset="0"/>
              </a:defRPr>
            </a:lvl2pPr>
            <a:lvl3pPr marL="1143000" indent="-228600">
              <a:defRPr sz="2000">
                <a:solidFill>
                  <a:schemeClr val="bg1"/>
                </a:solidFill>
                <a:latin typeface="Comic Sans MS" panose="030F0702030302020204" pitchFamily="66" charset="0"/>
              </a:defRPr>
            </a:lvl3pPr>
            <a:lvl4pPr marL="1600200" indent="-228600">
              <a:defRPr sz="2000">
                <a:solidFill>
                  <a:schemeClr val="bg1"/>
                </a:solidFill>
                <a:latin typeface="Comic Sans MS" panose="030F0702030302020204" pitchFamily="66" charset="0"/>
              </a:defRPr>
            </a:lvl4pPr>
            <a:lvl5pPr marL="2057400" indent="-228600">
              <a:defRPr sz="2000">
                <a:solidFill>
                  <a:schemeClr val="bg1"/>
                </a:solidFill>
                <a:latin typeface="Comic Sans MS" panose="030F0702030302020204" pitchFamily="66" charset="0"/>
              </a:defRPr>
            </a:lvl5pPr>
            <a:lvl6pPr marL="2514600" indent="-228600" algn="ctr" eaLnBrk="0" fontAlgn="base" hangingPunct="0">
              <a:spcBef>
                <a:spcPct val="0"/>
              </a:spcBef>
              <a:spcAft>
                <a:spcPct val="0"/>
              </a:spcAft>
              <a:defRPr sz="2000">
                <a:solidFill>
                  <a:schemeClr val="bg1"/>
                </a:solidFill>
                <a:latin typeface="Comic Sans MS" panose="030F0702030302020204" pitchFamily="66" charset="0"/>
              </a:defRPr>
            </a:lvl6pPr>
            <a:lvl7pPr marL="2971800" indent="-228600" algn="ctr" eaLnBrk="0" fontAlgn="base" hangingPunct="0">
              <a:spcBef>
                <a:spcPct val="0"/>
              </a:spcBef>
              <a:spcAft>
                <a:spcPct val="0"/>
              </a:spcAft>
              <a:defRPr sz="2000">
                <a:solidFill>
                  <a:schemeClr val="bg1"/>
                </a:solidFill>
                <a:latin typeface="Comic Sans MS" panose="030F0702030302020204" pitchFamily="66" charset="0"/>
              </a:defRPr>
            </a:lvl7pPr>
            <a:lvl8pPr marL="3429000" indent="-228600" algn="ctr" eaLnBrk="0" fontAlgn="base" hangingPunct="0">
              <a:spcBef>
                <a:spcPct val="0"/>
              </a:spcBef>
              <a:spcAft>
                <a:spcPct val="0"/>
              </a:spcAft>
              <a:defRPr sz="2000">
                <a:solidFill>
                  <a:schemeClr val="bg1"/>
                </a:solidFill>
                <a:latin typeface="Comic Sans MS" panose="030F0702030302020204" pitchFamily="66" charset="0"/>
              </a:defRPr>
            </a:lvl8pPr>
            <a:lvl9pPr marL="3886200" indent="-228600" algn="ctr" eaLnBrk="0" fontAlgn="base" hangingPunct="0">
              <a:spcBef>
                <a:spcPct val="0"/>
              </a:spcBef>
              <a:spcAft>
                <a:spcPct val="0"/>
              </a:spcAft>
              <a:defRPr sz="2000">
                <a:solidFill>
                  <a:schemeClr val="bg1"/>
                </a:solidFill>
                <a:latin typeface="Comic Sans MS" panose="030F0702030302020204" pitchFamily="66" charset="0"/>
              </a:defRPr>
            </a:lvl9pPr>
          </a:lstStyle>
          <a:p>
            <a:pPr algn="ctr" eaLnBrk="1" fontAlgn="auto" hangingPunct="1">
              <a:spcBef>
                <a:spcPts val="0"/>
              </a:spcBef>
              <a:spcAft>
                <a:spcPts val="0"/>
              </a:spcAft>
              <a:defRPr/>
            </a:pPr>
            <a:r>
              <a:rPr lang="sl-SI" altLang="zh-CN" sz="1400" b="0" kern="0">
                <a:solidFill>
                  <a:srgbClr val="000000"/>
                </a:solidFill>
              </a:rPr>
              <a:t>solid</a:t>
            </a:r>
            <a:endParaRPr lang="en-US" altLang="zh-CN" sz="1400" b="0" kern="0">
              <a:solidFill>
                <a:srgbClr val="000000"/>
              </a:solidFill>
              <a:ea typeface="宋体" panose="02010600030101010101" pitchFamily="2" charset="-122"/>
            </a:endParaRPr>
          </a:p>
        </p:txBody>
      </p:sp>
      <p:sp>
        <p:nvSpPr>
          <p:cNvPr id="120835" name="矩形 2"/>
          <p:cNvSpPr>
            <a:spLocks noChangeArrowheads="1"/>
          </p:cNvSpPr>
          <p:nvPr/>
        </p:nvSpPr>
        <p:spPr bwMode="auto">
          <a:xfrm>
            <a:off x="2331403" y="6341428"/>
            <a:ext cx="459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b="0">
                <a:latin typeface="Arial Unicode MS" panose="020B0604020202020204" pitchFamily="34" charset="-122"/>
                <a:ea typeface="Arial Unicode MS" panose="020B0604020202020204" pitchFamily="34" charset="-122"/>
                <a:cs typeface="Arial Unicode MS" panose="020B0604020202020204" pitchFamily="34" charset="-122"/>
              </a:rPr>
              <a:t>From a PPT of Blaž Zupan and Ivan Bratko</a:t>
            </a:r>
          </a:p>
        </p:txBody>
      </p:sp>
      <p:sp>
        <p:nvSpPr>
          <p:cNvPr id="43" name="矩形 42"/>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051"/>
          <p:cNvSpPr txBox="1">
            <a:spLocks noChangeArrowheads="1"/>
          </p:cNvSpPr>
          <p:nvPr/>
        </p:nvSpPr>
        <p:spPr bwMode="auto">
          <a:xfrm>
            <a:off x="262890" y="913448"/>
            <a:ext cx="8458200" cy="491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eaLnBrk="1" hangingPunct="1">
              <a:lnSpc>
                <a:spcPct val="120000"/>
              </a:lnSpc>
              <a:spcBef>
                <a:spcPts val="600"/>
              </a:spcBef>
              <a:buClrTx/>
              <a:buFont typeface="Wingdings" panose="05000000000000000000" pitchFamily="2" charset="2"/>
              <a:buChar char="n"/>
              <a:defRPr/>
            </a:pPr>
            <a:r>
              <a:rPr lang="zh-CN" altLang="en-US" sz="2600" dirty="0">
                <a:solidFill>
                  <a:srgbClr val="0070C0"/>
                </a:solidFill>
                <a:latin typeface="Times New Roman" panose="02020603050405020304" pitchFamily="18" charset="0"/>
                <a:cs typeface="Times New Roman" panose="02020603050405020304" pitchFamily="18" charset="0"/>
              </a:rPr>
              <a:t>信息增益倾向于选择多值属性（为什么？）</a:t>
            </a:r>
            <a:endParaRPr lang="en-US" altLang="zh-CN" sz="2600" dirty="0">
              <a:latin typeface="Times New Roman" panose="02020603050405020304" pitchFamily="18" charset="0"/>
              <a:cs typeface="Times New Roman" panose="02020603050405020304" pitchFamily="18" charset="0"/>
            </a:endParaRPr>
          </a:p>
          <a:p>
            <a:pPr eaLnBrk="1" hangingPunct="1">
              <a:lnSpc>
                <a:spcPct val="120000"/>
              </a:lnSpc>
              <a:spcBef>
                <a:spcPts val="600"/>
              </a:spcBef>
              <a:spcAft>
                <a:spcPts val="600"/>
              </a:spcAft>
              <a:buClr>
                <a:srgbClr val="C00000"/>
              </a:buClr>
              <a:buFont typeface="Wingdings" panose="05000000000000000000" pitchFamily="2" charset="2"/>
              <a:buChar char="n"/>
              <a:defRPr/>
            </a:pPr>
            <a:r>
              <a:rPr lang="zh-CN" altLang="en-US" sz="2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信息增益率 </a:t>
            </a:r>
            <a:r>
              <a:rPr lang="en-US" altLang="zh-CN" sz="2600"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altLang="zh-CN" sz="2800" dirty="0">
                <a:solidFill>
                  <a:srgbClr val="0070C0"/>
                </a:solidFill>
                <a:latin typeface="Calibri" panose="020F0502020204030204" pitchFamily="34" charset="0"/>
                <a:cs typeface="Calibri" panose="020F0502020204030204" pitchFamily="34" charset="0"/>
              </a:rPr>
              <a:t>Gain ratio</a:t>
            </a:r>
            <a:r>
              <a:rPr lang="en-US" altLang="zh-CN" sz="2600"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CN" sz="2600" dirty="0">
              <a:solidFill>
                <a:srgbClr val="0000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471170" lvl="1" indent="0" eaLnBrk="1" hangingPunct="1">
              <a:buFont typeface="Wingdings" panose="05000000000000000000" pitchFamily="2" charset="2"/>
              <a:buNone/>
              <a:defRPr/>
            </a:pPr>
            <a:r>
              <a:rPr lang="en-US" altLang="zh-CN" sz="2400" dirty="0">
                <a:latin typeface="Calibri" panose="020F0502020204030204" pitchFamily="34" charset="0"/>
                <a:ea typeface="宋体" panose="02010600030101010101" pitchFamily="2" charset="-122"/>
                <a:cs typeface="Calibri" panose="020F0502020204030204" pitchFamily="34" charset="0"/>
              </a:rPr>
              <a:t>	</a:t>
            </a:r>
          </a:p>
          <a:p>
            <a:pPr marL="471170" lvl="1" indent="0" eaLnBrk="1" hangingPunct="1">
              <a:buFont typeface="Wingdings" panose="05000000000000000000" pitchFamily="2" charset="2"/>
              <a:buNone/>
              <a:defRPr/>
            </a:pPr>
            <a:r>
              <a:rPr lang="en-US" altLang="zh-CN" sz="2400" dirty="0">
                <a:solidFill>
                  <a:srgbClr val="0000FF"/>
                </a:solidFill>
                <a:latin typeface="Calibri" panose="020F0502020204030204" pitchFamily="34" charset="0"/>
                <a:ea typeface="宋体" panose="02010600030101010101" pitchFamily="2" charset="-122"/>
                <a:cs typeface="Calibri" panose="020F0502020204030204" pitchFamily="34" charset="0"/>
              </a:rPr>
              <a:t>          </a:t>
            </a:r>
          </a:p>
          <a:p>
            <a:pPr eaLnBrk="1" hangingPunct="1">
              <a:lnSpc>
                <a:spcPct val="120000"/>
              </a:lnSpc>
              <a:spcBef>
                <a:spcPts val="1200"/>
              </a:spcBef>
              <a:buFont typeface="Wingdings" panose="05000000000000000000" pitchFamily="2" charset="2"/>
              <a:buChar char="n"/>
              <a:defRPr/>
            </a:pPr>
            <a:endParaRPr lang="en-US" altLang="zh-CN" sz="2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eaLnBrk="1" hangingPunct="1">
              <a:lnSpc>
                <a:spcPct val="120000"/>
              </a:lnSpc>
              <a:spcBef>
                <a:spcPts val="1200"/>
              </a:spcBef>
              <a:buClr>
                <a:srgbClr val="C00000"/>
              </a:buClr>
              <a:buFont typeface="Wingdings" panose="05000000000000000000" pitchFamily="2" charset="2"/>
              <a:buChar char="n"/>
              <a:defRPr/>
            </a:pPr>
            <a:r>
              <a:rPr lang="zh-CN" altLang="en-US" sz="2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例子</a:t>
            </a:r>
            <a:endParaRPr lang="en-US" altLang="zh-CN" sz="2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71170" lvl="1" indent="0" eaLnBrk="1" hangingPunct="1">
              <a:buFont typeface="Wingdings" panose="05000000000000000000" pitchFamily="2" charset="2"/>
              <a:buNone/>
              <a:defRPr/>
            </a:pPr>
            <a:endParaRPr lang="en-US" altLang="zh-CN" sz="2400" dirty="0">
              <a:latin typeface="Calibri" panose="020F0502020204030204" pitchFamily="34" charset="0"/>
              <a:ea typeface="宋体" panose="02010600030101010101" pitchFamily="2" charset="-122"/>
              <a:cs typeface="Calibri" panose="020F0502020204030204" pitchFamily="34" charset="0"/>
            </a:endParaRPr>
          </a:p>
          <a:p>
            <a:pPr marL="471170" lvl="1" indent="0" eaLnBrk="1" hangingPunct="1">
              <a:buFont typeface="Wingdings" panose="05000000000000000000" pitchFamily="2" charset="2"/>
              <a:buNone/>
              <a:defRPr/>
            </a:pPr>
            <a:r>
              <a:rPr lang="en-US" altLang="zh-CN" sz="2200" dirty="0">
                <a:latin typeface="Calibri" panose="020F0502020204030204" pitchFamily="34" charset="0"/>
                <a:ea typeface="宋体" panose="02010600030101010101" pitchFamily="2" charset="-122"/>
                <a:cs typeface="Calibri" panose="020F0502020204030204" pitchFamily="34" charset="0"/>
              </a:rPr>
              <a:t>        </a:t>
            </a:r>
          </a:p>
          <a:p>
            <a:pPr marL="471170" lvl="1" indent="0" eaLnBrk="1" hangingPunct="1">
              <a:spcBef>
                <a:spcPts val="600"/>
              </a:spcBef>
              <a:spcAft>
                <a:spcPts val="600"/>
              </a:spcAft>
              <a:buFont typeface="Wingdings" panose="05000000000000000000" pitchFamily="2" charset="2"/>
              <a:buNone/>
              <a:defRPr/>
            </a:pPr>
            <a:r>
              <a:rPr lang="en-US" altLang="zh-CN" sz="2000" dirty="0">
                <a:latin typeface="Calibri" panose="020F0502020204030204" pitchFamily="34" charset="0"/>
                <a:ea typeface="宋体" panose="02010600030101010101" pitchFamily="2" charset="-122"/>
                <a:cs typeface="Calibri" panose="020F0502020204030204" pitchFamily="34" charset="0"/>
              </a:rPr>
              <a:t>    </a:t>
            </a:r>
            <a:r>
              <a:rPr lang="en-US" altLang="zh-CN" sz="2000" dirty="0" err="1">
                <a:latin typeface="Calibri" panose="020F0502020204030204" pitchFamily="34" charset="0"/>
                <a:ea typeface="宋体" panose="02010600030101010101" pitchFamily="2" charset="-122"/>
                <a:cs typeface="Calibri" panose="020F0502020204030204" pitchFamily="34" charset="0"/>
              </a:rPr>
              <a:t>gain_ratio</a:t>
            </a:r>
            <a:r>
              <a:rPr lang="en-US" altLang="zh-CN" sz="2000" dirty="0">
                <a:latin typeface="Calibri" panose="020F0502020204030204" pitchFamily="34" charset="0"/>
                <a:ea typeface="宋体" panose="02010600030101010101" pitchFamily="2" charset="-122"/>
                <a:cs typeface="Calibri" panose="020F0502020204030204" pitchFamily="34" charset="0"/>
              </a:rPr>
              <a:t>(income) = 0.029/1.557 = 0.019</a:t>
            </a:r>
          </a:p>
          <a:p>
            <a:pPr eaLnBrk="1" hangingPunct="1">
              <a:lnSpc>
                <a:spcPct val="120000"/>
              </a:lnSpc>
              <a:spcBef>
                <a:spcPts val="600"/>
              </a:spcBef>
              <a:spcAft>
                <a:spcPts val="600"/>
              </a:spcAft>
              <a:buClr>
                <a:srgbClr val="C00000"/>
              </a:buClr>
              <a:buFont typeface="Wingdings" panose="05000000000000000000" pitchFamily="2" charset="2"/>
              <a:buChar char="n"/>
              <a:defRPr/>
            </a:pPr>
            <a:r>
              <a:rPr lang="zh-CN" altLang="en-US" sz="2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选择最大的信息增益率的属性划分数据集</a:t>
            </a:r>
            <a:endParaRPr lang="en-US" altLang="zh-CN" sz="2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22884" name="Picture 10" descr="8splitinf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903" y="4383723"/>
            <a:ext cx="79248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7" name="矩形 4"/>
          <p:cNvSpPr>
            <a:spLocks noChangeArrowheads="1"/>
          </p:cNvSpPr>
          <p:nvPr/>
        </p:nvSpPr>
        <p:spPr bwMode="auto">
          <a:xfrm>
            <a:off x="6042978" y="5096510"/>
            <a:ext cx="207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eaLnBrk="1" hangingPunct="1"/>
            <a:r>
              <a:rPr lang="en-US" altLang="zh-CN">
                <a:latin typeface="Calibri" panose="020F0502020204030204" pitchFamily="34" charset="0"/>
                <a:cs typeface="Calibri" panose="020F0502020204030204" pitchFamily="34" charset="0"/>
              </a:rPr>
              <a:t> </a:t>
            </a:r>
            <a:r>
              <a:rPr lang="en-US" altLang="zh-CN">
                <a:solidFill>
                  <a:srgbClr val="C00000"/>
                </a:solidFill>
                <a:latin typeface="Calibri" panose="020F0502020204030204" pitchFamily="34" charset="0"/>
                <a:cs typeface="Calibri" panose="020F0502020204030204" pitchFamily="34" charset="0"/>
              </a:rPr>
              <a:t>gain_ratio(age)= </a:t>
            </a:r>
            <a:r>
              <a:rPr lang="zh-CN" altLang="en-US">
                <a:solidFill>
                  <a:srgbClr val="C00000"/>
                </a:solidFill>
                <a:latin typeface="Calibri" panose="020F0502020204030204" pitchFamily="34" charset="0"/>
                <a:cs typeface="Calibri" panose="020F0502020204030204" pitchFamily="34" charset="0"/>
              </a:rPr>
              <a:t>？</a:t>
            </a:r>
            <a:endParaRPr lang="zh-CN" altLang="en-US">
              <a:solidFill>
                <a:srgbClr val="C00000"/>
              </a:solidFill>
            </a:endParaRPr>
          </a:p>
        </p:txBody>
      </p:sp>
      <p:pic>
        <p:nvPicPr>
          <p:cNvPr id="12288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0303" y="1661152"/>
            <a:ext cx="3575050"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信息增益率</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795655" y="2141220"/>
            <a:ext cx="3721735" cy="672465"/>
          </a:xfrm>
          <a:prstGeom prst="rect">
            <a:avLst/>
          </a:prstGeom>
        </p:spPr>
      </p:pic>
      <p:pic>
        <p:nvPicPr>
          <p:cNvPr id="3" name="图片 2"/>
          <p:cNvPicPr>
            <a:picLocks noChangeAspect="1"/>
          </p:cNvPicPr>
          <p:nvPr/>
        </p:nvPicPr>
        <p:blipFill>
          <a:blip r:embed="rId5"/>
          <a:stretch>
            <a:fillRect/>
          </a:stretch>
        </p:blipFill>
        <p:spPr>
          <a:xfrm>
            <a:off x="827405" y="3023870"/>
            <a:ext cx="3657600" cy="290830"/>
          </a:xfrm>
          <a:prstGeom prst="rect">
            <a:avLst/>
          </a:prstGeom>
        </p:spPr>
      </p:pic>
    </p:spTree>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5.1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分类的定义与基本问题</a:t>
            </a:r>
          </a:p>
        </p:txBody>
      </p:sp>
      <p:sp>
        <p:nvSpPr>
          <p:cNvPr id="21509" name="AutoShape 4"/>
          <p:cNvSpPr>
            <a:spLocks noChangeArrowheads="1"/>
          </p:cNvSpPr>
          <p:nvPr/>
        </p:nvSpPr>
        <p:spPr bwMode="auto">
          <a:xfrm>
            <a:off x="1584008" y="1280160"/>
            <a:ext cx="1752600" cy="1143000"/>
          </a:xfrm>
          <a:prstGeom prst="can">
            <a:avLst>
              <a:gd name="adj" fmla="val 25000"/>
            </a:avLst>
          </a:prstGeom>
          <a:solidFill>
            <a:schemeClr val="hlink"/>
          </a:solidFill>
          <a:ln w="9525">
            <a:solidFill>
              <a:schemeClr val="tx1"/>
            </a:solidFill>
            <a:rou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sz="2400">
                <a:latin typeface="Calibri" panose="020F0502020204030204" pitchFamily="34" charset="0"/>
                <a:cs typeface="Calibri" panose="020F0502020204030204" pitchFamily="34" charset="0"/>
              </a:rPr>
              <a:t>training</a:t>
            </a:r>
          </a:p>
          <a:p>
            <a:pPr algn="ctr"/>
            <a:r>
              <a:rPr lang="en-US" altLang="zh-CN" sz="2400">
                <a:latin typeface="Calibri" panose="020F0502020204030204" pitchFamily="34" charset="0"/>
                <a:cs typeface="Calibri" panose="020F0502020204030204" pitchFamily="34" charset="0"/>
              </a:rPr>
              <a:t>data</a:t>
            </a:r>
          </a:p>
        </p:txBody>
      </p:sp>
      <p:sp>
        <p:nvSpPr>
          <p:cNvPr id="21510" name="Line 5"/>
          <p:cNvSpPr>
            <a:spLocks noChangeShapeType="1"/>
          </p:cNvSpPr>
          <p:nvPr/>
        </p:nvSpPr>
        <p:spPr bwMode="auto">
          <a:xfrm flipH="1">
            <a:off x="1102995" y="2343785"/>
            <a:ext cx="4572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1" name="Line 6"/>
          <p:cNvSpPr>
            <a:spLocks noChangeShapeType="1"/>
          </p:cNvSpPr>
          <p:nvPr/>
        </p:nvSpPr>
        <p:spPr bwMode="auto">
          <a:xfrm>
            <a:off x="3384233" y="2361248"/>
            <a:ext cx="3048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2" name="Text Box 7"/>
          <p:cNvSpPr txBox="1">
            <a:spLocks noChangeArrowheads="1"/>
          </p:cNvSpPr>
          <p:nvPr/>
        </p:nvSpPr>
        <p:spPr bwMode="auto">
          <a:xfrm>
            <a:off x="5509895" y="953135"/>
            <a:ext cx="1928813" cy="8318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0"/>
              </a:spcBef>
              <a:buClrTx/>
              <a:buFontTx/>
              <a:buNone/>
            </a:pPr>
            <a:r>
              <a:rPr lang="en-US" altLang="zh-CN" sz="2400">
                <a:latin typeface="Calibri" panose="020F0502020204030204" pitchFamily="34" charset="0"/>
                <a:ea typeface="宋体" panose="02010600030101010101" pitchFamily="2" charset="-122"/>
                <a:cs typeface="Calibri" panose="020F0502020204030204" pitchFamily="34" charset="0"/>
              </a:rPr>
              <a:t>Classification </a:t>
            </a:r>
          </a:p>
          <a:p>
            <a:pPr algn="ctr">
              <a:spcBef>
                <a:spcPct val="0"/>
              </a:spcBef>
              <a:buClrTx/>
              <a:buFontTx/>
              <a:buNone/>
            </a:pPr>
            <a:r>
              <a:rPr lang="en-US" altLang="zh-CN" sz="2400">
                <a:latin typeface="Calibri" panose="020F0502020204030204" pitchFamily="34" charset="0"/>
                <a:ea typeface="宋体" panose="02010600030101010101" pitchFamily="2" charset="-122"/>
                <a:cs typeface="Calibri" panose="020F0502020204030204" pitchFamily="34" charset="0"/>
              </a:rPr>
              <a:t>algorithm</a:t>
            </a:r>
          </a:p>
        </p:txBody>
      </p:sp>
      <p:sp>
        <p:nvSpPr>
          <p:cNvPr id="21513" name="Line 8"/>
          <p:cNvSpPr>
            <a:spLocks noChangeShapeType="1"/>
          </p:cNvSpPr>
          <p:nvPr/>
        </p:nvSpPr>
        <p:spPr bwMode="auto">
          <a:xfrm flipV="1">
            <a:off x="3693795" y="1416685"/>
            <a:ext cx="1219200" cy="381000"/>
          </a:xfrm>
          <a:prstGeom prst="line">
            <a:avLst/>
          </a:prstGeom>
          <a:noFill/>
          <a:ln w="76200">
            <a:solidFill>
              <a:srgbClr val="D60093"/>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4" name="AutoShape 9"/>
          <p:cNvSpPr>
            <a:spLocks noChangeArrowheads="1"/>
          </p:cNvSpPr>
          <p:nvPr/>
        </p:nvSpPr>
        <p:spPr bwMode="auto">
          <a:xfrm>
            <a:off x="5740083" y="2407285"/>
            <a:ext cx="1676400" cy="1143000"/>
          </a:xfrm>
          <a:prstGeom prst="can">
            <a:avLst>
              <a:gd name="adj" fmla="val 25000"/>
            </a:avLst>
          </a:prstGeom>
          <a:solidFill>
            <a:schemeClr val="hlink"/>
          </a:solidFill>
          <a:ln w="9525">
            <a:solidFill>
              <a:schemeClr val="tx1"/>
            </a:solidFill>
            <a:rou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sz="2400">
                <a:latin typeface="Calibri" panose="020F0502020204030204" pitchFamily="34" charset="0"/>
                <a:cs typeface="Calibri" panose="020F0502020204030204" pitchFamily="34" charset="0"/>
              </a:rPr>
              <a:t>Classifier</a:t>
            </a:r>
          </a:p>
          <a:p>
            <a:pPr algn="ctr"/>
            <a:r>
              <a:rPr lang="en-US" altLang="zh-CN" sz="2400">
                <a:latin typeface="Calibri" panose="020F0502020204030204" pitchFamily="34" charset="0"/>
                <a:cs typeface="Calibri" panose="020F0502020204030204" pitchFamily="34" charset="0"/>
              </a:rPr>
              <a:t>(model)</a:t>
            </a:r>
          </a:p>
        </p:txBody>
      </p:sp>
      <p:sp>
        <p:nvSpPr>
          <p:cNvPr id="21515" name="Line 10"/>
          <p:cNvSpPr>
            <a:spLocks noChangeShapeType="1"/>
          </p:cNvSpPr>
          <p:nvPr/>
        </p:nvSpPr>
        <p:spPr bwMode="auto">
          <a:xfrm>
            <a:off x="6513195" y="1856423"/>
            <a:ext cx="0" cy="457200"/>
          </a:xfrm>
          <a:prstGeom prst="line">
            <a:avLst/>
          </a:prstGeom>
          <a:noFill/>
          <a:ln w="76200">
            <a:solidFill>
              <a:srgbClr val="D60093"/>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6" name="Text Box 11"/>
          <p:cNvSpPr txBox="1">
            <a:spLocks noChangeArrowheads="1"/>
          </p:cNvSpPr>
          <p:nvPr/>
        </p:nvSpPr>
        <p:spPr bwMode="auto">
          <a:xfrm>
            <a:off x="4463733" y="3728085"/>
            <a:ext cx="4465637" cy="8318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spcBef>
                <a:spcPct val="0"/>
              </a:spcBef>
              <a:buClrTx/>
              <a:buFontTx/>
              <a:buNone/>
            </a:pPr>
            <a:r>
              <a:rPr lang="en-US" altLang="zh-CN" sz="2400">
                <a:latin typeface="Calibri" panose="020F0502020204030204" pitchFamily="34" charset="0"/>
                <a:ea typeface="宋体" panose="02010600030101010101" pitchFamily="2" charset="-122"/>
                <a:cs typeface="Calibri" panose="020F0502020204030204" pitchFamily="34" charset="0"/>
              </a:rPr>
              <a:t>if </a:t>
            </a:r>
            <a:r>
              <a:rPr lang="en-US" altLang="zh-CN" sz="2400">
                <a:solidFill>
                  <a:srgbClr val="C00000"/>
                </a:solidFill>
                <a:latin typeface="Calibri" panose="020F0502020204030204" pitchFamily="34" charset="0"/>
                <a:ea typeface="宋体" panose="02010600030101010101" pitchFamily="2" charset="-122"/>
                <a:cs typeface="Calibri" panose="020F0502020204030204" pitchFamily="34" charset="0"/>
              </a:rPr>
              <a:t>age &lt; 31 </a:t>
            </a:r>
            <a:r>
              <a:rPr lang="en-US" altLang="zh-CN" sz="2400">
                <a:latin typeface="Calibri" panose="020F0502020204030204" pitchFamily="34" charset="0"/>
                <a:ea typeface="宋体" panose="02010600030101010101" pitchFamily="2" charset="-122"/>
                <a:cs typeface="Calibri" panose="020F0502020204030204" pitchFamily="34" charset="0"/>
              </a:rPr>
              <a:t>or </a:t>
            </a:r>
            <a:r>
              <a:rPr lang="en-US" altLang="zh-CN" sz="2400">
                <a:solidFill>
                  <a:srgbClr val="C00000"/>
                </a:solidFill>
                <a:latin typeface="Calibri" panose="020F0502020204030204" pitchFamily="34" charset="0"/>
                <a:ea typeface="宋体" panose="02010600030101010101" pitchFamily="2" charset="-122"/>
                <a:cs typeface="Calibri" panose="020F0502020204030204" pitchFamily="34" charset="0"/>
              </a:rPr>
              <a:t>Car Type =Sports</a:t>
            </a:r>
          </a:p>
          <a:p>
            <a:pPr algn="ctr">
              <a:spcBef>
                <a:spcPct val="0"/>
              </a:spcBef>
              <a:buClrTx/>
              <a:buFontTx/>
              <a:buNone/>
            </a:pPr>
            <a:r>
              <a:rPr lang="en-US" altLang="zh-CN" sz="2400">
                <a:latin typeface="Calibri" panose="020F0502020204030204" pitchFamily="34" charset="0"/>
                <a:ea typeface="宋体" panose="02010600030101010101" pitchFamily="2" charset="-122"/>
                <a:cs typeface="Calibri" panose="020F0502020204030204" pitchFamily="34" charset="0"/>
              </a:rPr>
              <a:t>then </a:t>
            </a:r>
            <a:r>
              <a:rPr lang="en-US" altLang="zh-CN" sz="2400">
                <a:solidFill>
                  <a:srgbClr val="C00000"/>
                </a:solidFill>
                <a:latin typeface="Calibri" panose="020F0502020204030204" pitchFamily="34" charset="0"/>
                <a:ea typeface="宋体" panose="02010600030101010101" pitchFamily="2" charset="-122"/>
                <a:cs typeface="Calibri" panose="020F0502020204030204" pitchFamily="34" charset="0"/>
              </a:rPr>
              <a:t>Risk = High</a:t>
            </a:r>
          </a:p>
        </p:txBody>
      </p:sp>
      <p:sp>
        <p:nvSpPr>
          <p:cNvPr id="2" name="文本框 1"/>
          <p:cNvSpPr txBox="1"/>
          <p:nvPr/>
        </p:nvSpPr>
        <p:spPr>
          <a:xfrm>
            <a:off x="546100" y="5273040"/>
            <a:ext cx="8549005" cy="504369"/>
          </a:xfrm>
          <a:prstGeom prst="rect">
            <a:avLst/>
          </a:prstGeom>
          <a:noFill/>
        </p:spPr>
        <p:txBody>
          <a:bodyPr wrap="square" rtlCol="0" anchor="t">
            <a:spAutoFit/>
          </a:bodyPr>
          <a:lstStyle/>
          <a:p>
            <a:pPr algn="ctr">
              <a:lnSpc>
                <a:spcPct val="130000"/>
              </a:lnSpc>
              <a:buClrTx/>
              <a:buFontTx/>
              <a:buNone/>
            </a:pPr>
            <a:r>
              <a:rPr lang="zh-CN" altLang="en-US" sz="2400" dirty="0">
                <a:solidFill>
                  <a:srgbClr val="FF0000"/>
                </a:solidFill>
                <a:ea typeface="黑体" panose="02010609060101010101" pitchFamily="49" charset="-122"/>
                <a:sym typeface="+mn-ea"/>
              </a:rPr>
              <a:t>学习阶段：</a:t>
            </a:r>
            <a:r>
              <a:rPr lang="zh-CN" altLang="en-US" sz="2400" dirty="0">
                <a:solidFill>
                  <a:srgbClr val="0070C0"/>
                </a:solidFill>
                <a:ea typeface="黑体" panose="02010609060101010101" pitchFamily="49" charset="-122"/>
                <a:sym typeface="+mn-ea"/>
              </a:rPr>
              <a:t>利用分类算法训练数据集来构造分类模型</a:t>
            </a:r>
          </a:p>
        </p:txBody>
      </p:sp>
      <p:pic>
        <p:nvPicPr>
          <p:cNvPr id="3" name="图片 2"/>
          <p:cNvPicPr>
            <a:picLocks noChangeAspect="1"/>
          </p:cNvPicPr>
          <p:nvPr/>
        </p:nvPicPr>
        <p:blipFill>
          <a:blip r:embed="rId2"/>
          <a:stretch>
            <a:fillRect/>
          </a:stretch>
        </p:blipFill>
        <p:spPr>
          <a:xfrm>
            <a:off x="1048385" y="2883535"/>
            <a:ext cx="2823845" cy="2389505"/>
          </a:xfrm>
          <a:prstGeom prst="rect">
            <a:avLst/>
          </a:prstGeom>
        </p:spPr>
      </p:pic>
    </p:spTree>
  </p:cSld>
  <p:clrMapOvr>
    <a:masterClrMapping/>
  </p:clrMapOvr>
  <p:transition>
    <p:blinds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3"/>
          <p:cNvGraphicFramePr>
            <a:graphicFrameLocks noGrp="1"/>
          </p:cNvGraphicFramePr>
          <p:nvPr>
            <p:custDataLst>
              <p:tags r:id="rId1"/>
            </p:custDataLst>
          </p:nvPr>
        </p:nvGraphicFramePr>
        <p:xfrm>
          <a:off x="771525" y="1115695"/>
          <a:ext cx="7733665" cy="5071745"/>
        </p:xfrm>
        <a:graphic>
          <a:graphicData uri="http://schemas.openxmlformats.org/drawingml/2006/table">
            <a:tbl>
              <a:tblPr/>
              <a:tblGrid>
                <a:gridCol w="1575435">
                  <a:extLst>
                    <a:ext uri="{9D8B030D-6E8A-4147-A177-3AD203B41FA5}">
                      <a16:colId xmlns:a16="http://schemas.microsoft.com/office/drawing/2014/main" val="20000"/>
                    </a:ext>
                  </a:extLst>
                </a:gridCol>
                <a:gridCol w="2175510">
                  <a:extLst>
                    <a:ext uri="{9D8B030D-6E8A-4147-A177-3AD203B41FA5}">
                      <a16:colId xmlns:a16="http://schemas.microsoft.com/office/drawing/2014/main" val="20001"/>
                    </a:ext>
                  </a:extLst>
                </a:gridCol>
                <a:gridCol w="1678940">
                  <a:extLst>
                    <a:ext uri="{9D8B030D-6E8A-4147-A177-3AD203B41FA5}">
                      <a16:colId xmlns:a16="http://schemas.microsoft.com/office/drawing/2014/main" val="20002"/>
                    </a:ext>
                  </a:extLst>
                </a:gridCol>
                <a:gridCol w="1249045">
                  <a:extLst>
                    <a:ext uri="{9D8B030D-6E8A-4147-A177-3AD203B41FA5}">
                      <a16:colId xmlns:a16="http://schemas.microsoft.com/office/drawing/2014/main" val="20003"/>
                    </a:ext>
                  </a:extLst>
                </a:gridCol>
                <a:gridCol w="1054735">
                  <a:extLst>
                    <a:ext uri="{9D8B030D-6E8A-4147-A177-3AD203B41FA5}">
                      <a16:colId xmlns:a16="http://schemas.microsoft.com/office/drawing/2014/main" val="20004"/>
                    </a:ext>
                  </a:extLst>
                </a:gridCol>
              </a:tblGrid>
              <a:tr h="36639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800" b="1" i="0" u="none" strike="noStrike" cap="none" normalizeH="0" baseline="0" dirty="0">
                          <a:ln>
                            <a:noFill/>
                          </a:ln>
                          <a:solidFill>
                            <a:schemeClr val="bg1"/>
                          </a:solidFill>
                          <a:effectLst/>
                          <a:latin typeface="Calibri" panose="020F0502020204030204" pitchFamily="34" charset="0"/>
                          <a:ea typeface="Batang" panose="02030600000101010101" pitchFamily="18" charset="-127"/>
                          <a:cs typeface="Calibri" panose="020F0502020204030204" pitchFamily="34" charset="0"/>
                        </a:rPr>
                        <a:t>Outlook</a:t>
                      </a:r>
                    </a:p>
                  </a:txBody>
                  <a:tcPr marL="91431" marR="91431" marT="45711" marB="45711" anchor="b" horzOverflow="overflow">
                    <a:lnL w="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800" b="1" i="0" u="none" strike="noStrike" cap="none" normalizeH="0" baseline="0" dirty="0">
                          <a:ln>
                            <a:noFill/>
                          </a:ln>
                          <a:solidFill>
                            <a:schemeClr val="bg1"/>
                          </a:solidFill>
                          <a:effectLst/>
                          <a:latin typeface="Calibri" panose="020F0502020204030204" pitchFamily="34" charset="0"/>
                          <a:ea typeface="Batang" panose="02030600000101010101" pitchFamily="18" charset="-127"/>
                          <a:cs typeface="Calibri" panose="020F0502020204030204" pitchFamily="34" charset="0"/>
                        </a:rPr>
                        <a:t>Temperature</a:t>
                      </a:r>
                    </a:p>
                  </a:txBody>
                  <a:tcPr marL="91431" marR="91431" marT="45711" marB="45711" anchor="b" horzOverflow="overflow">
                    <a:lnL w="12700" cap="flat" cmpd="sng" algn="ctr">
                      <a:solidFill>
                        <a:srgbClr val="000000"/>
                      </a:solidFill>
                      <a:prstDash val="solid"/>
                      <a:miter lim="800000"/>
                      <a:headEnd type="none" w="sm" len="sm"/>
                      <a:tailEnd type="none" w="sm" len="sm"/>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800" b="1" i="0" u="none" strike="noStrike" cap="none" normalizeH="0" baseline="0" dirty="0">
                          <a:ln>
                            <a:noFill/>
                          </a:ln>
                          <a:solidFill>
                            <a:schemeClr val="bg1"/>
                          </a:solidFill>
                          <a:effectLst/>
                          <a:latin typeface="Calibri" panose="020F0502020204030204" pitchFamily="34" charset="0"/>
                          <a:ea typeface="Batang" panose="02030600000101010101" pitchFamily="18" charset="-127"/>
                          <a:cs typeface="Calibri" panose="020F0502020204030204" pitchFamily="34" charset="0"/>
                        </a:rPr>
                        <a:t>Humidity</a:t>
                      </a:r>
                    </a:p>
                  </a:txBody>
                  <a:tcPr marL="91431" marR="91431" marT="45711" marB="45711" anchor="b" horzOverflow="overflow">
                    <a:lnL>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800" b="1" i="0" u="none" strike="noStrike" cap="none" normalizeH="0" baseline="0" dirty="0">
                          <a:ln>
                            <a:noFill/>
                          </a:ln>
                          <a:solidFill>
                            <a:schemeClr val="bg1"/>
                          </a:solidFill>
                          <a:effectLst/>
                          <a:latin typeface="Calibri" panose="020F0502020204030204" pitchFamily="34" charset="0"/>
                          <a:ea typeface="Batang" panose="02030600000101010101" pitchFamily="18" charset="-127"/>
                          <a:cs typeface="Calibri" panose="020F0502020204030204" pitchFamily="34" charset="0"/>
                        </a:rPr>
                        <a:t>Windy</a:t>
                      </a:r>
                    </a:p>
                  </a:txBody>
                  <a:tcPr marL="91431" marR="91431" marT="45711" marB="45711" anchor="b" horzOverflow="overflow">
                    <a:lnL>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800" b="1" i="0" u="none" strike="noStrike" cap="none" normalizeH="0" baseline="0" dirty="0">
                          <a:ln>
                            <a:noFill/>
                          </a:ln>
                          <a:solidFill>
                            <a:schemeClr val="bg1"/>
                          </a:solidFill>
                          <a:effectLst/>
                          <a:latin typeface="Calibri" panose="020F0502020204030204" pitchFamily="34" charset="0"/>
                          <a:ea typeface="Batang" panose="02030600000101010101" pitchFamily="18" charset="-127"/>
                          <a:cs typeface="Calibri" panose="020F0502020204030204" pitchFamily="34" charset="0"/>
                        </a:rPr>
                        <a:t>Play?</a:t>
                      </a:r>
                    </a:p>
                  </a:txBody>
                  <a:tcPr marL="91431" marR="91431" marT="45711" marB="45711" anchor="b" horzOverflow="overflow">
                    <a:lnL w="12700" cap="flat" cmpd="sng" algn="ctr">
                      <a:solidFill>
                        <a:srgbClr val="000000"/>
                      </a:solidFill>
                      <a:prstDash val="solid"/>
                      <a:miter lim="800000"/>
                      <a:headEnd type="none" w="sm" len="sm"/>
                      <a:tailEnd type="none" w="sm" len="sm"/>
                    </a:lnL>
                    <a:lnR w="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0070C0"/>
                    </a:solidFill>
                  </a:tcPr>
                </a:tc>
                <a:extLst>
                  <a:ext uri="{0D108BD9-81ED-4DB2-BD59-A6C34878D82A}">
                    <a16:rowId xmlns:a16="http://schemas.microsoft.com/office/drawing/2014/main" val="10000"/>
                  </a:ext>
                </a:extLst>
              </a:tr>
              <a:tr h="3365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sunny</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w="12700" cap="flat" cmpd="sng" algn="ctr">
                      <a:solidFill>
                        <a:srgbClr val="000000"/>
                      </a:solidFill>
                      <a:prstDash val="solid"/>
                      <a:miter lim="800000"/>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hot</a:t>
                      </a:r>
                    </a:p>
                  </a:txBody>
                  <a:tcPr marL="91431" marR="91431" marT="45711" marB="45711" anchor="b" horzOverflow="overflow">
                    <a:lnL>
                      <a:noFill/>
                    </a:lnL>
                    <a:lnR>
                      <a:noFill/>
                    </a:lnR>
                    <a:lnT w="12700" cap="flat" cmpd="sng" algn="ctr">
                      <a:solidFill>
                        <a:srgbClr val="000000"/>
                      </a:solidFill>
                      <a:prstDash val="solid"/>
                      <a:miter lim="800000"/>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high</a:t>
                      </a:r>
                    </a:p>
                  </a:txBody>
                  <a:tcPr marL="91431" marR="91431" marT="45711" marB="45711" anchor="b" horzOverflow="overflow">
                    <a:lnL>
                      <a:noFill/>
                    </a:lnL>
                    <a:lnR>
                      <a:noFill/>
                    </a:lnR>
                    <a:lnT w="12700" cap="flat" cmpd="sng" algn="ctr">
                      <a:solidFill>
                        <a:srgbClr val="000000"/>
                      </a:solidFill>
                      <a:prstDash val="solid"/>
                      <a:miter lim="800000"/>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false</a:t>
                      </a:r>
                    </a:p>
                  </a:txBody>
                  <a:tcPr marL="91431" marR="91431" marT="45711" marB="45711" anchor="b" horzOverflow="overflow">
                    <a:lnL>
                      <a:noFill/>
                    </a:lnL>
                    <a:lnR>
                      <a:noFill/>
                    </a:lnR>
                    <a:lnT w="12700" cap="flat" cmpd="sng" algn="ctr">
                      <a:solidFill>
                        <a:srgbClr val="000000"/>
                      </a:solidFill>
                      <a:prstDash val="solid"/>
                      <a:miter lim="800000"/>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a:noFill/>
                    </a:lnB>
                    <a:lnTlToBr>
                      <a:noFill/>
                    </a:lnTlToBr>
                    <a:lnBlToTr>
                      <a:noFill/>
                    </a:lnBlToTr>
                    <a:noFill/>
                  </a:tcPr>
                </a:tc>
                <a:extLst>
                  <a:ext uri="{0D108BD9-81ED-4DB2-BD59-A6C34878D82A}">
                    <a16:rowId xmlns:a16="http://schemas.microsoft.com/office/drawing/2014/main" val="10001"/>
                  </a:ext>
                </a:extLst>
              </a:tr>
              <a:tr h="33591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sunny</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hot</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high</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true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2"/>
                  </a:ext>
                </a:extLst>
              </a:tr>
              <a:tr h="33591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overcast</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hot</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high</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false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Yes</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3"/>
                  </a:ext>
                </a:extLst>
              </a:tr>
              <a:tr h="33591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rain</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mild</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high</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false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Yes</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4"/>
                  </a:ext>
                </a:extLst>
              </a:tr>
              <a:tr h="3365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rain</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cool</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normal</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false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Yes</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5"/>
                  </a:ext>
                </a:extLst>
              </a:tr>
              <a:tr h="33591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rain</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cool</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normal</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true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6"/>
                  </a:ext>
                </a:extLst>
              </a:tr>
              <a:tr h="33591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overcast</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cool</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normal</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true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Yes</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7"/>
                  </a:ext>
                </a:extLst>
              </a:tr>
              <a:tr h="33591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sunny</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mild</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high</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false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8"/>
                  </a:ext>
                </a:extLst>
              </a:tr>
              <a:tr h="3365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sunny</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cool</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normal</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false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Yes</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9"/>
                  </a:ext>
                </a:extLst>
              </a:tr>
              <a:tr h="33591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rain</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mild</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normal</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false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Yes</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10"/>
                  </a:ext>
                </a:extLst>
              </a:tr>
              <a:tr h="33591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sunny</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mild</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normal</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true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Yes</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11"/>
                  </a:ext>
                </a:extLst>
              </a:tr>
              <a:tr h="33591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overcast</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mild</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high</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true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Yes</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12"/>
                  </a:ext>
                </a:extLst>
              </a:tr>
              <a:tr h="3365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overcast</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hot</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normal</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false</a:t>
                      </a:r>
                    </a:p>
                  </a:txBody>
                  <a:tcPr marL="91431" marR="91431" marT="45711" marB="45711"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Yes</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13"/>
                  </a:ext>
                </a:extLst>
              </a:tr>
              <a:tr h="33591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rain</a:t>
                      </a:r>
                    </a:p>
                  </a:txBody>
                  <a:tcPr marL="91431" marR="91431" marT="45711" marB="45711" anchor="b" horzOverflow="overflow">
                    <a:lnL w="0" cap="flat" cmpd="sng" algn="ctr">
                      <a:solidFill>
                        <a:srgbClr val="000000"/>
                      </a:solidFill>
                      <a:prstDash val="solid"/>
                      <a:miter lim="800000"/>
                      <a:headEnd type="none" w="sm" len="sm"/>
                      <a:tailEnd type="none" w="sm" len="sm"/>
                    </a:lnL>
                    <a:lnR>
                      <a:noFill/>
                    </a:lnR>
                    <a:lnT>
                      <a:noFill/>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mild</a:t>
                      </a:r>
                    </a:p>
                  </a:txBody>
                  <a:tcPr marL="91431" marR="91431" marT="45711" marB="45711" anchor="b" horzOverflow="overflow">
                    <a:lnL>
                      <a:noFill/>
                    </a:lnL>
                    <a:lnR>
                      <a:noFill/>
                    </a:lnR>
                    <a:lnT>
                      <a:noFill/>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high</a:t>
                      </a:r>
                    </a:p>
                  </a:txBody>
                  <a:tcPr marL="91431" marR="91431" marT="45711" marB="45711" anchor="b" horzOverflow="overflow">
                    <a:lnL>
                      <a:noFill/>
                    </a:lnL>
                    <a:lnR>
                      <a:noFill/>
                    </a:lnR>
                    <a:lnT>
                      <a:noFill/>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true</a:t>
                      </a:r>
                    </a:p>
                  </a:txBody>
                  <a:tcPr marL="91431" marR="91431" marT="45711" marB="45711" anchor="b" horzOverflow="overflow">
                    <a:lnL>
                      <a:noFill/>
                    </a:lnL>
                    <a:lnR>
                      <a:noFill/>
                    </a:lnR>
                    <a:lnT>
                      <a:noFill/>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ko-KR" sz="1600" b="1"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Calibri" panose="020F0502020204030204" pitchFamily="34" charset="0"/>
                        </a:rPr>
                        <a:t>No</a:t>
                      </a:r>
                    </a:p>
                  </a:txBody>
                  <a:tcPr marL="91431" marR="91431" marT="45711" marB="45711" anchor="b" horzOverflow="overflow">
                    <a:lnL>
                      <a:noFill/>
                    </a:lnL>
                    <a:lnR w="0" cap="flat" cmpd="sng" algn="ctr">
                      <a:solidFill>
                        <a:srgbClr val="000000"/>
                      </a:solidFill>
                      <a:prstDash val="solid"/>
                      <a:miter lim="800000"/>
                      <a:headEnd type="none" w="sm" len="sm"/>
                      <a:tailEnd type="none" w="sm" len="sm"/>
                    </a:lnR>
                    <a:lnT>
                      <a:noFill/>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14"/>
                  </a:ext>
                </a:extLst>
              </a:tr>
            </a:tbl>
          </a:graphicData>
        </a:graphic>
      </p:graphicFrame>
      <p:sp>
        <p:nvSpPr>
          <p:cNvPr id="4" name="矩形 3"/>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信息增益率</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233170"/>
            <a:ext cx="3128963"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3566795"/>
            <a:ext cx="16573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1049020"/>
            <a:ext cx="1893888"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4613" y="3854133"/>
            <a:ext cx="2730500"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信息增益率</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278" y="1216978"/>
            <a:ext cx="312737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矩形 2"/>
          <p:cNvSpPr>
            <a:spLocks noChangeArrowheads="1"/>
          </p:cNvSpPr>
          <p:nvPr/>
        </p:nvSpPr>
        <p:spPr bwMode="auto">
          <a:xfrm>
            <a:off x="266065" y="4868228"/>
            <a:ext cx="525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spcBef>
                <a:spcPct val="50000"/>
              </a:spcBef>
              <a:buClr>
                <a:srgbClr val="E2007F"/>
              </a:buClr>
            </a:pPr>
            <a:r>
              <a:rPr lang="en-US" altLang="zh-TW" sz="2400" b="0" dirty="0">
                <a:solidFill>
                  <a:schemeClr val="tx1"/>
                </a:solidFill>
                <a:latin typeface="Times New Roman" panose="02020603050405020304" pitchFamily="18" charset="0"/>
                <a:cs typeface="Times New Roman" panose="02020603050405020304" pitchFamily="18" charset="0"/>
              </a:rPr>
              <a:t>Split info(“Outlook”)=info(5,4,5)=1.577</a:t>
            </a:r>
            <a:endParaRPr lang="en-US" altLang="zh-TW" sz="2400" b="0" dirty="0">
              <a:solidFill>
                <a:schemeClr val="tx1"/>
              </a:solidFill>
              <a:latin typeface="Times New Roman" panose="02020603050405020304" pitchFamily="18" charset="0"/>
              <a:ea typeface="PMingLiU" panose="02020500000000000000" pitchFamily="18" charset="-120"/>
              <a:cs typeface="Times New Roman" panose="02020603050405020304" pitchFamily="18" charset="0"/>
            </a:endParaRPr>
          </a:p>
        </p:txBody>
      </p:sp>
      <p:pic>
        <p:nvPicPr>
          <p:cNvPr id="12903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9065" y="1216978"/>
            <a:ext cx="2728913"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信息增益率</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427355" y="3781425"/>
            <a:ext cx="7552055" cy="367665"/>
          </a:xfrm>
          <a:prstGeom prst="rect">
            <a:avLst/>
          </a:prstGeom>
        </p:spPr>
      </p:pic>
      <p:pic>
        <p:nvPicPr>
          <p:cNvPr id="3" name="图片 2"/>
          <p:cNvPicPr>
            <a:picLocks noChangeAspect="1"/>
          </p:cNvPicPr>
          <p:nvPr/>
        </p:nvPicPr>
        <p:blipFill>
          <a:blip r:embed="rId5"/>
          <a:stretch>
            <a:fillRect/>
          </a:stretch>
        </p:blipFill>
        <p:spPr>
          <a:xfrm>
            <a:off x="2379980" y="4287520"/>
            <a:ext cx="1390650" cy="271780"/>
          </a:xfrm>
          <a:prstGeom prst="rect">
            <a:avLst/>
          </a:prstGeom>
        </p:spPr>
      </p:pic>
    </p:spTree>
  </p:cSld>
  <p:clrMapOvr>
    <a:masterClrMapping/>
  </p:clrMapOvr>
  <p:transition>
    <p:blinds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4938" y="1146968"/>
            <a:ext cx="312737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table"/>
          <p:cNvPicPr>
            <a:picLocks noChangeAspect="1"/>
          </p:cNvPicPr>
          <p:nvPr/>
        </p:nvPicPr>
        <p:blipFill>
          <a:blip r:embed="rId3"/>
          <a:stretch>
            <a:fillRect/>
          </a:stretch>
        </p:blipFill>
        <p:spPr>
          <a:xfrm>
            <a:off x="827088" y="3645693"/>
            <a:ext cx="7489825" cy="2189164"/>
          </a:xfrm>
          <a:prstGeom prst="rect">
            <a:avLst/>
          </a:prstGeom>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725" y="1023143"/>
            <a:ext cx="2728913"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信息增益率</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406" y="1554163"/>
            <a:ext cx="1893887"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9418" y="1565276"/>
            <a:ext cx="16573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p:nvPr/>
        </p:nvSpPr>
        <p:spPr>
          <a:xfrm>
            <a:off x="1977231" y="4841876"/>
            <a:ext cx="5189537" cy="461962"/>
          </a:xfrm>
          <a:prstGeom prst="rect">
            <a:avLst/>
          </a:prstGeom>
          <a:noFill/>
        </p:spPr>
        <p:txBody>
          <a:bodyPr>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defRPr/>
            </a:pPr>
            <a:r>
              <a:rPr lang="zh-CN" altLang="en-US" sz="2400" dirty="0">
                <a:solidFill>
                  <a:srgbClr val="0070C0"/>
                </a:solidFill>
                <a:latin typeface="Calibri" panose="020F0502020204030204" pitchFamily="34" charset="0"/>
                <a:ea typeface="+mn-ea"/>
                <a:cs typeface="Calibri" panose="020F0502020204030204" pitchFamily="34" charset="0"/>
              </a:rPr>
              <a:t>计算</a:t>
            </a:r>
            <a:r>
              <a:rPr lang="en-US" altLang="zh-CN" sz="2400" dirty="0" err="1">
                <a:solidFill>
                  <a:srgbClr val="0070C0"/>
                </a:solidFill>
                <a:latin typeface="Calibri" panose="020F0502020204030204" pitchFamily="34" charset="0"/>
                <a:ea typeface="+mn-ea"/>
                <a:cs typeface="Calibri" panose="020F0502020204030204" pitchFamily="34" charset="0"/>
              </a:rPr>
              <a:t>Huminity</a:t>
            </a:r>
            <a:r>
              <a:rPr lang="zh-CN" altLang="en-US" sz="2400" dirty="0">
                <a:solidFill>
                  <a:srgbClr val="0070C0"/>
                </a:solidFill>
                <a:latin typeface="Calibri" panose="020F0502020204030204" pitchFamily="34" charset="0"/>
                <a:ea typeface="+mn-ea"/>
                <a:cs typeface="Calibri" panose="020F0502020204030204" pitchFamily="34" charset="0"/>
              </a:rPr>
              <a:t>与</a:t>
            </a:r>
            <a:r>
              <a:rPr lang="en-US" altLang="zh-CN" sz="2400" dirty="0">
                <a:solidFill>
                  <a:srgbClr val="0070C0"/>
                </a:solidFill>
                <a:latin typeface="Calibri" panose="020F0502020204030204" pitchFamily="34" charset="0"/>
                <a:ea typeface="+mn-ea"/>
                <a:cs typeface="Calibri" panose="020F0502020204030204" pitchFamily="34" charset="0"/>
              </a:rPr>
              <a:t>Windy</a:t>
            </a:r>
            <a:r>
              <a:rPr lang="zh-CN" altLang="en-US" sz="2400" dirty="0">
                <a:solidFill>
                  <a:srgbClr val="0070C0"/>
                </a:solidFill>
                <a:latin typeface="Calibri" panose="020F0502020204030204" pitchFamily="34" charset="0"/>
                <a:ea typeface="+mn-ea"/>
                <a:cs typeface="Calibri" panose="020F0502020204030204" pitchFamily="34" charset="0"/>
              </a:rPr>
              <a:t>的增益率？</a:t>
            </a:r>
          </a:p>
        </p:txBody>
      </p:sp>
      <p:sp>
        <p:nvSpPr>
          <p:cNvPr id="7" name="矩形 6"/>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信息增益率</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2275" y="1060449"/>
            <a:ext cx="1893887"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1287" y="1071562"/>
            <a:ext cx="16573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table"/>
          <p:cNvPicPr>
            <a:picLocks noChangeAspect="1"/>
          </p:cNvPicPr>
          <p:nvPr/>
        </p:nvPicPr>
        <p:blipFill>
          <a:blip r:embed="rId4"/>
          <a:stretch>
            <a:fillRect/>
          </a:stretch>
        </p:blipFill>
        <p:spPr>
          <a:xfrm>
            <a:off x="539750" y="3924299"/>
            <a:ext cx="8064500" cy="1873252"/>
          </a:xfrm>
          <a:prstGeom prst="rect">
            <a:avLst/>
          </a:prstGeom>
        </p:spPr>
      </p:pic>
      <p:sp>
        <p:nvSpPr>
          <p:cNvPr id="6" name="矩形 5"/>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信息增益率</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2118246" y="6128222"/>
            <a:ext cx="459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en-US" altLang="zh-CN" b="0">
                <a:latin typeface="Arial Unicode MS" panose="020B0604020202020204" pitchFamily="34" charset="-122"/>
                <a:ea typeface="Arial Unicode MS" panose="020B0604020202020204" pitchFamily="34" charset="-122"/>
                <a:cs typeface="Arial Unicode MS" panose="020B0604020202020204" pitchFamily="34" charset="-122"/>
              </a:rPr>
              <a:t>From a PPT of Blaž Zupan and Ivan Bratko</a:t>
            </a:r>
          </a:p>
        </p:txBody>
      </p:sp>
      <p:sp>
        <p:nvSpPr>
          <p:cNvPr id="4" name="AutoShape 3"/>
          <p:cNvSpPr>
            <a:spLocks noChangeArrowheads="1"/>
          </p:cNvSpPr>
          <p:nvPr/>
        </p:nvSpPr>
        <p:spPr bwMode="auto">
          <a:xfrm>
            <a:off x="3207271" y="1546697"/>
            <a:ext cx="306387" cy="244475"/>
          </a:xfrm>
          <a:prstGeom prst="triangle">
            <a:avLst>
              <a:gd name="adj" fmla="val 50000"/>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5" name="Rectangle 4"/>
          <p:cNvSpPr>
            <a:spLocks noChangeArrowheads="1"/>
          </p:cNvSpPr>
          <p:nvPr/>
        </p:nvSpPr>
        <p:spPr bwMode="auto">
          <a:xfrm>
            <a:off x="2596083" y="1179984"/>
            <a:ext cx="244475" cy="244475"/>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6" name="AutoShape 5"/>
          <p:cNvSpPr>
            <a:spLocks noChangeArrowheads="1"/>
          </p:cNvSpPr>
          <p:nvPr/>
        </p:nvSpPr>
        <p:spPr bwMode="auto">
          <a:xfrm>
            <a:off x="2229371" y="1240309"/>
            <a:ext cx="304800" cy="244475"/>
          </a:xfrm>
          <a:prstGeom prst="triangle">
            <a:avLst>
              <a:gd name="adj" fmla="val 50000"/>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7" name="AutoShape 6"/>
          <p:cNvSpPr>
            <a:spLocks noChangeArrowheads="1"/>
          </p:cNvSpPr>
          <p:nvPr/>
        </p:nvSpPr>
        <p:spPr bwMode="auto">
          <a:xfrm>
            <a:off x="3085033" y="1913409"/>
            <a:ext cx="306388" cy="244475"/>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8" name="AutoShape 7"/>
          <p:cNvSpPr>
            <a:spLocks noChangeArrowheads="1"/>
          </p:cNvSpPr>
          <p:nvPr/>
        </p:nvSpPr>
        <p:spPr bwMode="auto">
          <a:xfrm>
            <a:off x="2902471" y="1240309"/>
            <a:ext cx="304800" cy="244475"/>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9" name="AutoShape 8"/>
          <p:cNvSpPr>
            <a:spLocks noChangeArrowheads="1"/>
          </p:cNvSpPr>
          <p:nvPr/>
        </p:nvSpPr>
        <p:spPr bwMode="auto">
          <a:xfrm>
            <a:off x="2534171" y="1791172"/>
            <a:ext cx="306387" cy="244475"/>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10" name="Rectangle 9"/>
          <p:cNvSpPr>
            <a:spLocks noChangeArrowheads="1"/>
          </p:cNvSpPr>
          <p:nvPr/>
        </p:nvSpPr>
        <p:spPr bwMode="auto">
          <a:xfrm>
            <a:off x="2780233" y="1546697"/>
            <a:ext cx="244475" cy="244475"/>
          </a:xfrm>
          <a:prstGeom prst="rect">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11" name="Rectangle 10"/>
          <p:cNvSpPr>
            <a:spLocks noChangeArrowheads="1"/>
          </p:cNvSpPr>
          <p:nvPr/>
        </p:nvSpPr>
        <p:spPr bwMode="auto">
          <a:xfrm>
            <a:off x="3635896" y="1484784"/>
            <a:ext cx="244475" cy="244475"/>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sl-SI" altLang="zh-CN"/>
          </a:p>
        </p:txBody>
      </p:sp>
      <p:sp>
        <p:nvSpPr>
          <p:cNvPr id="12" name="Rectangle 11"/>
          <p:cNvSpPr>
            <a:spLocks noChangeArrowheads="1"/>
          </p:cNvSpPr>
          <p:nvPr/>
        </p:nvSpPr>
        <p:spPr bwMode="auto">
          <a:xfrm>
            <a:off x="2289696" y="1668934"/>
            <a:ext cx="244475" cy="244475"/>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13" name="Rectangle 12"/>
          <p:cNvSpPr>
            <a:spLocks noChangeArrowheads="1"/>
          </p:cNvSpPr>
          <p:nvPr/>
        </p:nvSpPr>
        <p:spPr bwMode="auto">
          <a:xfrm>
            <a:off x="2411933" y="2157884"/>
            <a:ext cx="246063" cy="244475"/>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14" name="Rectangle 13"/>
          <p:cNvSpPr>
            <a:spLocks noChangeArrowheads="1"/>
          </p:cNvSpPr>
          <p:nvPr/>
        </p:nvSpPr>
        <p:spPr bwMode="auto">
          <a:xfrm>
            <a:off x="3269183" y="1240309"/>
            <a:ext cx="244475" cy="244475"/>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15" name="Rectangle 14"/>
          <p:cNvSpPr>
            <a:spLocks noChangeArrowheads="1"/>
          </p:cNvSpPr>
          <p:nvPr/>
        </p:nvSpPr>
        <p:spPr bwMode="auto">
          <a:xfrm>
            <a:off x="2840558" y="2219797"/>
            <a:ext cx="244475" cy="244475"/>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16" name="Rectangle 15"/>
          <p:cNvSpPr>
            <a:spLocks noChangeArrowheads="1"/>
          </p:cNvSpPr>
          <p:nvPr/>
        </p:nvSpPr>
        <p:spPr bwMode="auto">
          <a:xfrm>
            <a:off x="3451746" y="1851497"/>
            <a:ext cx="244475" cy="246062"/>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17" name="Rectangle 16"/>
          <p:cNvSpPr>
            <a:spLocks noChangeArrowheads="1"/>
          </p:cNvSpPr>
          <p:nvPr/>
        </p:nvSpPr>
        <p:spPr bwMode="auto">
          <a:xfrm>
            <a:off x="3329508" y="2219797"/>
            <a:ext cx="244475" cy="244475"/>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18" name="Oval 17"/>
          <p:cNvSpPr>
            <a:spLocks noChangeArrowheads="1"/>
          </p:cNvSpPr>
          <p:nvPr/>
        </p:nvSpPr>
        <p:spPr bwMode="auto">
          <a:xfrm>
            <a:off x="1922983" y="995834"/>
            <a:ext cx="2141538" cy="165100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grpSp>
        <p:nvGrpSpPr>
          <p:cNvPr id="19" name="Group 18"/>
          <p:cNvGrpSpPr/>
          <p:nvPr/>
        </p:nvGrpSpPr>
        <p:grpSpPr bwMode="auto">
          <a:xfrm>
            <a:off x="5286890" y="1179985"/>
            <a:ext cx="1528760" cy="1039816"/>
            <a:chOff x="3648" y="576"/>
            <a:chExt cx="1200" cy="816"/>
          </a:xfrm>
        </p:grpSpPr>
        <p:sp>
          <p:nvSpPr>
            <p:cNvPr id="43" name="AutoShape 19"/>
            <p:cNvSpPr>
              <a:spLocks noChangeArrowheads="1"/>
            </p:cNvSpPr>
            <p:nvPr/>
          </p:nvSpPr>
          <p:spPr bwMode="auto">
            <a:xfrm>
              <a:off x="4368" y="672"/>
              <a:ext cx="240" cy="192"/>
            </a:xfrm>
            <a:prstGeom prst="triangle">
              <a:avLst>
                <a:gd name="adj" fmla="val 50000"/>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44" name="AutoShape 20"/>
            <p:cNvSpPr>
              <a:spLocks noChangeArrowheads="1"/>
            </p:cNvSpPr>
            <p:nvPr/>
          </p:nvSpPr>
          <p:spPr bwMode="auto">
            <a:xfrm>
              <a:off x="3792" y="720"/>
              <a:ext cx="240" cy="192"/>
            </a:xfrm>
            <a:prstGeom prst="triangle">
              <a:avLst>
                <a:gd name="adj" fmla="val 50000"/>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45" name="Rectangle 21"/>
            <p:cNvSpPr>
              <a:spLocks noChangeArrowheads="1"/>
            </p:cNvSpPr>
            <p:nvPr/>
          </p:nvSpPr>
          <p:spPr bwMode="auto">
            <a:xfrm>
              <a:off x="4128" y="864"/>
              <a:ext cx="192" cy="192"/>
            </a:xfrm>
            <a:prstGeom prst="rect">
              <a:avLst/>
            </a:prstGeom>
            <a:solidFill>
              <a:srgbClr val="FF00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46" name="Rectangle 22"/>
            <p:cNvSpPr>
              <a:spLocks noChangeArrowheads="1"/>
            </p:cNvSpPr>
            <p:nvPr/>
          </p:nvSpPr>
          <p:spPr bwMode="auto">
            <a:xfrm>
              <a:off x="3888" y="1056"/>
              <a:ext cx="192" cy="192"/>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47" name="Rectangle 23"/>
            <p:cNvSpPr>
              <a:spLocks noChangeArrowheads="1"/>
            </p:cNvSpPr>
            <p:nvPr/>
          </p:nvSpPr>
          <p:spPr bwMode="auto">
            <a:xfrm>
              <a:off x="4416" y="1056"/>
              <a:ext cx="192" cy="192"/>
            </a:xfrm>
            <a:prstGeom prst="rect">
              <a:avLst/>
            </a:prstGeom>
            <a:solidFill>
              <a:srgbClr val="FF00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48" name="Oval 24"/>
            <p:cNvSpPr>
              <a:spLocks noChangeArrowheads="1"/>
            </p:cNvSpPr>
            <p:nvPr/>
          </p:nvSpPr>
          <p:spPr bwMode="auto">
            <a:xfrm>
              <a:off x="3648" y="576"/>
              <a:ext cx="1200" cy="816"/>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grpSp>
      <p:grpSp>
        <p:nvGrpSpPr>
          <p:cNvPr id="20" name="Group 25"/>
          <p:cNvGrpSpPr/>
          <p:nvPr/>
        </p:nvGrpSpPr>
        <p:grpSpPr bwMode="auto">
          <a:xfrm>
            <a:off x="5471054" y="3075457"/>
            <a:ext cx="1344614" cy="1284287"/>
            <a:chOff x="3792" y="2304"/>
            <a:chExt cx="1056" cy="1008"/>
          </a:xfrm>
        </p:grpSpPr>
        <p:sp>
          <p:nvSpPr>
            <p:cNvPr id="37" name="AutoShape 26"/>
            <p:cNvSpPr>
              <a:spLocks noChangeArrowheads="1"/>
            </p:cNvSpPr>
            <p:nvPr/>
          </p:nvSpPr>
          <p:spPr bwMode="auto">
            <a:xfrm>
              <a:off x="4320" y="2736"/>
              <a:ext cx="240" cy="192"/>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38" name="AutoShape 27"/>
            <p:cNvSpPr>
              <a:spLocks noChangeArrowheads="1"/>
            </p:cNvSpPr>
            <p:nvPr/>
          </p:nvSpPr>
          <p:spPr bwMode="auto">
            <a:xfrm>
              <a:off x="4128" y="2448"/>
              <a:ext cx="240" cy="192"/>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39" name="AutoShape 28"/>
            <p:cNvSpPr>
              <a:spLocks noChangeArrowheads="1"/>
            </p:cNvSpPr>
            <p:nvPr/>
          </p:nvSpPr>
          <p:spPr bwMode="auto">
            <a:xfrm>
              <a:off x="3888" y="2640"/>
              <a:ext cx="240" cy="192"/>
            </a:xfrm>
            <a:prstGeom prst="triangle">
              <a:avLst>
                <a:gd name="adj" fmla="val 50000"/>
              </a:avLst>
            </a:prstGeom>
            <a:solidFill>
              <a:srgbClr val="66FF66"/>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40" name="Rectangle 29"/>
            <p:cNvSpPr>
              <a:spLocks noChangeArrowheads="1"/>
            </p:cNvSpPr>
            <p:nvPr/>
          </p:nvSpPr>
          <p:spPr bwMode="auto">
            <a:xfrm>
              <a:off x="4128" y="2976"/>
              <a:ext cx="192" cy="192"/>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41" name="Rectangle 30"/>
            <p:cNvSpPr>
              <a:spLocks noChangeArrowheads="1"/>
            </p:cNvSpPr>
            <p:nvPr/>
          </p:nvSpPr>
          <p:spPr bwMode="auto">
            <a:xfrm>
              <a:off x="4416" y="2448"/>
              <a:ext cx="192" cy="192"/>
            </a:xfrm>
            <a:prstGeom prst="rect">
              <a:avLst/>
            </a:prstGeom>
            <a:solidFill>
              <a:srgbClr val="66FF6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42" name="Oval 31"/>
            <p:cNvSpPr>
              <a:spLocks noChangeArrowheads="1"/>
            </p:cNvSpPr>
            <p:nvPr/>
          </p:nvSpPr>
          <p:spPr bwMode="auto">
            <a:xfrm>
              <a:off x="3792" y="2304"/>
              <a:ext cx="1056" cy="1008"/>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grpSp>
      <p:grpSp>
        <p:nvGrpSpPr>
          <p:cNvPr id="21" name="Group 32"/>
          <p:cNvGrpSpPr/>
          <p:nvPr/>
        </p:nvGrpSpPr>
        <p:grpSpPr bwMode="auto">
          <a:xfrm>
            <a:off x="2870726" y="4021612"/>
            <a:ext cx="1162052" cy="1039814"/>
            <a:chOff x="2208" y="2928"/>
            <a:chExt cx="912" cy="816"/>
          </a:xfrm>
        </p:grpSpPr>
        <p:sp>
          <p:nvSpPr>
            <p:cNvPr id="32" name="Rectangle 33"/>
            <p:cNvSpPr>
              <a:spLocks noChangeArrowheads="1"/>
            </p:cNvSpPr>
            <p:nvPr/>
          </p:nvSpPr>
          <p:spPr bwMode="auto">
            <a:xfrm>
              <a:off x="2400" y="3072"/>
              <a:ext cx="192" cy="192"/>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sp>
          <p:nvSpPr>
            <p:cNvPr id="33" name="Rectangle 34"/>
            <p:cNvSpPr>
              <a:spLocks noChangeArrowheads="1"/>
            </p:cNvSpPr>
            <p:nvPr/>
          </p:nvSpPr>
          <p:spPr bwMode="auto">
            <a:xfrm>
              <a:off x="2352" y="3360"/>
              <a:ext cx="192" cy="192"/>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sl-SI" altLang="zh-CN"/>
            </a:p>
          </p:txBody>
        </p:sp>
        <p:sp>
          <p:nvSpPr>
            <p:cNvPr id="34" name="Rectangle 35"/>
            <p:cNvSpPr>
              <a:spLocks noChangeArrowheads="1"/>
            </p:cNvSpPr>
            <p:nvPr/>
          </p:nvSpPr>
          <p:spPr bwMode="auto">
            <a:xfrm>
              <a:off x="2688" y="3408"/>
              <a:ext cx="192" cy="192"/>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35" name="Rectangle 36"/>
            <p:cNvSpPr>
              <a:spLocks noChangeArrowheads="1"/>
            </p:cNvSpPr>
            <p:nvPr/>
          </p:nvSpPr>
          <p:spPr bwMode="auto">
            <a:xfrm>
              <a:off x="2688" y="3120"/>
              <a:ext cx="192" cy="192"/>
            </a:xfrm>
            <a:prstGeom prst="rect">
              <a:avLst/>
            </a:prstGeom>
            <a:solidFill>
              <a:srgbClr val="FFFF00"/>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sl-SI" altLang="zh-CN"/>
                <a:t>.</a:t>
              </a:r>
              <a:endParaRPr lang="en-US" altLang="zh-CN"/>
            </a:p>
          </p:txBody>
        </p:sp>
        <p:sp>
          <p:nvSpPr>
            <p:cNvPr id="36" name="Oval 37"/>
            <p:cNvSpPr>
              <a:spLocks noChangeArrowheads="1"/>
            </p:cNvSpPr>
            <p:nvPr/>
          </p:nvSpPr>
          <p:spPr bwMode="auto">
            <a:xfrm>
              <a:off x="2208" y="2928"/>
              <a:ext cx="912" cy="816"/>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p>
          </p:txBody>
        </p:sp>
      </p:grpSp>
      <p:sp>
        <p:nvSpPr>
          <p:cNvPr id="22" name="Line 38"/>
          <p:cNvSpPr>
            <a:spLocks noChangeShapeType="1"/>
          </p:cNvSpPr>
          <p:nvPr/>
        </p:nvSpPr>
        <p:spPr bwMode="auto">
          <a:xfrm flipH="1">
            <a:off x="3635896" y="2708747"/>
            <a:ext cx="182562" cy="1222375"/>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endParaRPr lang="zh-CN" altLang="en-US"/>
          </a:p>
        </p:txBody>
      </p:sp>
      <p:sp>
        <p:nvSpPr>
          <p:cNvPr id="23" name="Line 39"/>
          <p:cNvSpPr>
            <a:spLocks noChangeShapeType="1"/>
          </p:cNvSpPr>
          <p:nvPr/>
        </p:nvSpPr>
        <p:spPr bwMode="auto">
          <a:xfrm>
            <a:off x="3818458" y="2708747"/>
            <a:ext cx="1590675" cy="6731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endParaRPr lang="zh-CN" altLang="en-US"/>
          </a:p>
        </p:txBody>
      </p:sp>
      <p:sp>
        <p:nvSpPr>
          <p:cNvPr id="24" name="Line 40"/>
          <p:cNvSpPr>
            <a:spLocks noChangeShapeType="1"/>
          </p:cNvSpPr>
          <p:nvPr/>
        </p:nvSpPr>
        <p:spPr bwMode="auto">
          <a:xfrm flipV="1">
            <a:off x="3818458" y="1973734"/>
            <a:ext cx="1468438" cy="735013"/>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endParaRPr lang="zh-CN" altLang="en-US"/>
          </a:p>
        </p:txBody>
      </p:sp>
      <p:sp>
        <p:nvSpPr>
          <p:cNvPr id="25" name="Text Box 41"/>
          <p:cNvSpPr txBox="1">
            <a:spLocks noChangeArrowheads="1"/>
          </p:cNvSpPr>
          <p:nvPr/>
        </p:nvSpPr>
        <p:spPr bwMode="auto">
          <a:xfrm>
            <a:off x="2835796" y="2708747"/>
            <a:ext cx="952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hangingPunct="1"/>
            <a:r>
              <a:rPr lang="en-US" altLang="zh-CN" sz="2000">
                <a:latin typeface="Comic Sans MS" panose="030F0702030302020204" pitchFamily="66" charset="0"/>
              </a:rPr>
              <a:t>Color</a:t>
            </a:r>
            <a:r>
              <a:rPr lang="sl-SI" altLang="zh-CN" sz="2000">
                <a:latin typeface="Comic Sans MS" panose="030F0702030302020204" pitchFamily="66" charset="0"/>
              </a:rPr>
              <a:t>?</a:t>
            </a:r>
            <a:endParaRPr lang="en-US" altLang="zh-CN" sz="2000">
              <a:latin typeface="Comic Sans MS" panose="030F0702030302020204" pitchFamily="66" charset="0"/>
            </a:endParaRPr>
          </a:p>
        </p:txBody>
      </p:sp>
      <p:sp>
        <p:nvSpPr>
          <p:cNvPr id="26" name="Text Box 42"/>
          <p:cNvSpPr txBox="1">
            <a:spLocks noChangeArrowheads="1"/>
          </p:cNvSpPr>
          <p:nvPr/>
        </p:nvSpPr>
        <p:spPr bwMode="auto">
          <a:xfrm>
            <a:off x="3978796" y="2035647"/>
            <a:ext cx="519112"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hangingPunct="1"/>
            <a:r>
              <a:rPr lang="en-US" altLang="zh-CN" sz="1600">
                <a:latin typeface="Comic Sans MS" panose="030F0702030302020204" pitchFamily="66" charset="0"/>
              </a:rPr>
              <a:t>red</a:t>
            </a:r>
          </a:p>
        </p:txBody>
      </p:sp>
      <p:sp>
        <p:nvSpPr>
          <p:cNvPr id="27" name="Text Box 43"/>
          <p:cNvSpPr txBox="1">
            <a:spLocks noChangeArrowheads="1"/>
          </p:cNvSpPr>
          <p:nvPr/>
        </p:nvSpPr>
        <p:spPr bwMode="auto">
          <a:xfrm>
            <a:off x="3758133" y="3504084"/>
            <a:ext cx="774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hangingPunct="1"/>
            <a:r>
              <a:rPr lang="en-US" altLang="zh-CN" sz="1600">
                <a:latin typeface="Comic Sans MS" panose="030F0702030302020204" pitchFamily="66" charset="0"/>
              </a:rPr>
              <a:t>yellow</a:t>
            </a:r>
          </a:p>
        </p:txBody>
      </p:sp>
      <p:sp>
        <p:nvSpPr>
          <p:cNvPr id="28" name="Text Box 44"/>
          <p:cNvSpPr txBox="1">
            <a:spLocks noChangeArrowheads="1"/>
          </p:cNvSpPr>
          <p:nvPr/>
        </p:nvSpPr>
        <p:spPr bwMode="auto">
          <a:xfrm>
            <a:off x="4553471" y="2769072"/>
            <a:ext cx="7302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hangingPunct="1"/>
            <a:r>
              <a:rPr lang="en-US" altLang="zh-CN" sz="1600">
                <a:latin typeface="Comic Sans MS" panose="030F0702030302020204" pitchFamily="66" charset="0"/>
              </a:rPr>
              <a:t>green</a:t>
            </a:r>
          </a:p>
        </p:txBody>
      </p:sp>
      <p:pic>
        <p:nvPicPr>
          <p:cNvPr id="29" name="Picture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7071" y="4380384"/>
            <a:ext cx="29527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621" y="5082059"/>
            <a:ext cx="63531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321" y="5736109"/>
            <a:ext cx="61912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矩形 48"/>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信息增益率</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16856" y="2564606"/>
            <a:ext cx="6110288" cy="1728788"/>
          </a:xfrm>
          <a:prstGeom prst="rect">
            <a:avLst/>
          </a:prstGeom>
        </p:spPr>
      </p:pic>
      <p:sp>
        <p:nvSpPr>
          <p:cNvPr id="5" name="矩形 4"/>
          <p:cNvSpPr>
            <a:spLocks noChangeArrowheads="1"/>
          </p:cNvSpPr>
          <p:nvPr/>
        </p:nvSpPr>
        <p:spPr bwMode="auto">
          <a:xfrm>
            <a:off x="2483768" y="6351400"/>
            <a:ext cx="459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en-US" altLang="zh-CN" b="0" dirty="0">
                <a:latin typeface="Arial Unicode MS" panose="020B0604020202020204" pitchFamily="34" charset="-122"/>
                <a:ea typeface="Arial Unicode MS" panose="020B0604020202020204" pitchFamily="34" charset="-122"/>
                <a:cs typeface="Arial Unicode MS" panose="020B0604020202020204" pitchFamily="34" charset="-122"/>
              </a:rPr>
              <a:t>From a PPT of </a:t>
            </a:r>
            <a:r>
              <a:rPr lang="en-US" altLang="zh-CN" b="0" dirty="0" err="1">
                <a:latin typeface="Arial Unicode MS" panose="020B0604020202020204" pitchFamily="34" charset="-122"/>
                <a:ea typeface="Arial Unicode MS" panose="020B0604020202020204" pitchFamily="34" charset="-122"/>
                <a:cs typeface="Arial Unicode MS" panose="020B0604020202020204" pitchFamily="34" charset="-122"/>
              </a:rPr>
              <a:t>Blaž</a:t>
            </a:r>
            <a:r>
              <a:rPr lang="en-US" altLang="zh-CN" b="0" dirty="0">
                <a:latin typeface="Arial Unicode MS" panose="020B0604020202020204" pitchFamily="34" charset="-122"/>
                <a:ea typeface="Arial Unicode MS" panose="020B0604020202020204" pitchFamily="34" charset="-122"/>
                <a:cs typeface="Arial Unicode MS" panose="020B0604020202020204" pitchFamily="34" charset="-122"/>
              </a:rPr>
              <a:t> Zupan and Ivan </a:t>
            </a:r>
            <a:r>
              <a:rPr lang="en-US" altLang="zh-CN" b="0" dirty="0" err="1">
                <a:latin typeface="Arial Unicode MS" panose="020B0604020202020204" pitchFamily="34" charset="-122"/>
                <a:ea typeface="Arial Unicode MS" panose="020B0604020202020204" pitchFamily="34" charset="-122"/>
                <a:cs typeface="Arial Unicode MS" panose="020B0604020202020204" pitchFamily="34" charset="-122"/>
              </a:rPr>
              <a:t>Bratko</a:t>
            </a:r>
            <a:endParaRPr lang="en-US" altLang="zh-CN" b="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矩形 5"/>
          <p:cNvSpPr/>
          <p:nvPr/>
        </p:nvSpPr>
        <p:spPr>
          <a:xfrm>
            <a:off x="827584" y="90874"/>
            <a:ext cx="7344816" cy="953135"/>
          </a:xfrm>
          <a:prstGeom prst="rect">
            <a:avLst/>
          </a:prstGeom>
        </p:spPr>
        <p:txBody>
          <a:bodyPr wrap="square">
            <a:spAutoFit/>
          </a:bodyPr>
          <a:lstStyle/>
          <a:p>
            <a:pPr algn="ctr"/>
            <a:r>
              <a:rPr lang="en-US" altLang="zh-CN" sz="2800" kern="0" dirty="0">
                <a:solidFill>
                  <a:srgbClr val="1557AE"/>
                </a:solidFill>
                <a:latin typeface="+mj-ea"/>
                <a:ea typeface="+mj-ea"/>
                <a:cs typeface="Times New Roman" panose="02020603050405020304" pitchFamily="18" charset="0"/>
              </a:rPr>
              <a:t>5.3  </a:t>
            </a:r>
            <a:r>
              <a:rPr lang="zh-CN" altLang="en-US" sz="2800" kern="0" dirty="0">
                <a:solidFill>
                  <a:srgbClr val="1557AE"/>
                </a:solidFill>
                <a:latin typeface="+mj-ea"/>
                <a:ea typeface="+mj-ea"/>
                <a:cs typeface="Times New Roman" panose="02020603050405020304" pitchFamily="18" charset="0"/>
              </a:rPr>
              <a:t>决策树</a:t>
            </a:r>
            <a:r>
              <a:rPr lang="en-US" altLang="zh-CN" sz="2800" kern="0" dirty="0">
                <a:solidFill>
                  <a:srgbClr val="1557AE"/>
                </a:solidFill>
                <a:latin typeface="+mj-ea"/>
                <a:ea typeface="+mj-ea"/>
                <a:cs typeface="Times New Roman" panose="02020603050405020304" pitchFamily="18" charset="0"/>
              </a:rPr>
              <a:t>-</a:t>
            </a:r>
            <a:r>
              <a:rPr lang="zh-CN" altLang="en-US" sz="2800" kern="0" dirty="0">
                <a:solidFill>
                  <a:srgbClr val="1557AE"/>
                </a:solidFill>
                <a:latin typeface="+mj-ea"/>
                <a:ea typeface="+mj-ea"/>
                <a:cs typeface="Times New Roman" panose="02020603050405020304" pitchFamily="18" charset="0"/>
              </a:rPr>
              <a:t>信息增益率</a:t>
            </a:r>
            <a:endParaRPr lang="zh-CN" altLang="en-US" sz="2800" b="1" dirty="0">
              <a:solidFill>
                <a:srgbClr val="0070C0"/>
              </a:solidFill>
              <a:effectLst>
                <a:outerShdw blurRad="38100" dist="38100" dir="2700000" algn="tl">
                  <a:srgbClr val="000000">
                    <a:alpha val="43137"/>
                  </a:srgbClr>
                </a:outerShdw>
              </a:effectLst>
              <a:latin typeface="+mj-ea"/>
              <a:ea typeface="+mj-ea"/>
              <a:cs typeface="Times New Roman" panose="02020603050405020304" pitchFamily="18" charset="0"/>
            </a:endParaRPr>
          </a:p>
          <a:p>
            <a:pPr algn="ctr"/>
            <a:endParaRPr lang="zh-CN" altLang="en-US" sz="2800" kern="0" dirty="0">
              <a:solidFill>
                <a:srgbClr val="1557AE"/>
              </a:solidFill>
              <a:latin typeface="方正兰亭中黑_GBK" panose="02000000000000000000" pitchFamily="2" charset="-122"/>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p:cNvSpPr txBox="1">
            <a:spLocks noChangeArrowheads="1"/>
          </p:cNvSpPr>
          <p:nvPr/>
        </p:nvSpPr>
        <p:spPr bwMode="auto">
          <a:xfrm>
            <a:off x="251520" y="1091988"/>
            <a:ext cx="8731696" cy="512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hangingPunct="1">
              <a:lnSpc>
                <a:spcPct val="110000"/>
              </a:lnSpc>
              <a:spcBef>
                <a:spcPct val="0"/>
              </a:spcBef>
              <a:buFont typeface="Wingdings" panose="05000000000000000000" pitchFamily="2" charset="2"/>
              <a:buChar char="n"/>
            </a:pPr>
            <a:r>
              <a:rPr lang="zh-CN" altLang="en-US" sz="2600" dirty="0">
                <a:solidFill>
                  <a:srgbClr val="0070C0"/>
                </a:solidFill>
                <a:latin typeface="+mj-lt"/>
                <a:ea typeface="+mn-ea"/>
                <a:cs typeface="Calibri" panose="020F0502020204030204" pitchFamily="34" charset="0"/>
              </a:rPr>
              <a:t>数据 </a:t>
            </a:r>
            <a:r>
              <a:rPr lang="en-US" altLang="zh-CN" sz="2600" i="1" dirty="0">
                <a:solidFill>
                  <a:srgbClr val="C00000"/>
                </a:solidFill>
                <a:latin typeface="+mj-lt"/>
                <a:ea typeface="+mn-ea"/>
                <a:cs typeface="Calibri" panose="020F0502020204030204" pitchFamily="34" charset="0"/>
              </a:rPr>
              <a:t>D</a:t>
            </a:r>
            <a:r>
              <a:rPr lang="en-US" altLang="zh-CN" sz="2600" i="1" dirty="0">
                <a:solidFill>
                  <a:srgbClr val="0070C0"/>
                </a:solidFill>
                <a:latin typeface="+mj-lt"/>
                <a:ea typeface="+mn-ea"/>
                <a:cs typeface="Calibri" panose="020F0502020204030204" pitchFamily="34" charset="0"/>
              </a:rPr>
              <a:t> </a:t>
            </a:r>
            <a:r>
              <a:rPr lang="zh-CN" altLang="en-US" sz="2600" dirty="0">
                <a:solidFill>
                  <a:srgbClr val="0070C0"/>
                </a:solidFill>
                <a:latin typeface="+mj-lt"/>
                <a:ea typeface="+mn-ea"/>
                <a:cs typeface="Calibri" panose="020F0502020204030204" pitchFamily="34" charset="0"/>
              </a:rPr>
              <a:t>包含</a:t>
            </a:r>
            <a:r>
              <a:rPr lang="zh-CN" altLang="en-US" sz="2600" i="1" dirty="0">
                <a:solidFill>
                  <a:srgbClr val="0070C0"/>
                </a:solidFill>
                <a:latin typeface="+mj-lt"/>
                <a:ea typeface="+mn-ea"/>
                <a:cs typeface="Calibri" panose="020F0502020204030204" pitchFamily="34" charset="0"/>
              </a:rPr>
              <a:t> </a:t>
            </a:r>
            <a:r>
              <a:rPr lang="en-US" altLang="zh-CN" sz="2600" i="1" dirty="0">
                <a:solidFill>
                  <a:srgbClr val="C00000"/>
                </a:solidFill>
                <a:latin typeface="+mj-lt"/>
                <a:ea typeface="+mn-ea"/>
                <a:cs typeface="Calibri" panose="020F0502020204030204" pitchFamily="34" charset="0"/>
              </a:rPr>
              <a:t>n</a:t>
            </a:r>
            <a:r>
              <a:rPr lang="en-US" altLang="zh-CN" sz="2600" dirty="0">
                <a:solidFill>
                  <a:srgbClr val="0070C0"/>
                </a:solidFill>
                <a:latin typeface="+mj-lt"/>
                <a:ea typeface="+mn-ea"/>
                <a:cs typeface="Calibri" panose="020F0502020204030204" pitchFamily="34" charset="0"/>
              </a:rPr>
              <a:t> </a:t>
            </a:r>
            <a:r>
              <a:rPr lang="zh-CN" altLang="en-US" sz="2600" dirty="0">
                <a:solidFill>
                  <a:srgbClr val="0070C0"/>
                </a:solidFill>
                <a:latin typeface="+mj-lt"/>
                <a:ea typeface="+mn-ea"/>
                <a:cs typeface="Calibri" panose="020F0502020204030204" pitchFamily="34" charset="0"/>
              </a:rPr>
              <a:t>类别的样本</a:t>
            </a:r>
            <a:r>
              <a:rPr lang="en-US" altLang="zh-CN" sz="2600" dirty="0">
                <a:solidFill>
                  <a:srgbClr val="0070C0"/>
                </a:solidFill>
                <a:latin typeface="+mj-lt"/>
                <a:ea typeface="+mn-ea"/>
                <a:cs typeface="Calibri" panose="020F0502020204030204" pitchFamily="34" charset="0"/>
              </a:rPr>
              <a:t>, </a:t>
            </a:r>
            <a:r>
              <a:rPr lang="en-US" altLang="zh-CN" sz="2600" dirty="0">
                <a:solidFill>
                  <a:srgbClr val="C00000"/>
                </a:solidFill>
                <a:latin typeface="+mj-lt"/>
                <a:ea typeface="+mn-ea"/>
                <a:cs typeface="Calibri" panose="020F0502020204030204" pitchFamily="34" charset="0"/>
              </a:rPr>
              <a:t>Gini index</a:t>
            </a:r>
            <a:r>
              <a:rPr lang="zh-CN" altLang="en-US" sz="2600" dirty="0">
                <a:solidFill>
                  <a:srgbClr val="0070C0"/>
                </a:solidFill>
                <a:latin typeface="+mj-lt"/>
                <a:ea typeface="+mn-ea"/>
                <a:cs typeface="Calibri" panose="020F0502020204030204" pitchFamily="34" charset="0"/>
              </a:rPr>
              <a:t>定义为</a:t>
            </a:r>
            <a:endParaRPr lang="en-US" altLang="zh-CN" sz="2600" dirty="0">
              <a:solidFill>
                <a:srgbClr val="0070C0"/>
              </a:solidFill>
              <a:latin typeface="+mj-lt"/>
              <a:ea typeface="+mn-ea"/>
              <a:cs typeface="Calibri" panose="020F0502020204030204" pitchFamily="34" charset="0"/>
            </a:endParaRPr>
          </a:p>
          <a:p>
            <a:pPr eaLnBrk="1" hangingPunct="1">
              <a:lnSpc>
                <a:spcPct val="110000"/>
              </a:lnSpc>
              <a:spcBef>
                <a:spcPts val="1800"/>
              </a:spcBef>
              <a:buFont typeface="Wingdings" panose="05000000000000000000" pitchFamily="2" charset="2"/>
              <a:buNone/>
            </a:pPr>
            <a:r>
              <a:rPr lang="en-US" altLang="zh-CN" sz="2400" dirty="0">
                <a:solidFill>
                  <a:srgbClr val="0000FF"/>
                </a:solidFill>
                <a:latin typeface="+mj-lt"/>
                <a:ea typeface="+mn-ea"/>
                <a:cs typeface="Calibri" panose="020F0502020204030204" pitchFamily="34" charset="0"/>
              </a:rPr>
              <a:t>                                                               </a:t>
            </a:r>
          </a:p>
          <a:p>
            <a:pPr eaLnBrk="1" hangingPunct="1">
              <a:lnSpc>
                <a:spcPct val="110000"/>
              </a:lnSpc>
              <a:spcBef>
                <a:spcPts val="1800"/>
              </a:spcBef>
              <a:buFont typeface="Wingdings" panose="05000000000000000000" pitchFamily="2" charset="2"/>
              <a:buNone/>
            </a:pPr>
            <a:r>
              <a:rPr lang="en-US" altLang="zh-CN" sz="2400" i="1" dirty="0">
                <a:solidFill>
                  <a:srgbClr val="0000FF"/>
                </a:solidFill>
                <a:latin typeface="+mj-lt"/>
                <a:ea typeface="+mn-ea"/>
                <a:cs typeface="Calibri" panose="020F0502020204030204" pitchFamily="34" charset="0"/>
              </a:rPr>
              <a:t>                      </a:t>
            </a:r>
            <a:r>
              <a:rPr lang="en-US" altLang="zh-CN" sz="2400" i="1" dirty="0" err="1">
                <a:solidFill>
                  <a:srgbClr val="C00000"/>
                </a:solidFill>
                <a:latin typeface="+mj-lt"/>
                <a:ea typeface="+mn-ea"/>
                <a:cs typeface="Calibri" panose="020F0502020204030204" pitchFamily="34" charset="0"/>
              </a:rPr>
              <a:t>p</a:t>
            </a:r>
            <a:r>
              <a:rPr lang="en-US" altLang="zh-CN" sz="2400" i="1" baseline="-25000" dirty="0" err="1">
                <a:solidFill>
                  <a:srgbClr val="C00000"/>
                </a:solidFill>
                <a:latin typeface="+mj-lt"/>
                <a:ea typeface="+mn-ea"/>
                <a:cs typeface="Calibri" panose="020F0502020204030204" pitchFamily="34" charset="0"/>
              </a:rPr>
              <a:t>j</a:t>
            </a:r>
            <a:r>
              <a:rPr lang="en-US" altLang="zh-CN" sz="2400" dirty="0">
                <a:solidFill>
                  <a:srgbClr val="C00000"/>
                </a:solidFill>
                <a:latin typeface="+mj-lt"/>
                <a:ea typeface="+mn-ea"/>
                <a:cs typeface="Calibri" panose="020F0502020204030204" pitchFamily="34" charset="0"/>
              </a:rPr>
              <a:t> </a:t>
            </a:r>
            <a:r>
              <a:rPr lang="zh-CN" altLang="en-US" sz="2400" dirty="0">
                <a:latin typeface="+mj-lt"/>
                <a:ea typeface="+mn-ea"/>
                <a:cs typeface="Calibri" panose="020F0502020204030204" pitchFamily="34" charset="0"/>
              </a:rPr>
              <a:t>类别</a:t>
            </a:r>
            <a:r>
              <a:rPr lang="en-US" altLang="zh-CN" sz="2400" dirty="0">
                <a:latin typeface="+mj-lt"/>
                <a:ea typeface="+mn-ea"/>
                <a:cs typeface="Calibri" panose="020F0502020204030204" pitchFamily="34" charset="0"/>
              </a:rPr>
              <a:t> </a:t>
            </a:r>
            <a:r>
              <a:rPr lang="en-US" altLang="zh-CN" sz="2400" i="1" dirty="0">
                <a:solidFill>
                  <a:srgbClr val="C00000"/>
                </a:solidFill>
                <a:latin typeface="+mj-lt"/>
                <a:ea typeface="+mn-ea"/>
                <a:cs typeface="Calibri" panose="020F0502020204030204" pitchFamily="34" charset="0"/>
              </a:rPr>
              <a:t>j </a:t>
            </a:r>
            <a:r>
              <a:rPr lang="zh-CN" altLang="en-US" sz="2400" dirty="0">
                <a:latin typeface="+mj-lt"/>
                <a:ea typeface="+mn-ea"/>
                <a:cs typeface="Calibri" panose="020F0502020204030204" pitchFamily="34" charset="0"/>
              </a:rPr>
              <a:t>在 </a:t>
            </a:r>
            <a:r>
              <a:rPr lang="en-US" altLang="zh-CN" sz="2400" i="1" dirty="0">
                <a:solidFill>
                  <a:srgbClr val="C00000"/>
                </a:solidFill>
                <a:latin typeface="+mj-lt"/>
                <a:ea typeface="+mn-ea"/>
                <a:cs typeface="Calibri" panose="020F0502020204030204" pitchFamily="34" charset="0"/>
              </a:rPr>
              <a:t>D</a:t>
            </a:r>
            <a:r>
              <a:rPr lang="en-US" altLang="zh-CN" sz="2400" i="1" dirty="0">
                <a:solidFill>
                  <a:srgbClr val="0000FF"/>
                </a:solidFill>
                <a:latin typeface="+mj-lt"/>
                <a:ea typeface="+mn-ea"/>
                <a:cs typeface="Calibri" panose="020F0502020204030204" pitchFamily="34" charset="0"/>
              </a:rPr>
              <a:t> </a:t>
            </a:r>
            <a:r>
              <a:rPr lang="zh-CN" altLang="en-US" sz="2400" dirty="0">
                <a:latin typeface="+mj-lt"/>
                <a:ea typeface="+mn-ea"/>
                <a:cs typeface="Calibri" panose="020F0502020204030204" pitchFamily="34" charset="0"/>
              </a:rPr>
              <a:t>中的频率</a:t>
            </a:r>
            <a:endParaRPr lang="en-US" altLang="zh-CN" sz="2800" dirty="0">
              <a:solidFill>
                <a:srgbClr val="C00000"/>
              </a:solidFill>
              <a:latin typeface="+mj-lt"/>
              <a:ea typeface="+mn-ea"/>
              <a:cs typeface="Calibri" panose="020F0502020204030204" pitchFamily="34" charset="0"/>
            </a:endParaRPr>
          </a:p>
          <a:p>
            <a:pPr eaLnBrk="1" hangingPunct="1">
              <a:lnSpc>
                <a:spcPct val="110000"/>
              </a:lnSpc>
              <a:spcBef>
                <a:spcPts val="600"/>
              </a:spcBef>
              <a:buFont typeface="Wingdings" panose="05000000000000000000" pitchFamily="2" charset="2"/>
              <a:buChar char="n"/>
            </a:pPr>
            <a:r>
              <a:rPr lang="zh-CN" altLang="en-US" sz="2600" dirty="0">
                <a:solidFill>
                  <a:srgbClr val="0070C0"/>
                </a:solidFill>
                <a:latin typeface="+mj-lt"/>
                <a:ea typeface="+mn-ea"/>
                <a:cs typeface="Calibri" panose="020F0502020204030204" pitchFamily="34" charset="0"/>
              </a:rPr>
              <a:t>数据集 </a:t>
            </a:r>
            <a:r>
              <a:rPr lang="en-US" altLang="zh-CN" sz="2600" i="1" dirty="0">
                <a:solidFill>
                  <a:srgbClr val="C00000"/>
                </a:solidFill>
                <a:latin typeface="+mj-lt"/>
                <a:ea typeface="+mn-ea"/>
                <a:cs typeface="Calibri" panose="020F0502020204030204" pitchFamily="34" charset="0"/>
              </a:rPr>
              <a:t>D</a:t>
            </a:r>
            <a:r>
              <a:rPr lang="en-US" altLang="zh-CN" sz="2600" dirty="0">
                <a:solidFill>
                  <a:srgbClr val="C00000"/>
                </a:solidFill>
                <a:latin typeface="+mj-lt"/>
                <a:ea typeface="+mn-ea"/>
                <a:cs typeface="Calibri" panose="020F0502020204030204" pitchFamily="34" charset="0"/>
              </a:rPr>
              <a:t> </a:t>
            </a:r>
            <a:r>
              <a:rPr lang="zh-CN" altLang="en-US" sz="2600" dirty="0">
                <a:solidFill>
                  <a:srgbClr val="0070C0"/>
                </a:solidFill>
                <a:latin typeface="+mj-lt"/>
                <a:ea typeface="+mn-ea"/>
                <a:cs typeface="Calibri" panose="020F0502020204030204" pitchFamily="34" charset="0"/>
              </a:rPr>
              <a:t>基于属性</a:t>
            </a:r>
            <a:r>
              <a:rPr lang="en-US" altLang="zh-CN" sz="2600" i="1" dirty="0">
                <a:solidFill>
                  <a:srgbClr val="C00000"/>
                </a:solidFill>
                <a:latin typeface="+mj-lt"/>
                <a:ea typeface="+mn-ea"/>
                <a:cs typeface="Calibri" panose="020F0502020204030204" pitchFamily="34" charset="0"/>
              </a:rPr>
              <a:t>A </a:t>
            </a:r>
            <a:r>
              <a:rPr lang="zh-CN" altLang="en-US" sz="2600" dirty="0">
                <a:solidFill>
                  <a:srgbClr val="0070C0"/>
                </a:solidFill>
                <a:latin typeface="+mj-lt"/>
                <a:ea typeface="+mn-ea"/>
                <a:cs typeface="Calibri" panose="020F0502020204030204" pitchFamily="34" charset="0"/>
              </a:rPr>
              <a:t>分裂为</a:t>
            </a:r>
            <a:r>
              <a:rPr lang="en-US" altLang="zh-CN" sz="2600" dirty="0">
                <a:solidFill>
                  <a:srgbClr val="0070C0"/>
                </a:solidFill>
                <a:latin typeface="+mj-lt"/>
                <a:ea typeface="+mn-ea"/>
                <a:cs typeface="Calibri" panose="020F0502020204030204" pitchFamily="34" charset="0"/>
              </a:rPr>
              <a:t> </a:t>
            </a:r>
            <a:r>
              <a:rPr lang="en-US" altLang="zh-CN" sz="2600" i="1" dirty="0">
                <a:solidFill>
                  <a:srgbClr val="C00000"/>
                </a:solidFill>
                <a:latin typeface="+mj-lt"/>
                <a:ea typeface="+mn-ea"/>
                <a:cs typeface="Calibri" panose="020F0502020204030204" pitchFamily="34" charset="0"/>
              </a:rPr>
              <a:t>D1</a:t>
            </a:r>
            <a:r>
              <a:rPr lang="en-US" altLang="zh-CN" sz="2600" dirty="0">
                <a:solidFill>
                  <a:srgbClr val="C00000"/>
                </a:solidFill>
                <a:latin typeface="+mj-lt"/>
                <a:ea typeface="+mn-ea"/>
                <a:cs typeface="Calibri" panose="020F0502020204030204" pitchFamily="34" charset="0"/>
              </a:rPr>
              <a:t> </a:t>
            </a:r>
            <a:r>
              <a:rPr lang="zh-CN" altLang="en-US" sz="2600" dirty="0">
                <a:solidFill>
                  <a:srgbClr val="0070C0"/>
                </a:solidFill>
                <a:latin typeface="+mj-lt"/>
                <a:ea typeface="+mn-ea"/>
                <a:cs typeface="Calibri" panose="020F0502020204030204" pitchFamily="34" charset="0"/>
              </a:rPr>
              <a:t>和</a:t>
            </a:r>
            <a:r>
              <a:rPr lang="en-US" altLang="zh-CN" sz="2600" dirty="0">
                <a:solidFill>
                  <a:srgbClr val="0070C0"/>
                </a:solidFill>
                <a:latin typeface="+mj-lt"/>
                <a:ea typeface="+mn-ea"/>
                <a:cs typeface="Calibri" panose="020F0502020204030204" pitchFamily="34" charset="0"/>
              </a:rPr>
              <a:t> </a:t>
            </a:r>
            <a:r>
              <a:rPr lang="en-US" altLang="zh-CN" sz="2600" i="1" dirty="0">
                <a:solidFill>
                  <a:srgbClr val="C00000"/>
                </a:solidFill>
                <a:latin typeface="+mj-lt"/>
                <a:ea typeface="+mn-ea"/>
                <a:cs typeface="Calibri" panose="020F0502020204030204" pitchFamily="34" charset="0"/>
              </a:rPr>
              <a:t>D2</a:t>
            </a:r>
            <a:r>
              <a:rPr lang="en-US" altLang="zh-CN" sz="2600" dirty="0">
                <a:solidFill>
                  <a:srgbClr val="0070C0"/>
                </a:solidFill>
                <a:latin typeface="+mj-lt"/>
                <a:ea typeface="+mn-ea"/>
                <a:cs typeface="Calibri" panose="020F0502020204030204" pitchFamily="34" charset="0"/>
              </a:rPr>
              <a:t>, </a:t>
            </a:r>
            <a:r>
              <a:rPr lang="en-US" altLang="zh-CN" sz="2600" dirty="0">
                <a:solidFill>
                  <a:srgbClr val="C00000"/>
                </a:solidFill>
                <a:latin typeface="+mj-lt"/>
                <a:ea typeface="+mn-ea"/>
                <a:cs typeface="Calibri" panose="020F0502020204030204" pitchFamily="34" charset="0"/>
              </a:rPr>
              <a:t>Gini index</a:t>
            </a:r>
            <a:r>
              <a:rPr lang="zh-CN" altLang="en-US" sz="2600" dirty="0">
                <a:solidFill>
                  <a:srgbClr val="0070C0"/>
                </a:solidFill>
                <a:latin typeface="+mj-lt"/>
                <a:ea typeface="+mn-ea"/>
                <a:cs typeface="Calibri" panose="020F0502020204030204" pitchFamily="34" charset="0"/>
              </a:rPr>
              <a:t>定义为</a:t>
            </a:r>
            <a:endParaRPr lang="en-US" altLang="zh-CN" sz="2600" dirty="0">
              <a:solidFill>
                <a:srgbClr val="0070C0"/>
              </a:solidFill>
              <a:latin typeface="+mj-lt"/>
              <a:ea typeface="+mn-ea"/>
              <a:cs typeface="Calibri" panose="020F0502020204030204" pitchFamily="34" charset="0"/>
            </a:endParaRPr>
          </a:p>
          <a:p>
            <a:pPr lvl="2" eaLnBrk="1" hangingPunct="1">
              <a:lnSpc>
                <a:spcPct val="120000"/>
              </a:lnSpc>
              <a:spcBef>
                <a:spcPts val="600"/>
              </a:spcBef>
              <a:buClrTx/>
              <a:buFont typeface="Wingdings" panose="05000000000000000000" pitchFamily="2" charset="2"/>
              <a:buChar char=""/>
            </a:pPr>
            <a:endParaRPr lang="en-US" altLang="zh-CN" sz="2000" dirty="0">
              <a:solidFill>
                <a:srgbClr val="0070C0"/>
              </a:solidFill>
              <a:latin typeface="+mj-lt"/>
              <a:ea typeface="+mn-ea"/>
            </a:endParaRPr>
          </a:p>
          <a:p>
            <a:pPr lvl="2" eaLnBrk="1" hangingPunct="1">
              <a:lnSpc>
                <a:spcPct val="120000"/>
              </a:lnSpc>
              <a:spcBef>
                <a:spcPts val="600"/>
              </a:spcBef>
              <a:buClrTx/>
              <a:buFont typeface="Wingdings" panose="05000000000000000000" pitchFamily="2" charset="2"/>
              <a:buChar char=""/>
            </a:pPr>
            <a:endParaRPr lang="en-US" altLang="zh-CN" sz="2000" dirty="0">
              <a:solidFill>
                <a:srgbClr val="0070C0"/>
              </a:solidFill>
              <a:latin typeface="+mj-lt"/>
              <a:ea typeface="+mn-ea"/>
            </a:endParaRPr>
          </a:p>
          <a:p>
            <a:pPr marL="1371600" lvl="2" indent="-457200" eaLnBrk="1" hangingPunct="1">
              <a:lnSpc>
                <a:spcPct val="110000"/>
              </a:lnSpc>
              <a:spcBef>
                <a:spcPts val="1200"/>
              </a:spcBef>
              <a:buFont typeface="Wingdings" panose="05000000000000000000" pitchFamily="2" charset="2"/>
              <a:buChar char="Ø"/>
            </a:pPr>
            <a:r>
              <a:rPr lang="zh-CN" altLang="en-US" sz="2600" dirty="0">
                <a:solidFill>
                  <a:srgbClr val="0070C0"/>
                </a:solidFill>
                <a:latin typeface="+mj-lt"/>
                <a:ea typeface="+mn-ea"/>
                <a:cs typeface="Calibri" panose="020F0502020204030204" pitchFamily="34" charset="0"/>
              </a:rPr>
              <a:t>不纯度减少</a:t>
            </a:r>
            <a:r>
              <a:rPr lang="en-US" altLang="zh-CN" sz="2600" dirty="0">
                <a:solidFill>
                  <a:srgbClr val="0070C0"/>
                </a:solidFill>
                <a:latin typeface="+mj-lt"/>
                <a:ea typeface="+mn-ea"/>
                <a:cs typeface="Calibri" panose="020F0502020204030204" pitchFamily="34" charset="0"/>
              </a:rPr>
              <a:t>:</a:t>
            </a:r>
          </a:p>
          <a:p>
            <a:pPr marL="1371600" lvl="2" indent="-457200" eaLnBrk="1" hangingPunct="1">
              <a:lnSpc>
                <a:spcPct val="120000"/>
              </a:lnSpc>
              <a:spcBef>
                <a:spcPts val="1200"/>
              </a:spcBef>
              <a:buFont typeface="Wingdings" panose="05000000000000000000" pitchFamily="2" charset="2"/>
              <a:buChar char="Ø"/>
            </a:pPr>
            <a:r>
              <a:rPr lang="zh-CN" altLang="en-US" sz="2600" dirty="0">
                <a:solidFill>
                  <a:srgbClr val="0070C0"/>
                </a:solidFill>
                <a:latin typeface="+mj-lt"/>
                <a:ea typeface="+mn-ea"/>
                <a:cs typeface="Calibri" panose="020F0502020204030204" pitchFamily="34" charset="0"/>
              </a:rPr>
              <a:t>具有</a:t>
            </a:r>
            <a:r>
              <a:rPr lang="zh-CN" altLang="en-US" sz="2600" dirty="0">
                <a:solidFill>
                  <a:srgbClr val="C00000"/>
                </a:solidFill>
                <a:latin typeface="+mj-lt"/>
                <a:ea typeface="+mn-ea"/>
                <a:cs typeface="Calibri" panose="020F0502020204030204" pitchFamily="34" charset="0"/>
              </a:rPr>
              <a:t>最小</a:t>
            </a:r>
            <a:r>
              <a:rPr lang="en-US" altLang="zh-CN" sz="2600" i="1" dirty="0" err="1">
                <a:solidFill>
                  <a:srgbClr val="C00000"/>
                </a:solidFill>
                <a:latin typeface="+mj-lt"/>
                <a:ea typeface="+mn-ea"/>
                <a:cs typeface="Calibri" panose="020F0502020204030204" pitchFamily="34" charset="0"/>
              </a:rPr>
              <a:t>gini</a:t>
            </a:r>
            <a:r>
              <a:rPr lang="en-US" altLang="zh-CN" sz="2600" i="1" baseline="-25000" dirty="0" err="1">
                <a:solidFill>
                  <a:srgbClr val="C00000"/>
                </a:solidFill>
                <a:latin typeface="+mj-lt"/>
                <a:ea typeface="+mn-ea"/>
                <a:cs typeface="Calibri" panose="020F0502020204030204" pitchFamily="34" charset="0"/>
              </a:rPr>
              <a:t>A</a:t>
            </a:r>
            <a:r>
              <a:rPr lang="en-US" altLang="zh-CN" sz="2600" dirty="0">
                <a:solidFill>
                  <a:srgbClr val="C00000"/>
                </a:solidFill>
                <a:latin typeface="+mj-lt"/>
                <a:ea typeface="+mn-ea"/>
                <a:cs typeface="Calibri" panose="020F0502020204030204" pitchFamily="34" charset="0"/>
              </a:rPr>
              <a:t>(</a:t>
            </a:r>
            <a:r>
              <a:rPr lang="en-US" altLang="zh-CN" sz="2600" i="1" dirty="0">
                <a:solidFill>
                  <a:srgbClr val="C00000"/>
                </a:solidFill>
                <a:latin typeface="+mj-lt"/>
                <a:ea typeface="+mn-ea"/>
                <a:cs typeface="Calibri" panose="020F0502020204030204" pitchFamily="34" charset="0"/>
              </a:rPr>
              <a:t>D</a:t>
            </a:r>
            <a:r>
              <a:rPr lang="en-US" altLang="zh-CN" sz="2600" dirty="0">
                <a:solidFill>
                  <a:srgbClr val="C00000"/>
                </a:solidFill>
                <a:latin typeface="+mj-lt"/>
                <a:ea typeface="+mn-ea"/>
                <a:cs typeface="Calibri" panose="020F0502020204030204" pitchFamily="34" charset="0"/>
              </a:rPr>
              <a:t>) </a:t>
            </a:r>
            <a:r>
              <a:rPr lang="zh-CN" altLang="en-US" sz="2600" dirty="0">
                <a:solidFill>
                  <a:srgbClr val="0070C0"/>
                </a:solidFill>
                <a:latin typeface="+mj-lt"/>
                <a:ea typeface="+mn-ea"/>
                <a:cs typeface="Calibri" panose="020F0502020204030204" pitchFamily="34" charset="0"/>
              </a:rPr>
              <a:t>的属性</a:t>
            </a:r>
            <a:r>
              <a:rPr lang="en-US" altLang="zh-CN" sz="2600" dirty="0">
                <a:solidFill>
                  <a:srgbClr val="0070C0"/>
                </a:solidFill>
                <a:latin typeface="+mj-lt"/>
                <a:ea typeface="+mn-ea"/>
                <a:cs typeface="Calibri" panose="020F0502020204030204" pitchFamily="34" charset="0"/>
              </a:rPr>
              <a:t>(or</a:t>
            </a:r>
            <a:r>
              <a:rPr lang="zh-CN" altLang="en-US" sz="2600" dirty="0">
                <a:solidFill>
                  <a:srgbClr val="C00000"/>
                </a:solidFill>
                <a:latin typeface="+mj-lt"/>
                <a:ea typeface="+mn-ea"/>
                <a:cs typeface="Calibri" panose="020F0502020204030204" pitchFamily="34" charset="0"/>
              </a:rPr>
              <a:t>不纯度减少最大</a:t>
            </a:r>
            <a:r>
              <a:rPr lang="zh-CN" altLang="en-US" sz="2600" dirty="0">
                <a:solidFill>
                  <a:srgbClr val="0070C0"/>
                </a:solidFill>
                <a:latin typeface="+mj-lt"/>
                <a:ea typeface="+mn-ea"/>
                <a:cs typeface="Calibri" panose="020F0502020204030204" pitchFamily="34" charset="0"/>
              </a:rPr>
              <a:t>的</a:t>
            </a:r>
            <a:r>
              <a:rPr lang="en-US" altLang="zh-CN" sz="2600" dirty="0">
                <a:solidFill>
                  <a:srgbClr val="0070C0"/>
                </a:solidFill>
                <a:latin typeface="+mj-lt"/>
                <a:ea typeface="+mn-ea"/>
                <a:cs typeface="Calibri" panose="020F0502020204030204" pitchFamily="34" charset="0"/>
              </a:rPr>
              <a:t>) </a:t>
            </a:r>
            <a:r>
              <a:rPr lang="zh-CN" altLang="en-US" sz="2600" dirty="0">
                <a:solidFill>
                  <a:srgbClr val="0070C0"/>
                </a:solidFill>
                <a:latin typeface="+mj-lt"/>
                <a:ea typeface="+mn-ea"/>
                <a:cs typeface="Calibri" panose="020F0502020204030204" pitchFamily="34" charset="0"/>
              </a:rPr>
              <a:t>用      于分裂节点 </a:t>
            </a:r>
            <a:r>
              <a:rPr lang="en-US" altLang="zh-CN" sz="2600" dirty="0">
                <a:solidFill>
                  <a:srgbClr val="0070C0"/>
                </a:solidFill>
                <a:latin typeface="+mj-lt"/>
                <a:ea typeface="+mn-ea"/>
                <a:cs typeface="Calibri" panose="020F0502020204030204" pitchFamily="34" charset="0"/>
              </a:rPr>
              <a:t> (</a:t>
            </a:r>
            <a:r>
              <a:rPr lang="zh-CN" altLang="en-US" sz="2600" dirty="0">
                <a:solidFill>
                  <a:srgbClr val="C00000"/>
                </a:solidFill>
                <a:latin typeface="+mj-lt"/>
                <a:ea typeface="+mn-ea"/>
                <a:cs typeface="Calibri" panose="020F0502020204030204" pitchFamily="34" charset="0"/>
              </a:rPr>
              <a:t>需要枚举所有可能的分裂情况</a:t>
            </a:r>
            <a:r>
              <a:rPr lang="en-US" altLang="zh-CN" sz="2600" dirty="0">
                <a:solidFill>
                  <a:srgbClr val="0070C0"/>
                </a:solidFill>
                <a:latin typeface="+mj-lt"/>
                <a:ea typeface="+mn-ea"/>
                <a:cs typeface="Calibri" panose="020F0502020204030204" pitchFamily="34" charset="0"/>
              </a:rPr>
              <a:t>)</a:t>
            </a:r>
          </a:p>
          <a:p>
            <a:pPr lvl="2" eaLnBrk="1" hangingPunct="1">
              <a:lnSpc>
                <a:spcPct val="110000"/>
              </a:lnSpc>
              <a:spcBef>
                <a:spcPts val="1200"/>
              </a:spcBef>
              <a:buFont typeface="Wingdings" panose="05000000000000000000" pitchFamily="2" charset="2"/>
              <a:buNone/>
            </a:pPr>
            <a:endParaRPr lang="en-US" altLang="zh-CN" sz="2600" dirty="0">
              <a:solidFill>
                <a:srgbClr val="0070C0"/>
              </a:solidFill>
              <a:latin typeface="Calibri" panose="020F0502020204030204" pitchFamily="34" charset="0"/>
              <a:cs typeface="Calibri" panose="020F0502020204030204" pitchFamily="34" charset="0"/>
            </a:endParaRPr>
          </a:p>
        </p:txBody>
      </p:sp>
      <p:pic>
        <p:nvPicPr>
          <p:cNvPr id="5" name="图片 4"/>
          <p:cNvPicPr>
            <a:picLocks noChangeAspect="1"/>
          </p:cNvPicPr>
          <p:nvPr/>
        </p:nvPicPr>
        <p:blipFill>
          <a:blip r:embed="rId2"/>
          <a:stretch>
            <a:fillRect/>
          </a:stretch>
        </p:blipFill>
        <p:spPr>
          <a:xfrm>
            <a:off x="1763688" y="1628800"/>
            <a:ext cx="2600325" cy="866775"/>
          </a:xfrm>
          <a:prstGeom prst="rect">
            <a:avLst/>
          </a:prstGeom>
        </p:spPr>
      </p:pic>
      <p:pic>
        <p:nvPicPr>
          <p:cNvPr id="7" name="图片 6"/>
          <p:cNvPicPr>
            <a:picLocks noChangeAspect="1"/>
          </p:cNvPicPr>
          <p:nvPr/>
        </p:nvPicPr>
        <p:blipFill>
          <a:blip r:embed="rId3"/>
          <a:stretch>
            <a:fillRect/>
          </a:stretch>
        </p:blipFill>
        <p:spPr>
          <a:xfrm>
            <a:off x="1403648" y="3565702"/>
            <a:ext cx="5253038" cy="790575"/>
          </a:xfrm>
          <a:prstGeom prst="rect">
            <a:avLst/>
          </a:prstGeom>
        </p:spPr>
      </p:pic>
      <p:pic>
        <p:nvPicPr>
          <p:cNvPr id="9" name="图片 8"/>
          <p:cNvPicPr>
            <a:picLocks noChangeAspect="1"/>
          </p:cNvPicPr>
          <p:nvPr/>
        </p:nvPicPr>
        <p:blipFill>
          <a:blip r:embed="rId4"/>
          <a:stretch>
            <a:fillRect/>
          </a:stretch>
        </p:blipFill>
        <p:spPr>
          <a:xfrm>
            <a:off x="3707904" y="4473525"/>
            <a:ext cx="4257675" cy="485775"/>
          </a:xfrm>
          <a:prstGeom prst="rect">
            <a:avLst/>
          </a:prstGeom>
        </p:spPr>
      </p:pic>
      <p:pic>
        <p:nvPicPr>
          <p:cNvPr id="10" name="Picture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5282" y="2349495"/>
            <a:ext cx="2077467" cy="67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blinds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able"/>
          <p:cNvPicPr>
            <a:picLocks noChangeAspect="1"/>
          </p:cNvPicPr>
          <p:nvPr/>
        </p:nvPicPr>
        <p:blipFill>
          <a:blip r:embed="rId2"/>
          <a:stretch>
            <a:fillRect/>
          </a:stretch>
        </p:blipFill>
        <p:spPr>
          <a:xfrm>
            <a:off x="1042936" y="1304132"/>
            <a:ext cx="7129464" cy="4249737"/>
          </a:xfrm>
          <a:prstGeom prst="rect">
            <a:avLst/>
          </a:prstGeom>
        </p:spPr>
      </p:pic>
      <p:sp>
        <p:nvSpPr>
          <p:cNvPr id="4" name="矩形 3"/>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5.1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分类的定义与基本问题</a:t>
            </a:r>
          </a:p>
        </p:txBody>
      </p:sp>
      <p:sp>
        <p:nvSpPr>
          <p:cNvPr id="23555" name="内容占位符 2"/>
          <p:cNvSpPr txBox="1"/>
          <p:nvPr/>
        </p:nvSpPr>
        <p:spPr bwMode="auto">
          <a:xfrm>
            <a:off x="1187624" y="5230495"/>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gn="ctr">
              <a:lnSpc>
                <a:spcPct val="130000"/>
              </a:lnSpc>
              <a:buClrTx/>
              <a:buFontTx/>
              <a:buNone/>
            </a:pPr>
            <a:r>
              <a:rPr lang="zh-CN" altLang="en-US" sz="2400" dirty="0">
                <a:solidFill>
                  <a:srgbClr val="FF0000"/>
                </a:solidFill>
                <a:latin typeface="黑体" panose="02010609060101010101" pitchFamily="49" charset="-122"/>
              </a:rPr>
              <a:t>测试阶段：</a:t>
            </a:r>
            <a:r>
              <a:rPr lang="zh-CN" altLang="en-US" sz="2400" dirty="0">
                <a:solidFill>
                  <a:srgbClr val="0070C0"/>
                </a:solidFill>
                <a:latin typeface="黑体" panose="02010609060101010101" pitchFamily="49" charset="-122"/>
              </a:rPr>
              <a:t>利用检验数据评估分类模型的准确率，如果准确率可以接受，则可用于新数据的分类</a:t>
            </a:r>
          </a:p>
        </p:txBody>
      </p:sp>
      <p:sp>
        <p:nvSpPr>
          <p:cNvPr id="23557" name="AutoShape 4"/>
          <p:cNvSpPr>
            <a:spLocks noChangeArrowheads="1"/>
          </p:cNvSpPr>
          <p:nvPr/>
        </p:nvSpPr>
        <p:spPr bwMode="auto">
          <a:xfrm>
            <a:off x="1755140" y="1475105"/>
            <a:ext cx="1752600" cy="1143000"/>
          </a:xfrm>
          <a:prstGeom prst="can">
            <a:avLst>
              <a:gd name="adj" fmla="val 25000"/>
            </a:avLst>
          </a:prstGeom>
          <a:solidFill>
            <a:schemeClr val="hlink"/>
          </a:solidFill>
          <a:ln w="9525">
            <a:solidFill>
              <a:schemeClr val="tx1"/>
            </a:solidFill>
            <a:rou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sz="2400">
                <a:latin typeface="Calibri" panose="020F0502020204030204" pitchFamily="34" charset="0"/>
                <a:cs typeface="Calibri" panose="020F0502020204030204" pitchFamily="34" charset="0"/>
              </a:rPr>
              <a:t>Test data</a:t>
            </a:r>
          </a:p>
        </p:txBody>
      </p:sp>
      <p:sp>
        <p:nvSpPr>
          <p:cNvPr id="23558" name="AutoShape 5"/>
          <p:cNvSpPr>
            <a:spLocks noChangeArrowheads="1"/>
          </p:cNvSpPr>
          <p:nvPr/>
        </p:nvSpPr>
        <p:spPr bwMode="auto">
          <a:xfrm>
            <a:off x="5641340" y="941705"/>
            <a:ext cx="1676400" cy="1143000"/>
          </a:xfrm>
          <a:prstGeom prst="can">
            <a:avLst>
              <a:gd name="adj" fmla="val 25000"/>
            </a:avLst>
          </a:prstGeom>
          <a:solidFill>
            <a:schemeClr val="hlink"/>
          </a:solidFill>
          <a:ln w="9525">
            <a:solidFill>
              <a:schemeClr val="tx1"/>
            </a:solidFill>
            <a:rou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sz="2400">
                <a:latin typeface="Calibri" panose="020F0502020204030204" pitchFamily="34" charset="0"/>
                <a:cs typeface="Calibri" panose="020F0502020204030204" pitchFamily="34" charset="0"/>
              </a:rPr>
              <a:t>Classifier</a:t>
            </a:r>
          </a:p>
          <a:p>
            <a:pPr algn="ctr"/>
            <a:r>
              <a:rPr lang="en-US" altLang="zh-CN" sz="2400">
                <a:latin typeface="Calibri" panose="020F0502020204030204" pitchFamily="34" charset="0"/>
                <a:cs typeface="Calibri" panose="020F0502020204030204" pitchFamily="34" charset="0"/>
              </a:rPr>
              <a:t>(model)</a:t>
            </a:r>
          </a:p>
        </p:txBody>
      </p:sp>
      <p:sp>
        <p:nvSpPr>
          <p:cNvPr id="23560" name="Line 7"/>
          <p:cNvSpPr>
            <a:spLocks noChangeShapeType="1"/>
          </p:cNvSpPr>
          <p:nvPr/>
        </p:nvSpPr>
        <p:spPr bwMode="auto">
          <a:xfrm flipH="1">
            <a:off x="1221740" y="2618105"/>
            <a:ext cx="457200" cy="381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1" name="Line 8"/>
          <p:cNvSpPr>
            <a:spLocks noChangeShapeType="1"/>
          </p:cNvSpPr>
          <p:nvPr/>
        </p:nvSpPr>
        <p:spPr bwMode="auto">
          <a:xfrm>
            <a:off x="3507740" y="2618105"/>
            <a:ext cx="304800" cy="381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2" name="Line 9"/>
          <p:cNvSpPr>
            <a:spLocks noChangeShapeType="1"/>
          </p:cNvSpPr>
          <p:nvPr/>
        </p:nvSpPr>
        <p:spPr bwMode="auto">
          <a:xfrm flipV="1">
            <a:off x="3812540" y="1627505"/>
            <a:ext cx="1447800" cy="304800"/>
          </a:xfrm>
          <a:prstGeom prst="line">
            <a:avLst/>
          </a:prstGeom>
          <a:noFill/>
          <a:ln w="76200">
            <a:solidFill>
              <a:srgbClr val="D60093"/>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3" name="Line 10"/>
          <p:cNvSpPr>
            <a:spLocks noChangeShapeType="1"/>
          </p:cNvSpPr>
          <p:nvPr/>
        </p:nvSpPr>
        <p:spPr bwMode="auto">
          <a:xfrm>
            <a:off x="6555740" y="2237105"/>
            <a:ext cx="0" cy="762000"/>
          </a:xfrm>
          <a:prstGeom prst="line">
            <a:avLst/>
          </a:prstGeom>
          <a:noFill/>
          <a:ln w="76200">
            <a:solidFill>
              <a:srgbClr val="D60093"/>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 name="图片 1"/>
          <p:cNvPicPr>
            <a:picLocks noChangeAspect="1"/>
          </p:cNvPicPr>
          <p:nvPr/>
        </p:nvPicPr>
        <p:blipFill>
          <a:blip r:embed="rId2"/>
          <a:stretch>
            <a:fillRect/>
          </a:stretch>
        </p:blipFill>
        <p:spPr>
          <a:xfrm>
            <a:off x="1221740" y="3132455"/>
            <a:ext cx="2745105" cy="2070735"/>
          </a:xfrm>
          <a:prstGeom prst="rect">
            <a:avLst/>
          </a:prstGeom>
        </p:spPr>
      </p:pic>
      <p:pic>
        <p:nvPicPr>
          <p:cNvPr id="3" name="图片 2"/>
          <p:cNvPicPr>
            <a:picLocks noChangeAspect="1"/>
          </p:cNvPicPr>
          <p:nvPr/>
        </p:nvPicPr>
        <p:blipFill>
          <a:blip r:embed="rId3"/>
          <a:stretch>
            <a:fillRect/>
          </a:stretch>
        </p:blipFill>
        <p:spPr>
          <a:xfrm>
            <a:off x="6049010" y="3132455"/>
            <a:ext cx="1068070" cy="1468120"/>
          </a:xfrm>
          <a:prstGeom prst="rect">
            <a:avLst/>
          </a:prstGeom>
        </p:spPr>
      </p:pic>
    </p:spTree>
  </p:cSld>
  <p:clrMapOvr>
    <a:masterClrMapping/>
  </p:clrMapOvr>
  <p:transition>
    <p:blinds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07" y="1648619"/>
            <a:ext cx="3778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1083469" y="1186657"/>
            <a:ext cx="2917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rPr>
              <a:t>Attribute list for ‘Age’</a:t>
            </a:r>
          </a:p>
        </p:txBody>
      </p:sp>
      <p:sp>
        <p:nvSpPr>
          <p:cNvPr id="5" name="Text Box 5"/>
          <p:cNvSpPr txBox="1">
            <a:spLocks noChangeArrowheads="1"/>
          </p:cNvSpPr>
          <p:nvPr/>
        </p:nvSpPr>
        <p:spPr bwMode="auto">
          <a:xfrm>
            <a:off x="4353719" y="2780507"/>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rPr>
              <a:t>Attribute list for ‘Car Type’</a:t>
            </a:r>
          </a:p>
        </p:txBody>
      </p:sp>
      <p:pic>
        <p:nvPicPr>
          <p:cNvPr id="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182" y="3352007"/>
            <a:ext cx="4252912"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63079" y="1035051"/>
            <a:ext cx="8070850" cy="143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hangingPunct="1">
              <a:lnSpc>
                <a:spcPct val="120000"/>
              </a:lnSpc>
              <a:buFont typeface="Wingdings" panose="05000000000000000000" pitchFamily="2" charset="2"/>
              <a:buChar char="n"/>
            </a:pPr>
            <a:r>
              <a:rPr lang="zh-CN" altLang="en-US" sz="2400" dirty="0">
                <a:solidFill>
                  <a:srgbClr val="0070C0"/>
                </a:solidFill>
                <a:latin typeface="Palatino Linotype" panose="02040502050505030304" pitchFamily="18" charset="0"/>
              </a:rPr>
              <a:t>按照</a:t>
            </a:r>
            <a:r>
              <a:rPr lang="en-US" altLang="zh-CN" sz="2400" dirty="0">
                <a:solidFill>
                  <a:srgbClr val="0070C0"/>
                </a:solidFill>
                <a:latin typeface="Palatino Linotype" panose="02040502050505030304" pitchFamily="18" charset="0"/>
              </a:rPr>
              <a:t>Age</a:t>
            </a:r>
            <a:r>
              <a:rPr lang="zh-CN" altLang="en-US" sz="2400" dirty="0">
                <a:solidFill>
                  <a:srgbClr val="0070C0"/>
                </a:solidFill>
                <a:latin typeface="Palatino Linotype" panose="02040502050505030304" pitchFamily="18" charset="0"/>
              </a:rPr>
              <a:t>属性进行划分，可能的划分点包括：</a:t>
            </a:r>
            <a:endParaRPr lang="en-US" altLang="zh-CN" sz="2400" dirty="0">
              <a:solidFill>
                <a:srgbClr val="0070C0"/>
              </a:solidFill>
              <a:latin typeface="Palatino Linotype" panose="02040502050505030304" pitchFamily="18" charset="0"/>
            </a:endParaRPr>
          </a:p>
          <a:p>
            <a:pPr eaLnBrk="1" hangingPunct="1">
              <a:lnSpc>
                <a:spcPct val="120000"/>
              </a:lnSpc>
              <a:buFontTx/>
              <a:buNone/>
            </a:pPr>
            <a:r>
              <a:rPr lang="en-US" altLang="zh-CN" sz="2400" dirty="0">
                <a:latin typeface="Palatino Linotype" panose="02040502050505030304" pitchFamily="18" charset="0"/>
              </a:rPr>
              <a:t>	Age</a:t>
            </a:r>
            <a:r>
              <a:rPr lang="en-US" altLang="zh-CN" sz="2400" dirty="0">
                <a:latin typeface="Palatino Linotype" panose="02040502050505030304" pitchFamily="18" charset="0"/>
                <a:sym typeface="Symbol" panose="05050102010706020507" pitchFamily="18" charset="2"/>
              </a:rPr>
              <a:t></a:t>
            </a:r>
            <a:r>
              <a:rPr lang="en-US" altLang="zh-CN" sz="2400" dirty="0">
                <a:latin typeface="Palatino Linotype" panose="02040502050505030304" pitchFamily="18" charset="0"/>
              </a:rPr>
              <a:t>17, Age</a:t>
            </a:r>
            <a:r>
              <a:rPr lang="en-US" altLang="zh-CN" sz="2400" dirty="0">
                <a:latin typeface="Palatino Linotype" panose="02040502050505030304" pitchFamily="18" charset="0"/>
                <a:sym typeface="Symbol" panose="05050102010706020507" pitchFamily="18" charset="2"/>
              </a:rPr>
              <a:t></a:t>
            </a:r>
            <a:r>
              <a:rPr lang="en-US" altLang="zh-CN" sz="2400" dirty="0">
                <a:latin typeface="Palatino Linotype" panose="02040502050505030304" pitchFamily="18" charset="0"/>
              </a:rPr>
              <a:t>20, Age</a:t>
            </a:r>
            <a:r>
              <a:rPr lang="en-US" altLang="zh-CN" sz="2400" dirty="0">
                <a:latin typeface="Palatino Linotype" panose="02040502050505030304" pitchFamily="18" charset="0"/>
                <a:sym typeface="Symbol" panose="05050102010706020507" pitchFamily="18" charset="2"/>
              </a:rPr>
              <a:t></a:t>
            </a:r>
            <a:r>
              <a:rPr lang="en-US" altLang="zh-CN" sz="2400" dirty="0">
                <a:latin typeface="Palatino Linotype" panose="02040502050505030304" pitchFamily="18" charset="0"/>
              </a:rPr>
              <a:t>23, Age</a:t>
            </a:r>
            <a:r>
              <a:rPr lang="en-US" altLang="zh-CN" sz="2400" dirty="0">
                <a:latin typeface="Palatino Linotype" panose="02040502050505030304" pitchFamily="18" charset="0"/>
                <a:sym typeface="Symbol" panose="05050102010706020507" pitchFamily="18" charset="2"/>
              </a:rPr>
              <a:t></a:t>
            </a:r>
            <a:r>
              <a:rPr lang="en-US" altLang="zh-CN" sz="2400" dirty="0">
                <a:latin typeface="Palatino Linotype" panose="02040502050505030304" pitchFamily="18" charset="0"/>
              </a:rPr>
              <a:t>32, Age</a:t>
            </a:r>
            <a:r>
              <a:rPr lang="en-US" altLang="zh-CN" sz="2400" dirty="0">
                <a:latin typeface="Palatino Linotype" panose="02040502050505030304" pitchFamily="18" charset="0"/>
                <a:sym typeface="Symbol" panose="05050102010706020507" pitchFamily="18" charset="2"/>
              </a:rPr>
              <a:t></a:t>
            </a:r>
            <a:r>
              <a:rPr lang="en-US" altLang="zh-CN" sz="2400" dirty="0">
                <a:latin typeface="Palatino Linotype" panose="02040502050505030304" pitchFamily="18" charset="0"/>
              </a:rPr>
              <a:t>43, Age</a:t>
            </a:r>
            <a:r>
              <a:rPr lang="en-US" altLang="zh-CN" sz="2400" dirty="0">
                <a:latin typeface="Palatino Linotype" panose="02040502050505030304" pitchFamily="18" charset="0"/>
                <a:sym typeface="Symbol" panose="05050102010706020507" pitchFamily="18" charset="2"/>
              </a:rPr>
              <a:t></a:t>
            </a:r>
            <a:r>
              <a:rPr lang="en-US" altLang="zh-CN" sz="2400" dirty="0">
                <a:latin typeface="Palatino Linotype" panose="02040502050505030304" pitchFamily="18" charset="0"/>
              </a:rPr>
              <a:t>68</a:t>
            </a:r>
          </a:p>
        </p:txBody>
      </p:sp>
      <p:pic>
        <p:nvPicPr>
          <p:cNvPr id="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602583"/>
            <a:ext cx="51435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15479" y="4392612"/>
            <a:ext cx="772795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lvl="2">
              <a:lnSpc>
                <a:spcPct val="125000"/>
              </a:lnSpc>
              <a:spcBef>
                <a:spcPts val="600"/>
              </a:spcBef>
              <a:buClrTx/>
              <a:buFontTx/>
              <a:buNone/>
            </a:pPr>
            <a:r>
              <a:rPr lang="en-US" altLang="zh-CN" sz="2400" dirty="0">
                <a:latin typeface="Palatino Linotype" panose="02040502050505030304" pitchFamily="18" charset="0"/>
                <a:ea typeface="宋体" panose="02010600030101010101" pitchFamily="2" charset="-122"/>
              </a:rPr>
              <a:t>G(Age</a:t>
            </a:r>
            <a:r>
              <a:rPr lang="en-US" altLang="zh-CN" sz="2400" dirty="0">
                <a:latin typeface="Palatino Linotype" panose="02040502050505030304" pitchFamily="18" charset="0"/>
                <a:ea typeface="宋体" panose="02010600030101010101" pitchFamily="2" charset="-122"/>
                <a:sym typeface="Symbol" panose="05050102010706020507" pitchFamily="18" charset="2"/>
              </a:rPr>
              <a:t>&lt;=</a:t>
            </a:r>
            <a:r>
              <a:rPr lang="en-US" altLang="zh-CN" sz="2400" dirty="0">
                <a:latin typeface="Palatino Linotype" panose="02040502050505030304" pitchFamily="18" charset="0"/>
                <a:ea typeface="宋体" panose="02010600030101010101" pitchFamily="2" charset="-122"/>
              </a:rPr>
              <a:t>17) = 1- (1</a:t>
            </a:r>
            <a:r>
              <a:rPr lang="en-US" altLang="zh-CN" sz="2400" baseline="30000" dirty="0">
                <a:latin typeface="Palatino Linotype" panose="02040502050505030304" pitchFamily="18" charset="0"/>
                <a:ea typeface="宋体" panose="02010600030101010101" pitchFamily="2" charset="-122"/>
              </a:rPr>
              <a:t>2</a:t>
            </a:r>
            <a:r>
              <a:rPr lang="en-US" altLang="zh-CN" sz="2400" dirty="0">
                <a:latin typeface="Palatino Linotype" panose="02040502050505030304" pitchFamily="18" charset="0"/>
                <a:ea typeface="宋体" panose="02010600030101010101" pitchFamily="2" charset="-122"/>
              </a:rPr>
              <a:t>+0</a:t>
            </a:r>
            <a:r>
              <a:rPr lang="en-US" altLang="zh-CN" sz="2400" baseline="30000" dirty="0">
                <a:latin typeface="Palatino Linotype" panose="02040502050505030304" pitchFamily="18" charset="0"/>
                <a:ea typeface="宋体" panose="02010600030101010101" pitchFamily="2" charset="-122"/>
              </a:rPr>
              <a:t>2</a:t>
            </a:r>
            <a:r>
              <a:rPr lang="en-US" altLang="zh-CN" sz="2400" dirty="0">
                <a:latin typeface="Palatino Linotype" panose="02040502050505030304" pitchFamily="18" charset="0"/>
                <a:ea typeface="宋体" panose="02010600030101010101" pitchFamily="2" charset="-122"/>
              </a:rPr>
              <a:t>) = 0</a:t>
            </a:r>
          </a:p>
          <a:p>
            <a:pPr lvl="2">
              <a:lnSpc>
                <a:spcPct val="125000"/>
              </a:lnSpc>
              <a:spcBef>
                <a:spcPts val="600"/>
              </a:spcBef>
              <a:buClrTx/>
              <a:buFontTx/>
              <a:buNone/>
            </a:pPr>
            <a:r>
              <a:rPr lang="en-US" altLang="zh-CN" sz="2400" dirty="0">
                <a:latin typeface="Palatino Linotype" panose="02040502050505030304" pitchFamily="18" charset="0"/>
                <a:ea typeface="宋体" panose="02010600030101010101" pitchFamily="2" charset="-122"/>
              </a:rPr>
              <a:t>G(Age&gt;17) = 1- ((3/5)</a:t>
            </a:r>
            <a:r>
              <a:rPr lang="en-US" altLang="zh-CN" sz="2400" baseline="30000" dirty="0">
                <a:latin typeface="Palatino Linotype" panose="02040502050505030304" pitchFamily="18" charset="0"/>
                <a:ea typeface="宋体" panose="02010600030101010101" pitchFamily="2" charset="-122"/>
              </a:rPr>
              <a:t>2</a:t>
            </a:r>
            <a:r>
              <a:rPr lang="en-US" altLang="zh-CN" sz="2400" dirty="0">
                <a:latin typeface="Palatino Linotype" panose="02040502050505030304" pitchFamily="18" charset="0"/>
                <a:ea typeface="宋体" panose="02010600030101010101" pitchFamily="2" charset="-122"/>
              </a:rPr>
              <a:t>+(2/5)</a:t>
            </a:r>
            <a:r>
              <a:rPr lang="en-US" altLang="zh-CN" sz="2400" baseline="30000" dirty="0">
                <a:latin typeface="Palatino Linotype" panose="02040502050505030304" pitchFamily="18" charset="0"/>
                <a:ea typeface="宋体" panose="02010600030101010101" pitchFamily="2" charset="-122"/>
              </a:rPr>
              <a:t>2</a:t>
            </a:r>
            <a:r>
              <a:rPr lang="en-US" altLang="zh-CN" sz="2400" dirty="0">
                <a:latin typeface="Palatino Linotype" panose="02040502050505030304" pitchFamily="18" charset="0"/>
                <a:ea typeface="宋体" panose="02010600030101010101" pitchFamily="2" charset="-122"/>
              </a:rPr>
              <a:t>) = 1 - 13/25 = 12/25</a:t>
            </a:r>
          </a:p>
          <a:p>
            <a:pPr lvl="2">
              <a:lnSpc>
                <a:spcPct val="125000"/>
              </a:lnSpc>
              <a:spcBef>
                <a:spcPts val="600"/>
              </a:spcBef>
              <a:buClrTx/>
              <a:buFontTx/>
              <a:buNone/>
            </a:pPr>
            <a:r>
              <a:rPr lang="en-US" altLang="zh-CN" sz="2400" dirty="0">
                <a:latin typeface="Palatino Linotype" panose="02040502050505030304" pitchFamily="18" charset="0"/>
                <a:ea typeface="宋体" panose="02010600030101010101" pitchFamily="2" charset="-122"/>
              </a:rPr>
              <a:t>G</a:t>
            </a:r>
            <a:r>
              <a:rPr lang="en-US" altLang="zh-CN" sz="2400" baseline="-25000" dirty="0">
                <a:latin typeface="Palatino Linotype" panose="02040502050505030304" pitchFamily="18" charset="0"/>
                <a:ea typeface="宋体" panose="02010600030101010101" pitchFamily="2" charset="-122"/>
              </a:rPr>
              <a:t>SPLIT</a:t>
            </a:r>
            <a:r>
              <a:rPr lang="en-US" altLang="zh-CN" sz="2400" dirty="0">
                <a:latin typeface="Palatino Linotype" panose="02040502050505030304" pitchFamily="18" charset="0"/>
                <a:ea typeface="宋体" panose="02010600030101010101" pitchFamily="2" charset="-122"/>
              </a:rPr>
              <a:t> = (1/6) * 0 + (5/6) * (12/25) = 2/5</a:t>
            </a:r>
          </a:p>
        </p:txBody>
      </p:sp>
      <p:sp>
        <p:nvSpPr>
          <p:cNvPr id="6" name="矩形 5"/>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656556"/>
            <a:ext cx="381635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3" y="3745706"/>
            <a:ext cx="388937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p:cNvSpPr txBox="1">
            <a:spLocks noChangeArrowheads="1"/>
          </p:cNvSpPr>
          <p:nvPr/>
        </p:nvSpPr>
        <p:spPr bwMode="auto">
          <a:xfrm>
            <a:off x="3500611" y="3472864"/>
            <a:ext cx="5345113"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lvl="2">
              <a:lnSpc>
                <a:spcPct val="130000"/>
              </a:lnSpc>
              <a:spcBef>
                <a:spcPct val="0"/>
              </a:spcBef>
              <a:buClrTx/>
              <a:buFontTx/>
              <a:buNone/>
            </a:pP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G(Age</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 </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23) = 1- (1</a:t>
            </a:r>
            <a:r>
              <a:rPr lang="en-US" altLang="zh-CN" sz="2200" baseline="30000" dirty="0">
                <a:solidFill>
                  <a:srgbClr val="0070C0"/>
                </a:solidFill>
                <a:latin typeface="Calibri" panose="020F0502020204030204" pitchFamily="34" charset="0"/>
                <a:ea typeface="宋体" panose="02010600030101010101" pitchFamily="2" charset="-122"/>
                <a:cs typeface="Calibri" panose="020F0502020204030204" pitchFamily="34" charset="0"/>
              </a:rPr>
              <a:t>2</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+0</a:t>
            </a:r>
            <a:r>
              <a:rPr lang="en-US" altLang="zh-CN" sz="2200" baseline="30000" dirty="0">
                <a:solidFill>
                  <a:srgbClr val="0070C0"/>
                </a:solidFill>
                <a:latin typeface="Calibri" panose="020F0502020204030204" pitchFamily="34" charset="0"/>
                <a:ea typeface="宋体" panose="02010600030101010101" pitchFamily="2" charset="-122"/>
                <a:cs typeface="Calibri" panose="020F0502020204030204" pitchFamily="34" charset="0"/>
              </a:rPr>
              <a:t>2</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 = 0</a:t>
            </a:r>
          </a:p>
          <a:p>
            <a:pPr lvl="2">
              <a:lnSpc>
                <a:spcPct val="130000"/>
              </a:lnSpc>
              <a:spcBef>
                <a:spcPct val="0"/>
              </a:spcBef>
              <a:buClrTx/>
              <a:buFontTx/>
              <a:buNone/>
            </a:pP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G(Age&gt;23) = 1- ((1/3)</a:t>
            </a:r>
            <a:r>
              <a:rPr lang="en-US" altLang="zh-CN" sz="2200" baseline="30000" dirty="0">
                <a:solidFill>
                  <a:srgbClr val="0070C0"/>
                </a:solidFill>
                <a:latin typeface="Calibri" panose="020F0502020204030204" pitchFamily="34" charset="0"/>
                <a:ea typeface="宋体" panose="02010600030101010101" pitchFamily="2" charset="-122"/>
                <a:cs typeface="Calibri" panose="020F0502020204030204" pitchFamily="34" charset="0"/>
              </a:rPr>
              <a:t>2</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+(2/3)</a:t>
            </a:r>
            <a:r>
              <a:rPr lang="en-US" altLang="zh-CN" sz="2200" baseline="30000" dirty="0">
                <a:solidFill>
                  <a:srgbClr val="0070C0"/>
                </a:solidFill>
                <a:latin typeface="Calibri" panose="020F0502020204030204" pitchFamily="34" charset="0"/>
                <a:ea typeface="宋体" panose="02010600030101010101" pitchFamily="2" charset="-122"/>
                <a:cs typeface="Calibri" panose="020F0502020204030204" pitchFamily="34" charset="0"/>
              </a:rPr>
              <a:t>2</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 </a:t>
            </a:r>
          </a:p>
          <a:p>
            <a:pPr lvl="2">
              <a:lnSpc>
                <a:spcPct val="130000"/>
              </a:lnSpc>
              <a:spcBef>
                <a:spcPct val="0"/>
              </a:spcBef>
              <a:buClrTx/>
              <a:buFontTx/>
              <a:buNone/>
            </a:pP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                 = 1 - (1/9) - (4/9) = 4/9</a:t>
            </a:r>
          </a:p>
          <a:p>
            <a:pPr>
              <a:lnSpc>
                <a:spcPct val="130000"/>
              </a:lnSpc>
              <a:spcBef>
                <a:spcPct val="0"/>
              </a:spcBef>
              <a:buClrTx/>
              <a:buFontTx/>
              <a:buNone/>
            </a:pP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	G</a:t>
            </a:r>
            <a:r>
              <a:rPr lang="en-US" altLang="zh-CN" sz="22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SPLIT</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 = (3/6) * 0 + (3/6) * (4/9) = 2/9</a:t>
            </a:r>
          </a:p>
        </p:txBody>
      </p:sp>
      <p:sp>
        <p:nvSpPr>
          <p:cNvPr id="6" name="Text Box 4"/>
          <p:cNvSpPr txBox="1">
            <a:spLocks noChangeArrowheads="1"/>
          </p:cNvSpPr>
          <p:nvPr/>
        </p:nvSpPr>
        <p:spPr bwMode="auto">
          <a:xfrm>
            <a:off x="3476625" y="1473200"/>
            <a:ext cx="5616575"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lvl="2">
              <a:lnSpc>
                <a:spcPct val="130000"/>
              </a:lnSpc>
              <a:spcBef>
                <a:spcPct val="0"/>
              </a:spcBef>
              <a:buClrTx/>
              <a:buFontTx/>
              <a:buNone/>
            </a:pP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G(Age&lt;=20) = 1- (1</a:t>
            </a:r>
            <a:r>
              <a:rPr lang="en-US" altLang="zh-CN" sz="2200" baseline="30000" dirty="0">
                <a:solidFill>
                  <a:srgbClr val="0070C0"/>
                </a:solidFill>
                <a:latin typeface="Calibri" panose="020F0502020204030204" pitchFamily="34" charset="0"/>
                <a:ea typeface="宋体" panose="02010600030101010101" pitchFamily="2" charset="-122"/>
                <a:cs typeface="Calibri" panose="020F0502020204030204" pitchFamily="34" charset="0"/>
              </a:rPr>
              <a:t>2</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+0</a:t>
            </a:r>
            <a:r>
              <a:rPr lang="en-US" altLang="zh-CN" sz="2200" baseline="30000" dirty="0">
                <a:solidFill>
                  <a:srgbClr val="0070C0"/>
                </a:solidFill>
                <a:latin typeface="Calibri" panose="020F0502020204030204" pitchFamily="34" charset="0"/>
                <a:ea typeface="宋体" panose="02010600030101010101" pitchFamily="2" charset="-122"/>
                <a:cs typeface="Calibri" panose="020F0502020204030204" pitchFamily="34" charset="0"/>
              </a:rPr>
              <a:t>2</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 = 0</a:t>
            </a:r>
          </a:p>
          <a:p>
            <a:pPr lvl="2">
              <a:lnSpc>
                <a:spcPct val="130000"/>
              </a:lnSpc>
              <a:spcBef>
                <a:spcPct val="0"/>
              </a:spcBef>
              <a:buClrTx/>
              <a:buFontTx/>
              <a:buNone/>
            </a:pP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G(Age&gt;20) = 1- ((1/2)</a:t>
            </a:r>
            <a:r>
              <a:rPr lang="en-US" altLang="zh-CN" sz="2200" baseline="30000" dirty="0">
                <a:solidFill>
                  <a:srgbClr val="0070C0"/>
                </a:solidFill>
                <a:latin typeface="Calibri" panose="020F0502020204030204" pitchFamily="34" charset="0"/>
                <a:ea typeface="宋体" panose="02010600030101010101" pitchFamily="2" charset="-122"/>
                <a:cs typeface="Calibri" panose="020F0502020204030204" pitchFamily="34" charset="0"/>
              </a:rPr>
              <a:t>2</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+(1/2)</a:t>
            </a:r>
            <a:r>
              <a:rPr lang="en-US" altLang="zh-CN" sz="2200" baseline="30000" dirty="0">
                <a:solidFill>
                  <a:srgbClr val="0070C0"/>
                </a:solidFill>
                <a:latin typeface="Calibri" panose="020F0502020204030204" pitchFamily="34" charset="0"/>
                <a:ea typeface="宋体" panose="02010600030101010101" pitchFamily="2" charset="-122"/>
                <a:cs typeface="Calibri" panose="020F0502020204030204" pitchFamily="34" charset="0"/>
              </a:rPr>
              <a:t>2</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 = 1/2</a:t>
            </a:r>
          </a:p>
          <a:p>
            <a:pPr lvl="2">
              <a:lnSpc>
                <a:spcPct val="130000"/>
              </a:lnSpc>
              <a:spcBef>
                <a:spcPct val="0"/>
              </a:spcBef>
              <a:buClrTx/>
              <a:buFontTx/>
              <a:buNone/>
            </a:pP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G</a:t>
            </a:r>
            <a:r>
              <a:rPr lang="en-US" altLang="zh-CN" sz="2200" baseline="-25000" dirty="0">
                <a:solidFill>
                  <a:srgbClr val="0070C0"/>
                </a:solidFill>
                <a:latin typeface="Calibri" panose="020F0502020204030204" pitchFamily="34" charset="0"/>
                <a:ea typeface="宋体" panose="02010600030101010101" pitchFamily="2" charset="-122"/>
                <a:cs typeface="Calibri" panose="020F0502020204030204" pitchFamily="34" charset="0"/>
              </a:rPr>
              <a:t>SPLIT</a:t>
            </a:r>
            <a:r>
              <a:rPr lang="en-US" altLang="zh-CN" sz="2200" dirty="0">
                <a:solidFill>
                  <a:srgbClr val="0070C0"/>
                </a:solidFill>
                <a:latin typeface="Calibri" panose="020F0502020204030204" pitchFamily="34" charset="0"/>
                <a:ea typeface="宋体" panose="02010600030101010101" pitchFamily="2" charset="-122"/>
                <a:cs typeface="Calibri" panose="020F0502020204030204" pitchFamily="34" charset="0"/>
              </a:rPr>
              <a:t> = (2/6) * 0 + (4/6) * (1/2) = 1/3</a:t>
            </a:r>
          </a:p>
        </p:txBody>
      </p:sp>
      <p:sp>
        <p:nvSpPr>
          <p:cNvPr id="7" name="矩形 6"/>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052736"/>
            <a:ext cx="602297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4"/>
          <p:cNvSpPr txBox="1">
            <a:spLocks noChangeArrowheads="1"/>
          </p:cNvSpPr>
          <p:nvPr/>
        </p:nvSpPr>
        <p:spPr bwMode="auto">
          <a:xfrm>
            <a:off x="1403326" y="2637061"/>
            <a:ext cx="6481762"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lvl="2">
              <a:lnSpc>
                <a:spcPct val="150000"/>
              </a:lnSpc>
              <a:spcBef>
                <a:spcPct val="0"/>
              </a:spcBef>
              <a:buClrTx/>
              <a:buFontTx/>
              <a:buNone/>
            </a:pPr>
            <a:r>
              <a:rPr lang="en-US" altLang="zh-CN" sz="2200">
                <a:latin typeface="Calibri" panose="020F0502020204030204" pitchFamily="34" charset="0"/>
                <a:ea typeface="宋体" panose="02010600030101010101" pitchFamily="2" charset="-122"/>
                <a:cs typeface="Calibri" panose="020F0502020204030204" pitchFamily="34" charset="0"/>
              </a:rPr>
              <a:t>G(Age</a:t>
            </a:r>
            <a:r>
              <a:rPr lang="en-US" altLang="zh-CN" sz="2200">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a:t>
            </a:r>
            <a:r>
              <a:rPr lang="en-US" altLang="zh-CN" sz="2200">
                <a:latin typeface="Calibri" panose="020F0502020204030204" pitchFamily="34" charset="0"/>
                <a:ea typeface="宋体" panose="02010600030101010101" pitchFamily="2" charset="-122"/>
                <a:cs typeface="Calibri" panose="020F0502020204030204" pitchFamily="34" charset="0"/>
              </a:rPr>
              <a:t>32)  = 1- ((3/4)</a:t>
            </a:r>
            <a:r>
              <a:rPr lang="en-US" altLang="zh-CN" sz="2200" baseline="30000">
                <a:latin typeface="Calibri" panose="020F0502020204030204" pitchFamily="34" charset="0"/>
                <a:ea typeface="宋体" panose="02010600030101010101" pitchFamily="2" charset="-122"/>
                <a:cs typeface="Calibri" panose="020F0502020204030204" pitchFamily="34" charset="0"/>
              </a:rPr>
              <a:t>2</a:t>
            </a:r>
            <a:r>
              <a:rPr lang="en-US" altLang="zh-CN" sz="2200">
                <a:latin typeface="Calibri" panose="020F0502020204030204" pitchFamily="34" charset="0"/>
                <a:ea typeface="宋体" panose="02010600030101010101" pitchFamily="2" charset="-122"/>
                <a:cs typeface="Calibri" panose="020F0502020204030204" pitchFamily="34" charset="0"/>
              </a:rPr>
              <a:t>+(1/4)</a:t>
            </a:r>
            <a:r>
              <a:rPr lang="en-US" altLang="zh-CN" sz="2200" baseline="30000">
                <a:latin typeface="Calibri" panose="020F0502020204030204" pitchFamily="34" charset="0"/>
                <a:ea typeface="宋体" panose="02010600030101010101" pitchFamily="2" charset="-122"/>
                <a:cs typeface="Calibri" panose="020F0502020204030204" pitchFamily="34" charset="0"/>
              </a:rPr>
              <a:t>2</a:t>
            </a:r>
            <a:r>
              <a:rPr lang="en-US" altLang="zh-CN" sz="2200">
                <a:latin typeface="Calibri" panose="020F0502020204030204" pitchFamily="34" charset="0"/>
                <a:ea typeface="宋体" panose="02010600030101010101" pitchFamily="2" charset="-122"/>
                <a:cs typeface="Calibri" panose="020F0502020204030204" pitchFamily="34" charset="0"/>
              </a:rPr>
              <a:t>) </a:t>
            </a:r>
          </a:p>
          <a:p>
            <a:pPr lvl="2">
              <a:lnSpc>
                <a:spcPct val="150000"/>
              </a:lnSpc>
              <a:spcBef>
                <a:spcPct val="0"/>
              </a:spcBef>
              <a:buClrTx/>
              <a:buFontTx/>
              <a:buNone/>
            </a:pPr>
            <a:r>
              <a:rPr lang="en-US" altLang="zh-CN" sz="2200">
                <a:latin typeface="Calibri" panose="020F0502020204030204" pitchFamily="34" charset="0"/>
                <a:ea typeface="宋体" panose="02010600030101010101" pitchFamily="2" charset="-122"/>
                <a:cs typeface="Calibri" panose="020F0502020204030204" pitchFamily="34" charset="0"/>
              </a:rPr>
              <a:t>                 = 1 - (10/16) = 6/16 = 3/8</a:t>
            </a:r>
          </a:p>
          <a:p>
            <a:pPr lvl="2">
              <a:lnSpc>
                <a:spcPct val="150000"/>
              </a:lnSpc>
              <a:spcBef>
                <a:spcPct val="0"/>
              </a:spcBef>
              <a:buClrTx/>
              <a:buFontTx/>
              <a:buNone/>
            </a:pPr>
            <a:r>
              <a:rPr lang="en-US" altLang="zh-CN" sz="2200">
                <a:latin typeface="Calibri" panose="020F0502020204030204" pitchFamily="34" charset="0"/>
                <a:ea typeface="宋体" panose="02010600030101010101" pitchFamily="2" charset="-122"/>
                <a:cs typeface="Calibri" panose="020F0502020204030204" pitchFamily="34" charset="0"/>
              </a:rPr>
              <a:t>G(Age&gt;32) = 1- ((1/2)</a:t>
            </a:r>
            <a:r>
              <a:rPr lang="en-US" altLang="zh-CN" sz="2200" baseline="30000">
                <a:latin typeface="Calibri" panose="020F0502020204030204" pitchFamily="34" charset="0"/>
                <a:ea typeface="宋体" panose="02010600030101010101" pitchFamily="2" charset="-122"/>
                <a:cs typeface="Calibri" panose="020F0502020204030204" pitchFamily="34" charset="0"/>
              </a:rPr>
              <a:t>2</a:t>
            </a:r>
            <a:r>
              <a:rPr lang="en-US" altLang="zh-CN" sz="2200">
                <a:latin typeface="Calibri" panose="020F0502020204030204" pitchFamily="34" charset="0"/>
                <a:ea typeface="宋体" panose="02010600030101010101" pitchFamily="2" charset="-122"/>
                <a:cs typeface="Calibri" panose="020F0502020204030204" pitchFamily="34" charset="0"/>
              </a:rPr>
              <a:t>+(1/2)</a:t>
            </a:r>
            <a:r>
              <a:rPr lang="en-US" altLang="zh-CN" sz="2200" baseline="30000">
                <a:latin typeface="Calibri" panose="020F0502020204030204" pitchFamily="34" charset="0"/>
                <a:ea typeface="宋体" panose="02010600030101010101" pitchFamily="2" charset="-122"/>
                <a:cs typeface="Calibri" panose="020F0502020204030204" pitchFamily="34" charset="0"/>
              </a:rPr>
              <a:t>2</a:t>
            </a:r>
            <a:r>
              <a:rPr lang="en-US" altLang="zh-CN" sz="2200">
                <a:latin typeface="Calibri" panose="020F0502020204030204" pitchFamily="34" charset="0"/>
                <a:ea typeface="宋体" panose="02010600030101010101" pitchFamily="2" charset="-122"/>
                <a:cs typeface="Calibri" panose="020F0502020204030204" pitchFamily="34" charset="0"/>
              </a:rPr>
              <a:t>) = 1/2</a:t>
            </a:r>
          </a:p>
          <a:p>
            <a:pPr>
              <a:lnSpc>
                <a:spcPct val="150000"/>
              </a:lnSpc>
              <a:spcBef>
                <a:spcPct val="0"/>
              </a:spcBef>
              <a:buClrTx/>
              <a:buFontTx/>
              <a:buNone/>
            </a:pPr>
            <a:r>
              <a:rPr lang="en-US" altLang="zh-CN" sz="2200">
                <a:latin typeface="Calibri" panose="020F0502020204030204" pitchFamily="34" charset="0"/>
                <a:ea typeface="宋体" panose="02010600030101010101" pitchFamily="2" charset="-122"/>
                <a:cs typeface="Calibri" panose="020F0502020204030204" pitchFamily="34" charset="0"/>
              </a:rPr>
              <a:t>	G</a:t>
            </a:r>
            <a:r>
              <a:rPr lang="en-US" altLang="zh-CN" sz="2200" baseline="-25000">
                <a:latin typeface="Calibri" panose="020F0502020204030204" pitchFamily="34" charset="0"/>
                <a:ea typeface="宋体" panose="02010600030101010101" pitchFamily="2" charset="-122"/>
                <a:cs typeface="Calibri" panose="020F0502020204030204" pitchFamily="34" charset="0"/>
              </a:rPr>
              <a:t>SPLIT</a:t>
            </a:r>
            <a:r>
              <a:rPr lang="en-US" altLang="zh-CN" sz="2200">
                <a:latin typeface="Calibri" panose="020F0502020204030204" pitchFamily="34" charset="0"/>
                <a:ea typeface="宋体" panose="02010600030101010101" pitchFamily="2" charset="-122"/>
                <a:cs typeface="Calibri" panose="020F0502020204030204" pitchFamily="34" charset="0"/>
              </a:rPr>
              <a:t> = (4/6)*(3/8) + (2/6)*(1/2) </a:t>
            </a:r>
          </a:p>
          <a:p>
            <a:pPr>
              <a:lnSpc>
                <a:spcPct val="150000"/>
              </a:lnSpc>
              <a:spcBef>
                <a:spcPct val="0"/>
              </a:spcBef>
              <a:buClrTx/>
              <a:buFontTx/>
              <a:buNone/>
            </a:pPr>
            <a:r>
              <a:rPr lang="en-US" altLang="zh-CN" sz="2200">
                <a:latin typeface="Calibri" panose="020F0502020204030204" pitchFamily="34" charset="0"/>
                <a:ea typeface="宋体" panose="02010600030101010101" pitchFamily="2" charset="-122"/>
                <a:cs typeface="Calibri" panose="020F0502020204030204" pitchFamily="34" charset="0"/>
              </a:rPr>
              <a:t>                         = (1/8) + (1/6)=14/48= 7/24</a:t>
            </a:r>
          </a:p>
        </p:txBody>
      </p:sp>
      <p:sp>
        <p:nvSpPr>
          <p:cNvPr id="4" name="Text Box 5"/>
          <p:cNvSpPr txBox="1">
            <a:spLocks noChangeArrowheads="1"/>
          </p:cNvSpPr>
          <p:nvPr/>
        </p:nvSpPr>
        <p:spPr bwMode="auto">
          <a:xfrm>
            <a:off x="1525563" y="5332636"/>
            <a:ext cx="74072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defRPr/>
            </a:pPr>
            <a:r>
              <a:rPr lang="zh-CN" altLang="en-US" sz="2800" dirty="0">
                <a:solidFill>
                  <a:srgbClr val="0070C0"/>
                </a:solidFill>
                <a:latin typeface="Calibri" panose="020F0502020204030204" pitchFamily="34" charset="0"/>
                <a:ea typeface="+mn-ea"/>
                <a:cs typeface="Calibri" panose="020F0502020204030204" pitchFamily="34" charset="0"/>
              </a:rPr>
              <a:t>最小的</a:t>
            </a:r>
            <a:r>
              <a:rPr lang="en-US" altLang="zh-CN" sz="2800" dirty="0">
                <a:solidFill>
                  <a:srgbClr val="0070C0"/>
                </a:solidFill>
                <a:latin typeface="Calibri" panose="020F0502020204030204" pitchFamily="34" charset="0"/>
                <a:ea typeface="+mn-ea"/>
                <a:cs typeface="Calibri" panose="020F0502020204030204" pitchFamily="34" charset="0"/>
              </a:rPr>
              <a:t> G</a:t>
            </a:r>
            <a:r>
              <a:rPr lang="en-US" altLang="zh-CN" sz="2800" baseline="-25000" dirty="0">
                <a:solidFill>
                  <a:srgbClr val="0070C0"/>
                </a:solidFill>
                <a:latin typeface="Calibri" panose="020F0502020204030204" pitchFamily="34" charset="0"/>
                <a:ea typeface="+mn-ea"/>
                <a:cs typeface="Calibri" panose="020F0502020204030204" pitchFamily="34" charset="0"/>
              </a:rPr>
              <a:t>SPLIT</a:t>
            </a:r>
            <a:r>
              <a:rPr lang="en-US" altLang="zh-CN" sz="2800" dirty="0">
                <a:solidFill>
                  <a:srgbClr val="0070C0"/>
                </a:solidFill>
                <a:latin typeface="Calibri" panose="020F0502020204030204" pitchFamily="34" charset="0"/>
                <a:ea typeface="+mn-ea"/>
                <a:cs typeface="Calibri" panose="020F0502020204030204" pitchFamily="34" charset="0"/>
              </a:rPr>
              <a:t> </a:t>
            </a:r>
            <a:r>
              <a:rPr lang="zh-CN" altLang="en-US" sz="2800" dirty="0">
                <a:solidFill>
                  <a:srgbClr val="0070C0"/>
                </a:solidFill>
                <a:latin typeface="Calibri" panose="020F0502020204030204" pitchFamily="34" charset="0"/>
                <a:ea typeface="+mn-ea"/>
                <a:cs typeface="Calibri" panose="020F0502020204030204" pitchFamily="34" charset="0"/>
              </a:rPr>
              <a:t>是按</a:t>
            </a:r>
            <a:r>
              <a:rPr lang="en-US" altLang="zh-CN" sz="2800" dirty="0">
                <a:solidFill>
                  <a:srgbClr val="0070C0"/>
                </a:solidFill>
                <a:latin typeface="Calibri" panose="020F0502020204030204" pitchFamily="34" charset="0"/>
                <a:ea typeface="+mn-ea"/>
                <a:cs typeface="Calibri" panose="020F0502020204030204" pitchFamily="34" charset="0"/>
              </a:rPr>
              <a:t> Age</a:t>
            </a:r>
            <a:r>
              <a:rPr lang="en-US" altLang="zh-CN" sz="2800" dirty="0">
                <a:solidFill>
                  <a:srgbClr val="0070C0"/>
                </a:solidFill>
                <a:latin typeface="Calibri" panose="020F0502020204030204" pitchFamily="34" charset="0"/>
                <a:ea typeface="+mn-ea"/>
                <a:cs typeface="Calibri" panose="020F0502020204030204" pitchFamily="34" charset="0"/>
                <a:sym typeface="Symbol" panose="05050102010706020507" pitchFamily="18" charset="2"/>
              </a:rPr>
              <a:t></a:t>
            </a:r>
            <a:r>
              <a:rPr lang="en-US" altLang="zh-CN" sz="2800" dirty="0">
                <a:solidFill>
                  <a:srgbClr val="0070C0"/>
                </a:solidFill>
                <a:latin typeface="Calibri" panose="020F0502020204030204" pitchFamily="34" charset="0"/>
                <a:ea typeface="+mn-ea"/>
                <a:cs typeface="Calibri" panose="020F0502020204030204" pitchFamily="34" charset="0"/>
              </a:rPr>
              <a:t>23</a:t>
            </a:r>
            <a:r>
              <a:rPr lang="zh-CN" altLang="en-US" sz="2800" dirty="0">
                <a:solidFill>
                  <a:srgbClr val="0070C0"/>
                </a:solidFill>
                <a:latin typeface="Calibri" panose="020F0502020204030204" pitchFamily="34" charset="0"/>
                <a:ea typeface="+mn-ea"/>
                <a:cs typeface="Calibri" panose="020F0502020204030204" pitchFamily="34" charset="0"/>
              </a:rPr>
              <a:t>对数据集划分</a:t>
            </a:r>
            <a:endParaRPr lang="en-US" altLang="zh-CN" sz="2800" dirty="0">
              <a:solidFill>
                <a:srgbClr val="0070C0"/>
              </a:solidFill>
              <a:latin typeface="Calibri" panose="020F0502020204030204" pitchFamily="34" charset="0"/>
              <a:ea typeface="+mn-ea"/>
              <a:cs typeface="Calibri" panose="020F0502020204030204" pitchFamily="34" charset="0"/>
            </a:endParaRPr>
          </a:p>
        </p:txBody>
      </p:sp>
      <p:sp>
        <p:nvSpPr>
          <p:cNvPr id="6" name="矩形 5"/>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436019" y="2059781"/>
            <a:ext cx="4232275" cy="3459163"/>
          </a:xfrm>
          <a:prstGeom prst="rect">
            <a:avLst/>
          </a:prstGeom>
          <a:solidFill>
            <a:srgbClr val="FFFFFF"/>
          </a:solidFill>
          <a:ln w="9525">
            <a:solidFill>
              <a:srgbClr val="000000"/>
            </a:solidFill>
            <a:miter lim="800000"/>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3" name="Oval 4"/>
          <p:cNvSpPr>
            <a:spLocks noChangeArrowheads="1"/>
          </p:cNvSpPr>
          <p:nvPr/>
        </p:nvSpPr>
        <p:spPr bwMode="auto">
          <a:xfrm>
            <a:off x="4277519" y="2701131"/>
            <a:ext cx="366712" cy="365125"/>
          </a:xfrm>
          <a:prstGeom prst="ellipse">
            <a:avLst/>
          </a:prstGeom>
          <a:solidFill>
            <a:srgbClr val="FFFFFF"/>
          </a:solidFill>
          <a:ln w="9525">
            <a:solidFill>
              <a:srgbClr val="000000"/>
            </a:solidFill>
            <a:round/>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4" name="Oval 5"/>
          <p:cNvSpPr>
            <a:spLocks noChangeArrowheads="1"/>
          </p:cNvSpPr>
          <p:nvPr/>
        </p:nvSpPr>
        <p:spPr bwMode="auto">
          <a:xfrm>
            <a:off x="5101431" y="3980656"/>
            <a:ext cx="365125" cy="366713"/>
          </a:xfrm>
          <a:prstGeom prst="ellipse">
            <a:avLst/>
          </a:prstGeom>
          <a:solidFill>
            <a:srgbClr val="FFFFFF"/>
          </a:solidFill>
          <a:ln w="9525">
            <a:solidFill>
              <a:srgbClr val="000000"/>
            </a:solidFill>
            <a:round/>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5" name="Oval 6"/>
          <p:cNvSpPr>
            <a:spLocks noChangeArrowheads="1"/>
          </p:cNvSpPr>
          <p:nvPr/>
        </p:nvSpPr>
        <p:spPr bwMode="auto">
          <a:xfrm>
            <a:off x="3545681" y="3980656"/>
            <a:ext cx="366713" cy="366713"/>
          </a:xfrm>
          <a:prstGeom prst="ellipse">
            <a:avLst/>
          </a:prstGeom>
          <a:solidFill>
            <a:srgbClr val="FFFFFF"/>
          </a:solidFill>
          <a:ln w="9525">
            <a:solidFill>
              <a:srgbClr val="000000"/>
            </a:solidFill>
            <a:round/>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6" name="Text Box 7"/>
          <p:cNvSpPr txBox="1">
            <a:spLocks noChangeArrowheads="1"/>
          </p:cNvSpPr>
          <p:nvPr/>
        </p:nvSpPr>
        <p:spPr bwMode="auto">
          <a:xfrm>
            <a:off x="2997994" y="3158331"/>
            <a:ext cx="13716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Age</a:t>
            </a:r>
            <a:r>
              <a:rPr lang="en-US" altLang="zh-CN" sz="1800">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a:t>
            </a:r>
            <a:r>
              <a:rPr lang="en-US" altLang="zh-CN" sz="1800">
                <a:latin typeface="Calibri" panose="020F0502020204030204" pitchFamily="34" charset="0"/>
                <a:ea typeface="宋体" panose="02010600030101010101" pitchFamily="2" charset="-122"/>
                <a:cs typeface="Calibri" panose="020F0502020204030204" pitchFamily="34" charset="0"/>
              </a:rPr>
              <a:t>23</a:t>
            </a:r>
          </a:p>
        </p:txBody>
      </p:sp>
      <p:sp>
        <p:nvSpPr>
          <p:cNvPr id="7" name="Text Box 8"/>
          <p:cNvSpPr txBox="1">
            <a:spLocks noChangeArrowheads="1"/>
          </p:cNvSpPr>
          <p:nvPr/>
        </p:nvSpPr>
        <p:spPr bwMode="auto">
          <a:xfrm>
            <a:off x="3180556" y="4529931"/>
            <a:ext cx="13716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Risk = High</a:t>
            </a:r>
          </a:p>
        </p:txBody>
      </p:sp>
      <p:sp>
        <p:nvSpPr>
          <p:cNvPr id="8" name="Text Box 9"/>
          <p:cNvSpPr txBox="1">
            <a:spLocks noChangeArrowheads="1"/>
          </p:cNvSpPr>
          <p:nvPr/>
        </p:nvSpPr>
        <p:spPr bwMode="auto">
          <a:xfrm>
            <a:off x="4734719" y="4529931"/>
            <a:ext cx="13716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Risk = Low</a:t>
            </a:r>
          </a:p>
        </p:txBody>
      </p:sp>
      <p:sp>
        <p:nvSpPr>
          <p:cNvPr id="9" name="Line 10"/>
          <p:cNvSpPr>
            <a:spLocks noChangeShapeType="1"/>
          </p:cNvSpPr>
          <p:nvPr/>
        </p:nvSpPr>
        <p:spPr bwMode="auto">
          <a:xfrm flipH="1">
            <a:off x="3820319" y="3066256"/>
            <a:ext cx="549275" cy="9144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endParaRPr lang="zh-CN" altLang="en-US"/>
          </a:p>
        </p:txBody>
      </p:sp>
      <p:sp>
        <p:nvSpPr>
          <p:cNvPr id="10" name="Line 11"/>
          <p:cNvSpPr>
            <a:spLocks noChangeShapeType="1"/>
          </p:cNvSpPr>
          <p:nvPr/>
        </p:nvSpPr>
        <p:spPr bwMode="auto">
          <a:xfrm>
            <a:off x="4552156" y="3066256"/>
            <a:ext cx="639763" cy="9144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endParaRPr lang="zh-CN" altLang="en-US"/>
          </a:p>
        </p:txBody>
      </p:sp>
      <p:sp>
        <p:nvSpPr>
          <p:cNvPr id="11" name="Text Box 12"/>
          <p:cNvSpPr txBox="1">
            <a:spLocks noChangeArrowheads="1"/>
          </p:cNvSpPr>
          <p:nvPr/>
        </p:nvSpPr>
        <p:spPr bwMode="auto">
          <a:xfrm>
            <a:off x="5009356" y="3158331"/>
            <a:ext cx="13716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Age&gt;23</a:t>
            </a:r>
          </a:p>
        </p:txBody>
      </p:sp>
      <p:sp>
        <p:nvSpPr>
          <p:cNvPr id="12" name="Text Box 13"/>
          <p:cNvSpPr txBox="1">
            <a:spLocks noChangeArrowheads="1"/>
          </p:cNvSpPr>
          <p:nvPr/>
        </p:nvSpPr>
        <p:spPr bwMode="auto">
          <a:xfrm>
            <a:off x="1691481" y="1339056"/>
            <a:ext cx="5761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zh-CN" altLang="en-US" sz="2800" dirty="0">
                <a:solidFill>
                  <a:srgbClr val="0070C0"/>
                </a:solidFill>
                <a:latin typeface="黑体" panose="02010609060101010101" pitchFamily="49" charset="-122"/>
              </a:rPr>
              <a:t>经过第一次划分形成的决策树</a:t>
            </a:r>
            <a:endParaRPr lang="en-US" altLang="zh-CN" sz="2800" dirty="0">
              <a:solidFill>
                <a:srgbClr val="0070C0"/>
              </a:solidFill>
              <a:latin typeface="黑体" panose="02010609060101010101" pitchFamily="49" charset="-122"/>
            </a:endParaRPr>
          </a:p>
        </p:txBody>
      </p:sp>
      <p:sp>
        <p:nvSpPr>
          <p:cNvPr id="15" name="矩形 14"/>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
          <p:cNvSpPr txBox="1">
            <a:spLocks noChangeArrowheads="1"/>
          </p:cNvSpPr>
          <p:nvPr/>
        </p:nvSpPr>
        <p:spPr bwMode="auto">
          <a:xfrm>
            <a:off x="633412" y="1381125"/>
            <a:ext cx="6858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rPr>
              <a:t>Attribute lists for Age</a:t>
            </a:r>
            <a:r>
              <a:rPr lang="en-US"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a:t>
            </a:r>
            <a:r>
              <a:rPr lang="en-US"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rPr>
              <a:t>23:</a:t>
            </a:r>
          </a:p>
        </p:txBody>
      </p:sp>
      <p:pic>
        <p:nvPicPr>
          <p:cNvPr id="15" name="图片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7" y="2020888"/>
            <a:ext cx="3529013"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687" y="2020888"/>
            <a:ext cx="386080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687" y="4171950"/>
            <a:ext cx="351155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4075" y="4181475"/>
            <a:ext cx="38465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8"/>
          <p:cNvSpPr txBox="1">
            <a:spLocks noChangeArrowheads="1"/>
          </p:cNvSpPr>
          <p:nvPr/>
        </p:nvSpPr>
        <p:spPr bwMode="auto">
          <a:xfrm>
            <a:off x="1833562" y="3532188"/>
            <a:ext cx="445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2400" dirty="0">
                <a:latin typeface="Calibri" panose="020F0502020204030204" pitchFamily="34" charset="0"/>
                <a:ea typeface="宋体" panose="02010600030101010101" pitchFamily="2" charset="-122"/>
                <a:cs typeface="Calibri" panose="020F0502020204030204" pitchFamily="34" charset="0"/>
              </a:rPr>
              <a:t> </a:t>
            </a:r>
            <a:r>
              <a:rPr lang="en-US"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rPr>
              <a:t>Attribute lists for Age&gt;23 </a:t>
            </a:r>
          </a:p>
        </p:txBody>
      </p:sp>
      <p:sp>
        <p:nvSpPr>
          <p:cNvPr id="9" name="矩形 8"/>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3"/>
          <p:cNvSpPr txBox="1">
            <a:spLocks noChangeArrowheads="1"/>
          </p:cNvSpPr>
          <p:nvPr/>
        </p:nvSpPr>
        <p:spPr bwMode="auto">
          <a:xfrm>
            <a:off x="532606" y="1042194"/>
            <a:ext cx="8078788"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marL="457200" indent="-457200">
              <a:lnSpc>
                <a:spcPct val="120000"/>
              </a:lnSpc>
              <a:buFont typeface="Wingdings" panose="05000000000000000000" pitchFamily="2" charset="2"/>
              <a:buChar char="n"/>
              <a:defRPr/>
            </a:pPr>
            <a:r>
              <a:rPr lang="zh-CN" altLang="en-US" sz="2800" dirty="0">
                <a:solidFill>
                  <a:srgbClr val="0070C0"/>
                </a:solidFill>
                <a:latin typeface="黑体" panose="02010609060101010101" pitchFamily="49" charset="-122"/>
                <a:ea typeface="黑体" panose="02010609060101010101" pitchFamily="49" charset="-122"/>
              </a:rPr>
              <a:t>对类别性属性划分的评测：</a:t>
            </a:r>
            <a:r>
              <a:rPr lang="zh-CN" altLang="en-US" sz="2800" dirty="0">
                <a:latin typeface="黑体" panose="02010609060101010101" pitchFamily="49" charset="-122"/>
                <a:ea typeface="黑体" panose="02010609060101010101" pitchFamily="49" charset="-122"/>
              </a:rPr>
              <a:t>如果类别性属性取值有</a:t>
            </a:r>
            <a:r>
              <a:rPr lang="en-US" altLang="zh-CN" sz="2800" i="1" dirty="0">
                <a:solidFill>
                  <a:srgbClr val="C00000"/>
                </a:solidFill>
                <a:latin typeface="黑体" panose="02010609060101010101" pitchFamily="49" charset="-122"/>
                <a:ea typeface="黑体" panose="02010609060101010101" pitchFamily="49" charset="-122"/>
              </a:rPr>
              <a:t>n</a:t>
            </a:r>
            <a:r>
              <a:rPr lang="zh-CN" altLang="en-US" sz="2800" dirty="0">
                <a:solidFill>
                  <a:srgbClr val="C00000"/>
                </a:solidFill>
                <a:latin typeface="黑体" panose="02010609060101010101" pitchFamily="49" charset="-122"/>
                <a:ea typeface="黑体" panose="02010609060101010101" pitchFamily="49" charset="-122"/>
              </a:rPr>
              <a:t>个</a:t>
            </a:r>
            <a:r>
              <a:rPr lang="zh-CN" altLang="en-US" sz="2800" dirty="0">
                <a:latin typeface="黑体" panose="02010609060101010101" pitchFamily="49" charset="-122"/>
                <a:ea typeface="黑体" panose="02010609060101010101" pitchFamily="49" charset="-122"/>
              </a:rPr>
              <a:t>，则需要对</a:t>
            </a:r>
            <a:r>
              <a:rPr lang="en-US" altLang="zh-CN" sz="2800" dirty="0">
                <a:solidFill>
                  <a:srgbClr val="C00000"/>
                </a:solidFill>
                <a:latin typeface="黑体" panose="02010609060101010101" pitchFamily="49" charset="-122"/>
                <a:ea typeface="黑体" panose="02010609060101010101" pitchFamily="49" charset="-122"/>
              </a:rPr>
              <a:t>2</a:t>
            </a:r>
            <a:r>
              <a:rPr lang="en-US" altLang="zh-CN" sz="2800" baseline="30000" dirty="0">
                <a:solidFill>
                  <a:srgbClr val="C00000"/>
                </a:solidFill>
                <a:latin typeface="黑体" panose="02010609060101010101" pitchFamily="49" charset="-122"/>
                <a:ea typeface="黑体" panose="02010609060101010101" pitchFamily="49" charset="-122"/>
              </a:rPr>
              <a:t>n</a:t>
            </a:r>
            <a:r>
              <a:rPr lang="zh-CN" altLang="en-US" sz="2800" dirty="0">
                <a:solidFill>
                  <a:srgbClr val="C00000"/>
                </a:solidFill>
                <a:latin typeface="黑体" panose="02010609060101010101" pitchFamily="49" charset="-122"/>
                <a:ea typeface="黑体" panose="02010609060101010101" pitchFamily="49" charset="-122"/>
              </a:rPr>
              <a:t>种组合</a:t>
            </a:r>
            <a:r>
              <a:rPr lang="zh-CN" altLang="en-US" sz="2800" dirty="0">
                <a:latin typeface="黑体" panose="02010609060101010101" pitchFamily="49" charset="-122"/>
                <a:ea typeface="黑体" panose="02010609060101010101" pitchFamily="49" charset="-122"/>
              </a:rPr>
              <a:t>的每个中都要测试</a:t>
            </a:r>
            <a:endParaRPr lang="en-US" altLang="zh-CN" sz="2800" dirty="0">
              <a:latin typeface="黑体" panose="02010609060101010101" pitchFamily="49" charset="-122"/>
              <a:ea typeface="黑体" panose="02010609060101010101" pitchFamily="49" charset="-122"/>
            </a:endParaRPr>
          </a:p>
          <a:p>
            <a:pPr>
              <a:defRPr/>
            </a:pPr>
            <a:r>
              <a:rPr lang="en-US" altLang="zh-CN" sz="2800" dirty="0">
                <a:solidFill>
                  <a:srgbClr val="C00000"/>
                </a:solidFill>
                <a:latin typeface="黑体" panose="02010609060101010101" pitchFamily="49" charset="-122"/>
                <a:ea typeface="黑体" panose="02010609060101010101" pitchFamily="49" charset="-122"/>
              </a:rPr>
              <a:t>   </a:t>
            </a:r>
          </a:p>
        </p:txBody>
      </p:sp>
      <p:pic>
        <p:nvPicPr>
          <p:cNvPr id="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394" y="2266157"/>
            <a:ext cx="544512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6"/>
          <p:cNvSpPr txBox="1">
            <a:spLocks noChangeArrowheads="1"/>
          </p:cNvSpPr>
          <p:nvPr/>
        </p:nvSpPr>
        <p:spPr bwMode="auto">
          <a:xfrm>
            <a:off x="1881981" y="4282282"/>
            <a:ext cx="4929188"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nSpc>
                <a:spcPct val="130000"/>
              </a:lnSpc>
              <a:spcBef>
                <a:spcPct val="0"/>
              </a:spcBef>
              <a:buClrTx/>
              <a:buFontTx/>
              <a:buNone/>
            </a:pP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rPr>
              <a:t>G(Car type </a:t>
            </a: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{sport}) = 1 – 1</a:t>
            </a:r>
            <a:r>
              <a:rPr lang="pl-PL" altLang="zh-CN" sz="2400" baseline="300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2</a:t>
            </a: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 – 0</a:t>
            </a:r>
            <a:r>
              <a:rPr lang="pl-PL" altLang="zh-CN" sz="2400" baseline="300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2</a:t>
            </a: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 = 0</a:t>
            </a:r>
          </a:p>
          <a:p>
            <a:pPr>
              <a:lnSpc>
                <a:spcPct val="130000"/>
              </a:lnSpc>
              <a:spcBef>
                <a:spcPct val="0"/>
              </a:spcBef>
              <a:buClrTx/>
              <a:buFontTx/>
              <a:buNone/>
            </a:pP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rPr>
              <a:t>G(Car type </a:t>
            </a: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{family}) = 1 – 0</a:t>
            </a:r>
            <a:r>
              <a:rPr lang="pl-PL" altLang="zh-CN" sz="2400" baseline="300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2</a:t>
            </a: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 – 1</a:t>
            </a:r>
            <a:r>
              <a:rPr lang="pl-PL" altLang="zh-CN" sz="2400" baseline="300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2</a:t>
            </a: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 = 0</a:t>
            </a:r>
          </a:p>
          <a:p>
            <a:pPr>
              <a:lnSpc>
                <a:spcPct val="130000"/>
              </a:lnSpc>
              <a:spcBef>
                <a:spcPct val="0"/>
              </a:spcBef>
              <a:buClrTx/>
              <a:buFontTx/>
              <a:buNone/>
            </a:pP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rPr>
              <a:t>G(Car type </a:t>
            </a: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{truck}) = 1 – 0</a:t>
            </a:r>
            <a:r>
              <a:rPr lang="pl-PL" altLang="zh-CN" sz="2400" baseline="300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2</a:t>
            </a: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 – 1</a:t>
            </a:r>
            <a:r>
              <a:rPr lang="pl-PL" altLang="zh-CN" sz="2400" baseline="300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2</a:t>
            </a:r>
            <a:r>
              <a:rPr lang="pl-PL"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 = 0</a:t>
            </a:r>
            <a:endParaRPr lang="en-US" altLang="zh-CN" sz="2400" dirty="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endParaRPr>
          </a:p>
        </p:txBody>
      </p:sp>
      <p:sp>
        <p:nvSpPr>
          <p:cNvPr id="6" name="矩形 5"/>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131840" y="4509120"/>
            <a:ext cx="4395788" cy="1490663"/>
          </a:xfrm>
          <a:prstGeom prst="rect">
            <a:avLst/>
          </a:prstGeom>
        </p:spPr>
      </p:pic>
      <p:sp>
        <p:nvSpPr>
          <p:cNvPr id="5" name="Rectangle 3"/>
          <p:cNvSpPr txBox="1">
            <a:spLocks noChangeArrowheads="1"/>
          </p:cNvSpPr>
          <p:nvPr/>
        </p:nvSpPr>
        <p:spPr bwMode="auto">
          <a:xfrm>
            <a:off x="228600" y="1226702"/>
            <a:ext cx="8686800" cy="445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hangingPunct="1">
              <a:lnSpc>
                <a:spcPct val="90000"/>
              </a:lnSpc>
              <a:buFontTx/>
              <a:buNone/>
            </a:pPr>
            <a:r>
              <a:rPr lang="en-US" altLang="zh-CN" sz="2000" dirty="0">
                <a:solidFill>
                  <a:srgbClr val="0070C0"/>
                </a:solidFill>
                <a:latin typeface="Calibri" panose="020F0502020204030204" pitchFamily="34" charset="0"/>
                <a:cs typeface="Calibri" panose="020F0502020204030204" pitchFamily="34" charset="0"/>
              </a:rPr>
              <a:t>G(Car type </a:t>
            </a:r>
            <a:r>
              <a:rPr lang="en-US" altLang="zh-CN" sz="2000" dirty="0">
                <a:solidFill>
                  <a:srgbClr val="0070C0"/>
                </a:solidFill>
                <a:latin typeface="Calibri" panose="020F0502020204030204" pitchFamily="34" charset="0"/>
                <a:cs typeface="Calibri" panose="020F0502020204030204" pitchFamily="34" charset="0"/>
                <a:sym typeface="Symbol" panose="05050102010706020507" pitchFamily="18" charset="2"/>
              </a:rPr>
              <a:t></a:t>
            </a:r>
            <a:r>
              <a:rPr lang="en-US" altLang="zh-CN" sz="2000" dirty="0">
                <a:solidFill>
                  <a:srgbClr val="0070C0"/>
                </a:solidFill>
                <a:latin typeface="Calibri" panose="020F0502020204030204" pitchFamily="34" charset="0"/>
                <a:cs typeface="Calibri" panose="020F0502020204030204" pitchFamily="34" charset="0"/>
              </a:rPr>
              <a:t> { sport, family }) = 1 - (1/2)</a:t>
            </a:r>
            <a:r>
              <a:rPr lang="en-US" altLang="zh-CN" sz="2000" baseline="30000" dirty="0">
                <a:solidFill>
                  <a:srgbClr val="0070C0"/>
                </a:solidFill>
                <a:latin typeface="Calibri" panose="020F0502020204030204" pitchFamily="34" charset="0"/>
                <a:cs typeface="Calibri" panose="020F0502020204030204" pitchFamily="34" charset="0"/>
              </a:rPr>
              <a:t>2</a:t>
            </a:r>
            <a:r>
              <a:rPr lang="en-US" altLang="zh-CN" sz="2000" dirty="0">
                <a:solidFill>
                  <a:srgbClr val="0070C0"/>
                </a:solidFill>
                <a:latin typeface="Calibri" panose="020F0502020204030204" pitchFamily="34" charset="0"/>
                <a:cs typeface="Calibri" panose="020F0502020204030204" pitchFamily="34" charset="0"/>
              </a:rPr>
              <a:t> - (1/2)</a:t>
            </a:r>
            <a:r>
              <a:rPr lang="en-US" altLang="zh-CN" sz="2000" baseline="30000" dirty="0">
                <a:solidFill>
                  <a:srgbClr val="0070C0"/>
                </a:solidFill>
                <a:latin typeface="Calibri" panose="020F0502020204030204" pitchFamily="34" charset="0"/>
                <a:cs typeface="Calibri" panose="020F0502020204030204" pitchFamily="34" charset="0"/>
              </a:rPr>
              <a:t>2</a:t>
            </a:r>
            <a:r>
              <a:rPr lang="en-US" altLang="zh-CN" sz="2000" dirty="0">
                <a:solidFill>
                  <a:srgbClr val="0070C0"/>
                </a:solidFill>
                <a:latin typeface="Calibri" panose="020F0502020204030204" pitchFamily="34" charset="0"/>
                <a:cs typeface="Calibri" panose="020F0502020204030204" pitchFamily="34" charset="0"/>
              </a:rPr>
              <a:t> = 1/2</a:t>
            </a:r>
            <a:endParaRPr lang="pl-PL" altLang="zh-CN" sz="2000" dirty="0">
              <a:solidFill>
                <a:srgbClr val="0070C0"/>
              </a:solidFill>
              <a:latin typeface="Calibri" panose="020F0502020204030204" pitchFamily="34" charset="0"/>
              <a:cs typeface="Calibri" panose="020F0502020204030204" pitchFamily="34" charset="0"/>
            </a:endParaRPr>
          </a:p>
          <a:p>
            <a:pPr eaLnBrk="1" hangingPunct="1">
              <a:lnSpc>
                <a:spcPct val="90000"/>
              </a:lnSpc>
              <a:buFontTx/>
              <a:buNone/>
            </a:pPr>
            <a:r>
              <a:rPr lang="en-US" altLang="zh-CN" sz="2000" dirty="0">
                <a:solidFill>
                  <a:srgbClr val="0070C0"/>
                </a:solidFill>
                <a:latin typeface="Calibri" panose="020F0502020204030204" pitchFamily="34" charset="0"/>
                <a:cs typeface="Calibri" panose="020F0502020204030204" pitchFamily="34" charset="0"/>
              </a:rPr>
              <a:t>G(Car type </a:t>
            </a:r>
            <a:r>
              <a:rPr lang="en-US" altLang="zh-CN" sz="2000" dirty="0">
                <a:solidFill>
                  <a:srgbClr val="0070C0"/>
                </a:solidFill>
                <a:latin typeface="Calibri" panose="020F0502020204030204" pitchFamily="34" charset="0"/>
                <a:cs typeface="Calibri" panose="020F0502020204030204" pitchFamily="34" charset="0"/>
                <a:sym typeface="Symbol" panose="05050102010706020507" pitchFamily="18" charset="2"/>
              </a:rPr>
              <a:t></a:t>
            </a:r>
            <a:r>
              <a:rPr lang="en-US" altLang="zh-CN" sz="2000" dirty="0">
                <a:solidFill>
                  <a:srgbClr val="0070C0"/>
                </a:solidFill>
                <a:latin typeface="Calibri" panose="020F0502020204030204" pitchFamily="34" charset="0"/>
                <a:cs typeface="Calibri" panose="020F0502020204030204" pitchFamily="34" charset="0"/>
              </a:rPr>
              <a:t> { sport, truck }) = 1/2</a:t>
            </a:r>
            <a:endParaRPr lang="pl-PL" altLang="zh-CN" sz="2000" dirty="0">
              <a:solidFill>
                <a:srgbClr val="0070C0"/>
              </a:solidFill>
              <a:latin typeface="Calibri" panose="020F0502020204030204" pitchFamily="34" charset="0"/>
              <a:cs typeface="Calibri" panose="020F0502020204030204" pitchFamily="34" charset="0"/>
            </a:endParaRPr>
          </a:p>
          <a:p>
            <a:pPr eaLnBrk="1" hangingPunct="1">
              <a:lnSpc>
                <a:spcPct val="90000"/>
              </a:lnSpc>
              <a:buFontTx/>
              <a:buNone/>
            </a:pPr>
            <a:r>
              <a:rPr lang="en-US" altLang="zh-CN" sz="2000" dirty="0">
                <a:solidFill>
                  <a:srgbClr val="0070C0"/>
                </a:solidFill>
                <a:latin typeface="Calibri" panose="020F0502020204030204" pitchFamily="34" charset="0"/>
                <a:cs typeface="Calibri" panose="020F0502020204030204" pitchFamily="34" charset="0"/>
              </a:rPr>
              <a:t>G(Car type </a:t>
            </a:r>
            <a:r>
              <a:rPr lang="en-US" altLang="zh-CN" sz="2000" dirty="0">
                <a:solidFill>
                  <a:srgbClr val="0070C0"/>
                </a:solidFill>
                <a:latin typeface="Calibri" panose="020F0502020204030204" pitchFamily="34" charset="0"/>
                <a:cs typeface="Calibri" panose="020F0502020204030204" pitchFamily="34" charset="0"/>
                <a:sym typeface="Symbol" panose="05050102010706020507" pitchFamily="18" charset="2"/>
              </a:rPr>
              <a:t></a:t>
            </a:r>
            <a:r>
              <a:rPr lang="en-US" altLang="zh-CN" sz="2000" dirty="0">
                <a:solidFill>
                  <a:srgbClr val="0070C0"/>
                </a:solidFill>
                <a:latin typeface="Calibri" panose="020F0502020204030204" pitchFamily="34" charset="0"/>
                <a:cs typeface="Calibri" panose="020F0502020204030204" pitchFamily="34" charset="0"/>
              </a:rPr>
              <a:t> { family, truck }) = 1 - 0</a:t>
            </a:r>
            <a:r>
              <a:rPr lang="en-US" altLang="zh-CN" sz="2000" baseline="30000" dirty="0">
                <a:solidFill>
                  <a:srgbClr val="0070C0"/>
                </a:solidFill>
                <a:latin typeface="Calibri" panose="020F0502020204030204" pitchFamily="34" charset="0"/>
                <a:cs typeface="Calibri" panose="020F0502020204030204" pitchFamily="34" charset="0"/>
              </a:rPr>
              <a:t>2</a:t>
            </a:r>
            <a:r>
              <a:rPr lang="en-US" altLang="zh-CN" sz="2000" dirty="0">
                <a:solidFill>
                  <a:srgbClr val="0070C0"/>
                </a:solidFill>
                <a:latin typeface="Calibri" panose="020F0502020204030204" pitchFamily="34" charset="0"/>
                <a:cs typeface="Calibri" panose="020F0502020204030204" pitchFamily="34" charset="0"/>
              </a:rPr>
              <a:t> - 1</a:t>
            </a:r>
            <a:r>
              <a:rPr lang="en-US" altLang="zh-CN" sz="2000" baseline="30000" dirty="0">
                <a:solidFill>
                  <a:srgbClr val="0070C0"/>
                </a:solidFill>
                <a:latin typeface="Calibri" panose="020F0502020204030204" pitchFamily="34" charset="0"/>
                <a:cs typeface="Calibri" panose="020F0502020204030204" pitchFamily="34" charset="0"/>
              </a:rPr>
              <a:t>2</a:t>
            </a:r>
            <a:r>
              <a:rPr lang="en-US" altLang="zh-CN" sz="2000" dirty="0">
                <a:solidFill>
                  <a:srgbClr val="0070C0"/>
                </a:solidFill>
                <a:latin typeface="Calibri" panose="020F0502020204030204" pitchFamily="34" charset="0"/>
                <a:cs typeface="Calibri" panose="020F0502020204030204" pitchFamily="34" charset="0"/>
              </a:rPr>
              <a:t> = 0</a:t>
            </a:r>
            <a:endParaRPr lang="pl-PL" altLang="zh-CN" sz="2000" dirty="0">
              <a:solidFill>
                <a:srgbClr val="0070C0"/>
              </a:solidFill>
              <a:latin typeface="Calibri" panose="020F0502020204030204" pitchFamily="34" charset="0"/>
              <a:cs typeface="Calibri" panose="020F0502020204030204" pitchFamily="34" charset="0"/>
            </a:endParaRPr>
          </a:p>
          <a:p>
            <a:pPr eaLnBrk="1" hangingPunct="1">
              <a:lnSpc>
                <a:spcPct val="90000"/>
              </a:lnSpc>
              <a:buFontTx/>
              <a:buNone/>
            </a:pPr>
            <a:endParaRPr lang="pl-PL" altLang="zh-CN" sz="2000" dirty="0">
              <a:solidFill>
                <a:srgbClr val="0070C0"/>
              </a:solidFill>
              <a:latin typeface="Calibri" panose="020F0502020204030204" pitchFamily="34" charset="0"/>
              <a:cs typeface="Calibri" panose="020F0502020204030204" pitchFamily="34" charset="0"/>
            </a:endParaRPr>
          </a:p>
          <a:p>
            <a:pPr eaLnBrk="1" hangingPunct="1">
              <a:lnSpc>
                <a:spcPct val="90000"/>
              </a:lnSpc>
              <a:buFontTx/>
              <a:buNone/>
            </a:pPr>
            <a:r>
              <a:rPr lang="en-US" altLang="zh-CN" sz="2000" dirty="0">
                <a:solidFill>
                  <a:srgbClr val="0070C0"/>
                </a:solidFill>
                <a:latin typeface="Calibri" panose="020F0502020204030204" pitchFamily="34" charset="0"/>
                <a:cs typeface="Calibri" panose="020F0502020204030204" pitchFamily="34" charset="0"/>
              </a:rPr>
              <a:t>G</a:t>
            </a:r>
            <a:r>
              <a:rPr lang="en-US" altLang="zh-CN" sz="2000" baseline="-30000" dirty="0">
                <a:solidFill>
                  <a:srgbClr val="0070C0"/>
                </a:solidFill>
                <a:latin typeface="Calibri" panose="020F0502020204030204" pitchFamily="34" charset="0"/>
                <a:cs typeface="Calibri" panose="020F0502020204030204" pitchFamily="34" charset="0"/>
              </a:rPr>
              <a:t>SPLIT</a:t>
            </a:r>
            <a:r>
              <a:rPr lang="en-US" altLang="zh-CN" sz="2000" dirty="0">
                <a:solidFill>
                  <a:srgbClr val="0070C0"/>
                </a:solidFill>
                <a:latin typeface="Calibri" panose="020F0502020204030204" pitchFamily="34" charset="0"/>
                <a:cs typeface="Calibri" panose="020F0502020204030204" pitchFamily="34" charset="0"/>
              </a:rPr>
              <a:t>(Car type </a:t>
            </a:r>
            <a:r>
              <a:rPr lang="en-US" altLang="zh-CN" sz="2000" dirty="0">
                <a:solidFill>
                  <a:srgbClr val="0070C0"/>
                </a:solidFill>
                <a:latin typeface="Calibri" panose="020F0502020204030204" pitchFamily="34" charset="0"/>
                <a:cs typeface="Calibri" panose="020F0502020204030204" pitchFamily="34" charset="0"/>
                <a:sym typeface="Symbol" panose="05050102010706020507" pitchFamily="18" charset="2"/>
              </a:rPr>
              <a:t></a:t>
            </a:r>
            <a:r>
              <a:rPr lang="en-US" altLang="zh-CN" sz="2000" dirty="0">
                <a:solidFill>
                  <a:srgbClr val="0070C0"/>
                </a:solidFill>
                <a:latin typeface="Calibri" panose="020F0502020204030204" pitchFamily="34" charset="0"/>
                <a:cs typeface="Calibri" panose="020F0502020204030204" pitchFamily="34" charset="0"/>
              </a:rPr>
              <a:t> { sport }) = (1/3) * 0 + (2/3) * 0 = 0</a:t>
            </a:r>
            <a:endParaRPr lang="pl-PL" altLang="zh-CN" sz="2000" dirty="0">
              <a:solidFill>
                <a:srgbClr val="0070C0"/>
              </a:solidFill>
              <a:latin typeface="Calibri" panose="020F0502020204030204" pitchFamily="34" charset="0"/>
              <a:cs typeface="Calibri" panose="020F0502020204030204" pitchFamily="34" charset="0"/>
            </a:endParaRPr>
          </a:p>
          <a:p>
            <a:pPr eaLnBrk="1" hangingPunct="1">
              <a:lnSpc>
                <a:spcPct val="90000"/>
              </a:lnSpc>
              <a:buFontTx/>
              <a:buNone/>
            </a:pPr>
            <a:r>
              <a:rPr lang="en-US" altLang="zh-CN" sz="2000" dirty="0">
                <a:solidFill>
                  <a:srgbClr val="0070C0"/>
                </a:solidFill>
                <a:latin typeface="Calibri" panose="020F0502020204030204" pitchFamily="34" charset="0"/>
                <a:cs typeface="Calibri" panose="020F0502020204030204" pitchFamily="34" charset="0"/>
              </a:rPr>
              <a:t>G</a:t>
            </a:r>
            <a:r>
              <a:rPr lang="en-US" altLang="zh-CN" sz="2000" baseline="-30000" dirty="0">
                <a:solidFill>
                  <a:srgbClr val="0070C0"/>
                </a:solidFill>
                <a:latin typeface="Calibri" panose="020F0502020204030204" pitchFamily="34" charset="0"/>
                <a:cs typeface="Calibri" panose="020F0502020204030204" pitchFamily="34" charset="0"/>
              </a:rPr>
              <a:t>SPLIT</a:t>
            </a:r>
            <a:r>
              <a:rPr lang="en-US" altLang="zh-CN" sz="2000" dirty="0">
                <a:solidFill>
                  <a:srgbClr val="0070C0"/>
                </a:solidFill>
                <a:latin typeface="Calibri" panose="020F0502020204030204" pitchFamily="34" charset="0"/>
                <a:cs typeface="Calibri" panose="020F0502020204030204" pitchFamily="34" charset="0"/>
              </a:rPr>
              <a:t>(Car type </a:t>
            </a:r>
            <a:r>
              <a:rPr lang="en-US" altLang="zh-CN" sz="2000" dirty="0">
                <a:solidFill>
                  <a:srgbClr val="0070C0"/>
                </a:solidFill>
                <a:latin typeface="Calibri" panose="020F0502020204030204" pitchFamily="34" charset="0"/>
                <a:cs typeface="Calibri" panose="020F0502020204030204" pitchFamily="34" charset="0"/>
                <a:sym typeface="Symbol" panose="05050102010706020507" pitchFamily="18" charset="2"/>
              </a:rPr>
              <a:t></a:t>
            </a:r>
            <a:r>
              <a:rPr lang="en-US" altLang="zh-CN" sz="2000" dirty="0">
                <a:solidFill>
                  <a:srgbClr val="0070C0"/>
                </a:solidFill>
                <a:latin typeface="Calibri" panose="020F0502020204030204" pitchFamily="34" charset="0"/>
                <a:cs typeface="Calibri" panose="020F0502020204030204" pitchFamily="34" charset="0"/>
              </a:rPr>
              <a:t> { family }) = (1/3) * 0 + (2/3)*(1/2) = 1/3 </a:t>
            </a:r>
            <a:endParaRPr lang="pl-PL" altLang="zh-CN" sz="2000" dirty="0">
              <a:solidFill>
                <a:srgbClr val="0070C0"/>
              </a:solidFill>
              <a:latin typeface="Calibri" panose="020F0502020204030204" pitchFamily="34" charset="0"/>
              <a:cs typeface="Calibri" panose="020F0502020204030204" pitchFamily="34" charset="0"/>
            </a:endParaRPr>
          </a:p>
          <a:p>
            <a:pPr eaLnBrk="1" hangingPunct="1">
              <a:lnSpc>
                <a:spcPct val="90000"/>
              </a:lnSpc>
              <a:buFontTx/>
              <a:buNone/>
            </a:pPr>
            <a:r>
              <a:rPr lang="en-US" altLang="zh-CN" sz="2000" dirty="0">
                <a:solidFill>
                  <a:srgbClr val="0070C0"/>
                </a:solidFill>
                <a:latin typeface="Calibri" panose="020F0502020204030204" pitchFamily="34" charset="0"/>
                <a:cs typeface="Calibri" panose="020F0502020204030204" pitchFamily="34" charset="0"/>
              </a:rPr>
              <a:t>G</a:t>
            </a:r>
            <a:r>
              <a:rPr lang="en-US" altLang="zh-CN" sz="2000" baseline="-30000" dirty="0">
                <a:solidFill>
                  <a:srgbClr val="0070C0"/>
                </a:solidFill>
                <a:latin typeface="Calibri" panose="020F0502020204030204" pitchFamily="34" charset="0"/>
                <a:cs typeface="Calibri" panose="020F0502020204030204" pitchFamily="34" charset="0"/>
              </a:rPr>
              <a:t>SPLIT</a:t>
            </a:r>
            <a:r>
              <a:rPr lang="en-US" altLang="zh-CN" sz="2000" dirty="0">
                <a:solidFill>
                  <a:srgbClr val="0070C0"/>
                </a:solidFill>
                <a:latin typeface="Calibri" panose="020F0502020204030204" pitchFamily="34" charset="0"/>
                <a:cs typeface="Calibri" panose="020F0502020204030204" pitchFamily="34" charset="0"/>
              </a:rPr>
              <a:t>(Car type </a:t>
            </a:r>
            <a:r>
              <a:rPr lang="en-US" altLang="zh-CN" sz="2000" dirty="0">
                <a:solidFill>
                  <a:srgbClr val="0070C0"/>
                </a:solidFill>
                <a:latin typeface="Calibri" panose="020F0502020204030204" pitchFamily="34" charset="0"/>
                <a:cs typeface="Calibri" panose="020F0502020204030204" pitchFamily="34" charset="0"/>
                <a:sym typeface="Symbol" panose="05050102010706020507" pitchFamily="18" charset="2"/>
              </a:rPr>
              <a:t></a:t>
            </a:r>
            <a:r>
              <a:rPr lang="en-US" altLang="zh-CN" sz="2000" dirty="0">
                <a:solidFill>
                  <a:srgbClr val="0070C0"/>
                </a:solidFill>
                <a:latin typeface="Calibri" panose="020F0502020204030204" pitchFamily="34" charset="0"/>
                <a:cs typeface="Calibri" panose="020F0502020204030204" pitchFamily="34" charset="0"/>
              </a:rPr>
              <a:t> { truck }) = (1/3) * 0 + (2/3)*(1/2) = 1/3</a:t>
            </a:r>
            <a:endParaRPr lang="pl-PL" altLang="zh-CN" sz="2000" dirty="0">
              <a:solidFill>
                <a:srgbClr val="0070C0"/>
              </a:solidFill>
              <a:latin typeface="Calibri" panose="020F0502020204030204" pitchFamily="34" charset="0"/>
              <a:cs typeface="Calibri" panose="020F0502020204030204" pitchFamily="34" charset="0"/>
            </a:endParaRPr>
          </a:p>
          <a:p>
            <a:pPr eaLnBrk="1" hangingPunct="1">
              <a:lnSpc>
                <a:spcPct val="90000"/>
              </a:lnSpc>
              <a:buFontTx/>
              <a:buNone/>
            </a:pPr>
            <a:r>
              <a:rPr lang="en-US" altLang="zh-CN" sz="2000" dirty="0">
                <a:solidFill>
                  <a:srgbClr val="0070C0"/>
                </a:solidFill>
                <a:latin typeface="Calibri" panose="020F0502020204030204" pitchFamily="34" charset="0"/>
                <a:cs typeface="Calibri" panose="020F0502020204030204" pitchFamily="34" charset="0"/>
              </a:rPr>
              <a:t>G</a:t>
            </a:r>
            <a:r>
              <a:rPr lang="en-US" altLang="zh-CN" sz="2000" baseline="-30000" dirty="0">
                <a:solidFill>
                  <a:srgbClr val="0070C0"/>
                </a:solidFill>
                <a:latin typeface="Calibri" panose="020F0502020204030204" pitchFamily="34" charset="0"/>
                <a:cs typeface="Calibri" panose="020F0502020204030204" pitchFamily="34" charset="0"/>
              </a:rPr>
              <a:t>SPLIT</a:t>
            </a:r>
            <a:r>
              <a:rPr lang="en-US" altLang="zh-CN" sz="2000" dirty="0">
                <a:solidFill>
                  <a:srgbClr val="0070C0"/>
                </a:solidFill>
                <a:latin typeface="Calibri" panose="020F0502020204030204" pitchFamily="34" charset="0"/>
                <a:cs typeface="Calibri" panose="020F0502020204030204" pitchFamily="34" charset="0"/>
              </a:rPr>
              <a:t>(Car type </a:t>
            </a:r>
            <a:r>
              <a:rPr lang="en-US" altLang="zh-CN" sz="2000" dirty="0">
                <a:solidFill>
                  <a:srgbClr val="0070C0"/>
                </a:solidFill>
                <a:latin typeface="Calibri" panose="020F0502020204030204" pitchFamily="34" charset="0"/>
                <a:cs typeface="Calibri" panose="020F0502020204030204" pitchFamily="34" charset="0"/>
                <a:sym typeface="Symbol" panose="05050102010706020507" pitchFamily="18" charset="2"/>
              </a:rPr>
              <a:t></a:t>
            </a:r>
            <a:r>
              <a:rPr lang="en-US" altLang="zh-CN" sz="2000" dirty="0">
                <a:solidFill>
                  <a:srgbClr val="0070C0"/>
                </a:solidFill>
                <a:latin typeface="Calibri" panose="020F0502020204030204" pitchFamily="34" charset="0"/>
                <a:cs typeface="Calibri" panose="020F0502020204030204" pitchFamily="34" charset="0"/>
              </a:rPr>
              <a:t> { sport, family}) = (2/3)*(1/2)+(1/3)*0= 1/3</a:t>
            </a:r>
          </a:p>
          <a:p>
            <a:pPr eaLnBrk="1" hangingPunct="1">
              <a:lnSpc>
                <a:spcPct val="90000"/>
              </a:lnSpc>
              <a:buFontTx/>
              <a:buNone/>
            </a:pPr>
            <a:endParaRPr lang="pl-PL" altLang="zh-CN" sz="2000" dirty="0">
              <a:solidFill>
                <a:srgbClr val="0070C0"/>
              </a:solidFill>
              <a:latin typeface="Calibri" panose="020F0502020204030204" pitchFamily="34" charset="0"/>
              <a:cs typeface="Calibri" panose="020F0502020204030204" pitchFamily="34" charset="0"/>
            </a:endParaRPr>
          </a:p>
          <a:p>
            <a:pPr eaLnBrk="1" hangingPunct="1">
              <a:lnSpc>
                <a:spcPct val="90000"/>
              </a:lnSpc>
              <a:buFontTx/>
              <a:buNone/>
            </a:pPr>
            <a:r>
              <a:rPr lang="en-US" altLang="zh-CN" sz="2000" dirty="0">
                <a:solidFill>
                  <a:srgbClr val="0070C0"/>
                </a:solidFill>
                <a:latin typeface="Calibri" panose="020F0502020204030204" pitchFamily="34" charset="0"/>
                <a:cs typeface="Calibri" panose="020F0502020204030204" pitchFamily="34" charset="0"/>
              </a:rPr>
              <a:t>G</a:t>
            </a:r>
            <a:r>
              <a:rPr lang="en-US" altLang="zh-CN" sz="2000" baseline="-30000" dirty="0">
                <a:solidFill>
                  <a:srgbClr val="0070C0"/>
                </a:solidFill>
                <a:latin typeface="Calibri" panose="020F0502020204030204" pitchFamily="34" charset="0"/>
                <a:cs typeface="Calibri" panose="020F0502020204030204" pitchFamily="34" charset="0"/>
              </a:rPr>
              <a:t>SPLIT</a:t>
            </a:r>
            <a:r>
              <a:rPr lang="en-US" altLang="zh-CN" sz="2000" dirty="0">
                <a:solidFill>
                  <a:srgbClr val="0070C0"/>
                </a:solidFill>
                <a:latin typeface="Calibri" panose="020F0502020204030204" pitchFamily="34" charset="0"/>
                <a:cs typeface="Calibri" panose="020F0502020204030204" pitchFamily="34" charset="0"/>
              </a:rPr>
              <a:t>(Car type </a:t>
            </a:r>
            <a:r>
              <a:rPr lang="en-US" altLang="zh-CN" sz="2000" dirty="0">
                <a:solidFill>
                  <a:srgbClr val="0070C0"/>
                </a:solidFill>
                <a:latin typeface="Calibri" panose="020F0502020204030204" pitchFamily="34" charset="0"/>
                <a:cs typeface="Calibri" panose="020F0502020204030204" pitchFamily="34" charset="0"/>
                <a:sym typeface="Symbol" panose="05050102010706020507" pitchFamily="18" charset="2"/>
              </a:rPr>
              <a:t></a:t>
            </a:r>
            <a:r>
              <a:rPr lang="en-US" altLang="zh-CN" sz="2000" dirty="0">
                <a:solidFill>
                  <a:srgbClr val="0070C0"/>
                </a:solidFill>
                <a:latin typeface="Calibri" panose="020F0502020204030204" pitchFamily="34" charset="0"/>
                <a:cs typeface="Calibri" panose="020F0502020204030204" pitchFamily="34" charset="0"/>
              </a:rPr>
              <a:t> { </a:t>
            </a:r>
            <a:r>
              <a:rPr lang="pl-PL" altLang="zh-CN" sz="2000" dirty="0">
                <a:solidFill>
                  <a:srgbClr val="0070C0"/>
                </a:solidFill>
                <a:latin typeface="Calibri" panose="020F0502020204030204" pitchFamily="34" charset="0"/>
                <a:cs typeface="Calibri" panose="020F0502020204030204" pitchFamily="34" charset="0"/>
              </a:rPr>
              <a:t>sport</a:t>
            </a:r>
            <a:r>
              <a:rPr lang="en-US" altLang="zh-CN" sz="2000" dirty="0">
                <a:solidFill>
                  <a:srgbClr val="0070C0"/>
                </a:solidFill>
                <a:latin typeface="Calibri" panose="020F0502020204030204" pitchFamily="34" charset="0"/>
                <a:cs typeface="Calibri" panose="020F0502020204030204" pitchFamily="34" charset="0"/>
              </a:rPr>
              <a:t>, truck}) = (2/3)*(1/2)+(1/3)*0= 1/3</a:t>
            </a:r>
            <a:endParaRPr lang="pl-PL" altLang="zh-CN" sz="2000" dirty="0">
              <a:solidFill>
                <a:srgbClr val="0070C0"/>
              </a:solidFill>
              <a:latin typeface="Calibri" panose="020F0502020204030204" pitchFamily="34" charset="0"/>
              <a:cs typeface="Calibri" panose="020F0502020204030204" pitchFamily="34" charset="0"/>
            </a:endParaRPr>
          </a:p>
          <a:p>
            <a:pPr eaLnBrk="1" hangingPunct="1">
              <a:lnSpc>
                <a:spcPct val="90000"/>
              </a:lnSpc>
              <a:buFontTx/>
              <a:buNone/>
            </a:pPr>
            <a:r>
              <a:rPr lang="en-US" altLang="zh-CN" sz="2000" dirty="0">
                <a:solidFill>
                  <a:srgbClr val="0070C0"/>
                </a:solidFill>
                <a:latin typeface="Calibri" panose="020F0502020204030204" pitchFamily="34" charset="0"/>
                <a:cs typeface="Calibri" panose="020F0502020204030204" pitchFamily="34" charset="0"/>
              </a:rPr>
              <a:t>G</a:t>
            </a:r>
            <a:r>
              <a:rPr lang="en-US" altLang="zh-CN" sz="2000" baseline="-30000" dirty="0">
                <a:solidFill>
                  <a:srgbClr val="0070C0"/>
                </a:solidFill>
                <a:latin typeface="Calibri" panose="020F0502020204030204" pitchFamily="34" charset="0"/>
                <a:cs typeface="Calibri" panose="020F0502020204030204" pitchFamily="34" charset="0"/>
              </a:rPr>
              <a:t>SPLIT</a:t>
            </a:r>
            <a:r>
              <a:rPr lang="en-US" altLang="zh-CN" sz="2000" dirty="0">
                <a:solidFill>
                  <a:srgbClr val="0070C0"/>
                </a:solidFill>
                <a:latin typeface="Calibri" panose="020F0502020204030204" pitchFamily="34" charset="0"/>
                <a:cs typeface="Calibri" panose="020F0502020204030204" pitchFamily="34" charset="0"/>
              </a:rPr>
              <a:t>(Car type </a:t>
            </a:r>
            <a:r>
              <a:rPr lang="en-US" altLang="zh-CN" sz="2000" dirty="0">
                <a:solidFill>
                  <a:srgbClr val="0070C0"/>
                </a:solidFill>
                <a:latin typeface="Calibri" panose="020F0502020204030204" pitchFamily="34" charset="0"/>
                <a:cs typeface="Calibri" panose="020F0502020204030204" pitchFamily="34" charset="0"/>
                <a:sym typeface="Symbol" panose="05050102010706020507" pitchFamily="18" charset="2"/>
              </a:rPr>
              <a:t></a:t>
            </a:r>
            <a:r>
              <a:rPr lang="en-US" altLang="zh-CN" sz="2000" dirty="0">
                <a:solidFill>
                  <a:srgbClr val="0070C0"/>
                </a:solidFill>
                <a:latin typeface="Calibri" panose="020F0502020204030204" pitchFamily="34" charset="0"/>
                <a:cs typeface="Calibri" panose="020F0502020204030204" pitchFamily="34" charset="0"/>
              </a:rPr>
              <a:t> { family, truck }) = (2/3)*0+(1/3)*0=0</a:t>
            </a:r>
          </a:p>
        </p:txBody>
      </p:sp>
      <p:sp>
        <p:nvSpPr>
          <p:cNvPr id="6" name="矩形 5"/>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
          <p:cNvSpPr>
            <a:spLocks noChangeArrowheads="1"/>
          </p:cNvSpPr>
          <p:nvPr/>
        </p:nvSpPr>
        <p:spPr bwMode="auto">
          <a:xfrm>
            <a:off x="3935760" y="2196480"/>
            <a:ext cx="366712" cy="365125"/>
          </a:xfrm>
          <a:prstGeom prst="ellipse">
            <a:avLst/>
          </a:prstGeom>
          <a:solidFill>
            <a:srgbClr val="FFFFFF"/>
          </a:solidFill>
          <a:ln w="9525">
            <a:solidFill>
              <a:srgbClr val="000000"/>
            </a:solidFill>
            <a:round/>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solidFill>
                <a:srgbClr val="0070C0"/>
              </a:solidFill>
              <a:latin typeface="Calibri" panose="020F0502020204030204" pitchFamily="34" charset="0"/>
              <a:cs typeface="Calibri" panose="020F0502020204030204" pitchFamily="34" charset="0"/>
            </a:endParaRPr>
          </a:p>
        </p:txBody>
      </p:sp>
      <p:sp>
        <p:nvSpPr>
          <p:cNvPr id="3" name="Oval 5"/>
          <p:cNvSpPr>
            <a:spLocks noChangeArrowheads="1"/>
          </p:cNvSpPr>
          <p:nvPr/>
        </p:nvSpPr>
        <p:spPr bwMode="auto">
          <a:xfrm>
            <a:off x="4850160" y="3415680"/>
            <a:ext cx="365125" cy="366712"/>
          </a:xfrm>
          <a:prstGeom prst="ellipse">
            <a:avLst/>
          </a:prstGeom>
          <a:solidFill>
            <a:srgbClr val="FFFFFF"/>
          </a:solidFill>
          <a:ln w="9525">
            <a:solidFill>
              <a:srgbClr val="000000"/>
            </a:solidFill>
            <a:round/>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solidFill>
                <a:srgbClr val="0070C0"/>
              </a:solidFill>
              <a:latin typeface="Calibri" panose="020F0502020204030204" pitchFamily="34" charset="0"/>
              <a:cs typeface="Calibri" panose="020F0502020204030204" pitchFamily="34" charset="0"/>
            </a:endParaRPr>
          </a:p>
        </p:txBody>
      </p:sp>
      <p:sp>
        <p:nvSpPr>
          <p:cNvPr id="4" name="Oval 6"/>
          <p:cNvSpPr>
            <a:spLocks noChangeArrowheads="1"/>
          </p:cNvSpPr>
          <p:nvPr/>
        </p:nvSpPr>
        <p:spPr bwMode="auto">
          <a:xfrm>
            <a:off x="2945160" y="3339480"/>
            <a:ext cx="366712" cy="381000"/>
          </a:xfrm>
          <a:prstGeom prst="ellipse">
            <a:avLst/>
          </a:prstGeom>
          <a:solidFill>
            <a:srgbClr val="FFFFFF"/>
          </a:solidFill>
          <a:ln w="9525">
            <a:solidFill>
              <a:srgbClr val="000000"/>
            </a:solidFill>
            <a:round/>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solidFill>
                <a:srgbClr val="0070C0"/>
              </a:solidFill>
              <a:latin typeface="Calibri" panose="020F0502020204030204" pitchFamily="34" charset="0"/>
              <a:cs typeface="Calibri" panose="020F0502020204030204" pitchFamily="34" charset="0"/>
            </a:endParaRPr>
          </a:p>
        </p:txBody>
      </p:sp>
      <p:sp>
        <p:nvSpPr>
          <p:cNvPr id="5" name="Text Box 7"/>
          <p:cNvSpPr txBox="1">
            <a:spLocks noChangeArrowheads="1"/>
          </p:cNvSpPr>
          <p:nvPr/>
        </p:nvSpPr>
        <p:spPr bwMode="auto">
          <a:xfrm>
            <a:off x="2411760" y="2348880"/>
            <a:ext cx="12192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1800">
                <a:solidFill>
                  <a:srgbClr val="0070C0"/>
                </a:solidFill>
                <a:latin typeface="Calibri" panose="020F0502020204030204" pitchFamily="34" charset="0"/>
                <a:ea typeface="宋体" panose="02010600030101010101" pitchFamily="2" charset="-122"/>
                <a:cs typeface="Calibri" panose="020F0502020204030204" pitchFamily="34" charset="0"/>
              </a:rPr>
              <a:t>Age</a:t>
            </a:r>
            <a:r>
              <a:rPr lang="en-US" altLang="zh-CN" sz="180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a:t>
            </a:r>
            <a:r>
              <a:rPr lang="en-US" altLang="zh-CN" sz="1800">
                <a:solidFill>
                  <a:srgbClr val="0070C0"/>
                </a:solidFill>
                <a:latin typeface="Calibri" panose="020F0502020204030204" pitchFamily="34" charset="0"/>
                <a:ea typeface="宋体" panose="02010600030101010101" pitchFamily="2" charset="-122"/>
                <a:cs typeface="Calibri" panose="020F0502020204030204" pitchFamily="34" charset="0"/>
              </a:rPr>
              <a:t>23</a:t>
            </a:r>
          </a:p>
        </p:txBody>
      </p:sp>
      <p:sp>
        <p:nvSpPr>
          <p:cNvPr id="6" name="Text Box 8"/>
          <p:cNvSpPr txBox="1">
            <a:spLocks noChangeArrowheads="1"/>
          </p:cNvSpPr>
          <p:nvPr/>
        </p:nvSpPr>
        <p:spPr bwMode="auto">
          <a:xfrm>
            <a:off x="1497360" y="3110880"/>
            <a:ext cx="13716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1800">
                <a:solidFill>
                  <a:srgbClr val="0070C0"/>
                </a:solidFill>
                <a:latin typeface="Calibri" panose="020F0502020204030204" pitchFamily="34" charset="0"/>
                <a:ea typeface="宋体" panose="02010600030101010101" pitchFamily="2" charset="-122"/>
                <a:cs typeface="Calibri" panose="020F0502020204030204" pitchFamily="34" charset="0"/>
              </a:rPr>
              <a:t>Risk = High</a:t>
            </a:r>
          </a:p>
        </p:txBody>
      </p:sp>
      <p:sp>
        <p:nvSpPr>
          <p:cNvPr id="7" name="Text Box 9"/>
          <p:cNvSpPr txBox="1">
            <a:spLocks noChangeArrowheads="1"/>
          </p:cNvSpPr>
          <p:nvPr/>
        </p:nvSpPr>
        <p:spPr bwMode="auto">
          <a:xfrm>
            <a:off x="5993160" y="4863480"/>
            <a:ext cx="13716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1800">
                <a:solidFill>
                  <a:srgbClr val="0070C0"/>
                </a:solidFill>
                <a:latin typeface="Calibri" panose="020F0502020204030204" pitchFamily="34" charset="0"/>
                <a:ea typeface="宋体" panose="02010600030101010101" pitchFamily="2" charset="-122"/>
                <a:cs typeface="Calibri" panose="020F0502020204030204" pitchFamily="34" charset="0"/>
              </a:rPr>
              <a:t>Risk = Low</a:t>
            </a:r>
          </a:p>
        </p:txBody>
      </p:sp>
      <p:sp>
        <p:nvSpPr>
          <p:cNvPr id="8" name="Line 10"/>
          <p:cNvSpPr>
            <a:spLocks noChangeShapeType="1"/>
          </p:cNvSpPr>
          <p:nvPr/>
        </p:nvSpPr>
        <p:spPr bwMode="auto">
          <a:xfrm flipH="1">
            <a:off x="3249960" y="2501280"/>
            <a:ext cx="701675" cy="8382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endParaRPr lang="zh-CN" altLang="en-US"/>
          </a:p>
        </p:txBody>
      </p:sp>
      <p:sp>
        <p:nvSpPr>
          <p:cNvPr id="9" name="Line 11"/>
          <p:cNvSpPr>
            <a:spLocks noChangeShapeType="1"/>
          </p:cNvSpPr>
          <p:nvPr/>
        </p:nvSpPr>
        <p:spPr bwMode="auto">
          <a:xfrm>
            <a:off x="4240560" y="2501280"/>
            <a:ext cx="639762" cy="9144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endParaRPr lang="zh-CN" altLang="en-US"/>
          </a:p>
        </p:txBody>
      </p:sp>
      <p:sp>
        <p:nvSpPr>
          <p:cNvPr id="10" name="Text Box 12"/>
          <p:cNvSpPr txBox="1">
            <a:spLocks noChangeArrowheads="1"/>
          </p:cNvSpPr>
          <p:nvPr/>
        </p:nvSpPr>
        <p:spPr bwMode="auto">
          <a:xfrm>
            <a:off x="4469160" y="2348880"/>
            <a:ext cx="13716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1800">
                <a:solidFill>
                  <a:srgbClr val="0070C0"/>
                </a:solidFill>
                <a:latin typeface="Calibri" panose="020F0502020204030204" pitchFamily="34" charset="0"/>
                <a:ea typeface="宋体" panose="02010600030101010101" pitchFamily="2" charset="-122"/>
                <a:cs typeface="Calibri" panose="020F0502020204030204" pitchFamily="34" charset="0"/>
              </a:rPr>
              <a:t>Age&gt;23</a:t>
            </a:r>
          </a:p>
        </p:txBody>
      </p:sp>
      <p:sp>
        <p:nvSpPr>
          <p:cNvPr id="11" name="Oval 13"/>
          <p:cNvSpPr>
            <a:spLocks noChangeArrowheads="1"/>
          </p:cNvSpPr>
          <p:nvPr/>
        </p:nvSpPr>
        <p:spPr bwMode="auto">
          <a:xfrm>
            <a:off x="4088160" y="4482480"/>
            <a:ext cx="366712" cy="366712"/>
          </a:xfrm>
          <a:prstGeom prst="ellipse">
            <a:avLst/>
          </a:prstGeom>
          <a:solidFill>
            <a:srgbClr val="FFFFFF"/>
          </a:solidFill>
          <a:ln w="9525">
            <a:solidFill>
              <a:srgbClr val="000000"/>
            </a:solidFill>
            <a:round/>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solidFill>
                <a:srgbClr val="0070C0"/>
              </a:solidFill>
              <a:latin typeface="Calibri" panose="020F0502020204030204" pitchFamily="34" charset="0"/>
              <a:cs typeface="Calibri" panose="020F0502020204030204" pitchFamily="34" charset="0"/>
            </a:endParaRPr>
          </a:p>
        </p:txBody>
      </p:sp>
      <p:sp>
        <p:nvSpPr>
          <p:cNvPr id="12" name="Oval 14"/>
          <p:cNvSpPr>
            <a:spLocks noChangeArrowheads="1"/>
          </p:cNvSpPr>
          <p:nvPr/>
        </p:nvSpPr>
        <p:spPr bwMode="auto">
          <a:xfrm>
            <a:off x="5612160" y="4482480"/>
            <a:ext cx="366712" cy="366712"/>
          </a:xfrm>
          <a:prstGeom prst="ellipse">
            <a:avLst/>
          </a:prstGeom>
          <a:solidFill>
            <a:srgbClr val="FFFFFF"/>
          </a:solidFill>
          <a:ln w="9525">
            <a:solidFill>
              <a:srgbClr val="000000"/>
            </a:solidFill>
            <a:round/>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solidFill>
                <a:srgbClr val="0070C0"/>
              </a:solidFill>
              <a:latin typeface="Calibri" panose="020F0502020204030204" pitchFamily="34" charset="0"/>
              <a:cs typeface="Calibri" panose="020F0502020204030204" pitchFamily="34" charset="0"/>
            </a:endParaRPr>
          </a:p>
        </p:txBody>
      </p:sp>
      <p:sp>
        <p:nvSpPr>
          <p:cNvPr id="13" name="Line 15"/>
          <p:cNvSpPr>
            <a:spLocks noChangeShapeType="1"/>
          </p:cNvSpPr>
          <p:nvPr/>
        </p:nvSpPr>
        <p:spPr bwMode="auto">
          <a:xfrm flipH="1">
            <a:off x="4392960" y="3796680"/>
            <a:ext cx="533400" cy="685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endParaRPr lang="zh-CN" altLang="en-US"/>
          </a:p>
        </p:txBody>
      </p:sp>
      <p:sp>
        <p:nvSpPr>
          <p:cNvPr id="14" name="Line 16"/>
          <p:cNvSpPr>
            <a:spLocks noChangeShapeType="1"/>
          </p:cNvSpPr>
          <p:nvPr/>
        </p:nvSpPr>
        <p:spPr bwMode="auto">
          <a:xfrm>
            <a:off x="5154960" y="3720480"/>
            <a:ext cx="533400" cy="762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endParaRPr lang="zh-CN" altLang="en-US"/>
          </a:p>
        </p:txBody>
      </p:sp>
      <p:sp>
        <p:nvSpPr>
          <p:cNvPr id="15" name="Text Box 17"/>
          <p:cNvSpPr txBox="1">
            <a:spLocks noChangeArrowheads="1"/>
          </p:cNvSpPr>
          <p:nvPr/>
        </p:nvSpPr>
        <p:spPr bwMode="auto">
          <a:xfrm>
            <a:off x="3021360" y="4863480"/>
            <a:ext cx="13716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en-US" altLang="zh-CN" sz="1800">
                <a:solidFill>
                  <a:srgbClr val="0070C0"/>
                </a:solidFill>
                <a:latin typeface="Calibri" panose="020F0502020204030204" pitchFamily="34" charset="0"/>
                <a:ea typeface="宋体" panose="02010600030101010101" pitchFamily="2" charset="-122"/>
                <a:cs typeface="Calibri" panose="020F0502020204030204" pitchFamily="34" charset="0"/>
              </a:rPr>
              <a:t>Risk = High</a:t>
            </a:r>
          </a:p>
        </p:txBody>
      </p:sp>
      <p:sp>
        <p:nvSpPr>
          <p:cNvPr id="16" name="Text Box 18"/>
          <p:cNvSpPr txBox="1">
            <a:spLocks noChangeArrowheads="1"/>
          </p:cNvSpPr>
          <p:nvPr/>
        </p:nvSpPr>
        <p:spPr bwMode="auto">
          <a:xfrm>
            <a:off x="2872135" y="3796680"/>
            <a:ext cx="1912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pl-PL" altLang="zh-CN" sz="1800">
                <a:solidFill>
                  <a:srgbClr val="0070C0"/>
                </a:solidFill>
                <a:latin typeface="Calibri" panose="020F0502020204030204" pitchFamily="34" charset="0"/>
                <a:ea typeface="宋体" panose="02010600030101010101" pitchFamily="2" charset="-122"/>
                <a:cs typeface="Calibri" panose="020F0502020204030204" pitchFamily="34" charset="0"/>
              </a:rPr>
              <a:t>Car type </a:t>
            </a:r>
            <a:r>
              <a:rPr lang="pl-PL" altLang="zh-CN" sz="180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 {sport}</a:t>
            </a:r>
            <a:endParaRPr lang="en-US" altLang="zh-CN" sz="1800">
              <a:solidFill>
                <a:srgbClr val="0070C0"/>
              </a:solidFill>
              <a:latin typeface="Calibri" panose="020F0502020204030204" pitchFamily="34" charset="0"/>
              <a:ea typeface="宋体" panose="02010600030101010101" pitchFamily="2" charset="-122"/>
              <a:cs typeface="Calibri" panose="020F0502020204030204" pitchFamily="34" charset="0"/>
            </a:endParaRPr>
          </a:p>
        </p:txBody>
      </p:sp>
      <p:sp>
        <p:nvSpPr>
          <p:cNvPr id="17" name="Text Box 19"/>
          <p:cNvSpPr txBox="1">
            <a:spLocks noChangeArrowheads="1"/>
          </p:cNvSpPr>
          <p:nvPr/>
        </p:nvSpPr>
        <p:spPr bwMode="auto">
          <a:xfrm>
            <a:off x="5405785" y="3568080"/>
            <a:ext cx="2597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spcBef>
                <a:spcPct val="0"/>
              </a:spcBef>
              <a:buClrTx/>
              <a:buFontTx/>
              <a:buNone/>
            </a:pPr>
            <a:r>
              <a:rPr lang="pl-PL" altLang="zh-CN" sz="1800">
                <a:solidFill>
                  <a:srgbClr val="0070C0"/>
                </a:solidFill>
                <a:latin typeface="Calibri" panose="020F0502020204030204" pitchFamily="34" charset="0"/>
                <a:ea typeface="宋体" panose="02010600030101010101" pitchFamily="2" charset="-122"/>
                <a:cs typeface="Calibri" panose="020F0502020204030204" pitchFamily="34" charset="0"/>
              </a:rPr>
              <a:t>Car type </a:t>
            </a:r>
            <a:r>
              <a:rPr lang="pl-PL" altLang="zh-CN" sz="1800">
                <a:solidFill>
                  <a:srgbClr val="0070C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 {family, truck}</a:t>
            </a:r>
            <a:endParaRPr lang="en-US" altLang="zh-CN" sz="1800">
              <a:solidFill>
                <a:srgbClr val="0070C0"/>
              </a:solidFill>
              <a:latin typeface="Calibri" panose="020F0502020204030204" pitchFamily="34" charset="0"/>
              <a:ea typeface="宋体" panose="02010600030101010101" pitchFamily="2" charset="-122"/>
              <a:cs typeface="Calibri" panose="020F0502020204030204" pitchFamily="34" charset="0"/>
            </a:endParaRPr>
          </a:p>
        </p:txBody>
      </p:sp>
      <p:sp>
        <p:nvSpPr>
          <p:cNvPr id="18" name="Rectangle 3"/>
          <p:cNvSpPr txBox="1">
            <a:spLocks noChangeArrowheads="1"/>
          </p:cNvSpPr>
          <p:nvPr/>
        </p:nvSpPr>
        <p:spPr bwMode="auto">
          <a:xfrm>
            <a:off x="571500" y="1253505"/>
            <a:ext cx="80010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buFontTx/>
              <a:buNone/>
            </a:pPr>
            <a:r>
              <a:rPr lang="pl-PL" altLang="zh-CN" sz="2800" dirty="0">
                <a:latin typeface="Times New Roman" panose="02020603050405020304" pitchFamily="18" charset="0"/>
              </a:rPr>
              <a:t>	</a:t>
            </a:r>
            <a:r>
              <a:rPr lang="zh-CN" altLang="en-US" sz="2800" dirty="0">
                <a:solidFill>
                  <a:srgbClr val="C00000"/>
                </a:solidFill>
                <a:latin typeface="Calibri" panose="020F0502020204030204" pitchFamily="34" charset="0"/>
                <a:cs typeface="Calibri" panose="020F0502020204030204" pitchFamily="34" charset="0"/>
              </a:rPr>
              <a:t>最小的</a:t>
            </a:r>
            <a:r>
              <a:rPr lang="en-US" altLang="zh-CN" sz="2800" dirty="0">
                <a:solidFill>
                  <a:srgbClr val="C00000"/>
                </a:solidFill>
                <a:latin typeface="Calibri" panose="020F0502020204030204" pitchFamily="34" charset="0"/>
                <a:cs typeface="Calibri" panose="020F0502020204030204" pitchFamily="34" charset="0"/>
              </a:rPr>
              <a:t>G</a:t>
            </a:r>
            <a:r>
              <a:rPr lang="en-US" altLang="zh-CN" sz="2800" baseline="-30000" dirty="0">
                <a:solidFill>
                  <a:srgbClr val="C00000"/>
                </a:solidFill>
                <a:latin typeface="Calibri" panose="020F0502020204030204" pitchFamily="34" charset="0"/>
                <a:cs typeface="Calibri" panose="020F0502020204030204" pitchFamily="34" charset="0"/>
              </a:rPr>
              <a:t>SPLIT</a:t>
            </a:r>
            <a:r>
              <a:rPr lang="en-US" altLang="zh-CN" sz="2800" dirty="0">
                <a:solidFill>
                  <a:srgbClr val="C00000"/>
                </a:solidFill>
                <a:latin typeface="Calibri" panose="020F0502020204030204" pitchFamily="34" charset="0"/>
                <a:cs typeface="Calibri" panose="020F0502020204030204" pitchFamily="34" charset="0"/>
              </a:rPr>
              <a:t> </a:t>
            </a:r>
            <a:r>
              <a:rPr lang="zh-CN" altLang="en-US" sz="2800" dirty="0">
                <a:solidFill>
                  <a:srgbClr val="C00000"/>
                </a:solidFill>
                <a:latin typeface="Calibri" panose="020F0502020204030204" pitchFamily="34" charset="0"/>
                <a:cs typeface="Calibri" panose="020F0502020204030204" pitchFamily="34" charset="0"/>
              </a:rPr>
              <a:t>对应</a:t>
            </a:r>
            <a:r>
              <a:rPr lang="en-US" altLang="zh-CN" sz="2800" dirty="0">
                <a:solidFill>
                  <a:srgbClr val="C00000"/>
                </a:solidFill>
                <a:latin typeface="Calibri" panose="020F0502020204030204" pitchFamily="34" charset="0"/>
                <a:cs typeface="Calibri" panose="020F0502020204030204" pitchFamily="34" charset="0"/>
              </a:rPr>
              <a:t>Car type </a:t>
            </a:r>
            <a:r>
              <a:rPr lang="en-US" altLang="zh-CN" sz="2800" dirty="0">
                <a:solidFill>
                  <a:srgbClr val="C00000"/>
                </a:solidFill>
                <a:latin typeface="Calibri" panose="020F0502020204030204" pitchFamily="34" charset="0"/>
                <a:cs typeface="Calibri" panose="020F0502020204030204" pitchFamily="34" charset="0"/>
                <a:sym typeface="Symbol" panose="05050102010706020507" pitchFamily="18" charset="2"/>
              </a:rPr>
              <a:t></a:t>
            </a:r>
            <a:r>
              <a:rPr lang="en-US" altLang="zh-CN" sz="2800" dirty="0">
                <a:solidFill>
                  <a:srgbClr val="C00000"/>
                </a:solidFill>
                <a:latin typeface="Calibri" panose="020F0502020204030204" pitchFamily="34" charset="0"/>
                <a:cs typeface="Calibri" panose="020F0502020204030204" pitchFamily="34" charset="0"/>
              </a:rPr>
              <a:t> {sport}</a:t>
            </a:r>
            <a:r>
              <a:rPr lang="zh-CN" altLang="en-US" sz="2800" dirty="0">
                <a:solidFill>
                  <a:srgbClr val="C00000"/>
                </a:solidFill>
                <a:latin typeface="Calibri" panose="020F0502020204030204" pitchFamily="34" charset="0"/>
                <a:cs typeface="Calibri" panose="020F0502020204030204" pitchFamily="34" charset="0"/>
              </a:rPr>
              <a:t>的划分</a:t>
            </a:r>
            <a:r>
              <a:rPr lang="zh-CN" altLang="en-US" sz="2400" dirty="0">
                <a:solidFill>
                  <a:srgbClr val="C00000"/>
                </a:solidFill>
                <a:latin typeface="Calibri" panose="020F0502020204030204" pitchFamily="34" charset="0"/>
                <a:cs typeface="Calibri" panose="020F0502020204030204" pitchFamily="34" charset="0"/>
              </a:rPr>
              <a:t>。</a:t>
            </a:r>
            <a:endParaRPr lang="en-US" altLang="zh-CN" sz="2800" dirty="0">
              <a:solidFill>
                <a:srgbClr val="C00000"/>
              </a:solidFill>
              <a:latin typeface="Calibri" panose="020F0502020204030204" pitchFamily="34" charset="0"/>
              <a:cs typeface="Calibri" panose="020F0502020204030204" pitchFamily="34" charset="0"/>
            </a:endParaRPr>
          </a:p>
        </p:txBody>
      </p:sp>
      <p:sp>
        <p:nvSpPr>
          <p:cNvPr id="20" name="矩形 19"/>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051"/>
          <p:cNvSpPr>
            <a:spLocks noChangeArrowheads="1"/>
          </p:cNvSpPr>
          <p:nvPr/>
        </p:nvSpPr>
        <p:spPr bwMode="auto">
          <a:xfrm>
            <a:off x="3220616" y="1575147"/>
            <a:ext cx="306387" cy="244475"/>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3" name="Rectangle 2052"/>
          <p:cNvSpPr>
            <a:spLocks noChangeArrowheads="1"/>
          </p:cNvSpPr>
          <p:nvPr/>
        </p:nvSpPr>
        <p:spPr bwMode="auto">
          <a:xfrm>
            <a:off x="2609428" y="1208435"/>
            <a:ext cx="244475" cy="244475"/>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4" name="AutoShape 2053"/>
          <p:cNvSpPr>
            <a:spLocks noChangeArrowheads="1"/>
          </p:cNvSpPr>
          <p:nvPr/>
        </p:nvSpPr>
        <p:spPr bwMode="auto">
          <a:xfrm>
            <a:off x="2242716" y="1268760"/>
            <a:ext cx="304800" cy="244475"/>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5" name="AutoShape 2054"/>
          <p:cNvSpPr>
            <a:spLocks noChangeArrowheads="1"/>
          </p:cNvSpPr>
          <p:nvPr/>
        </p:nvSpPr>
        <p:spPr bwMode="auto">
          <a:xfrm>
            <a:off x="3098378" y="1941860"/>
            <a:ext cx="306388" cy="244475"/>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6" name="AutoShape 2055"/>
          <p:cNvSpPr>
            <a:spLocks noChangeArrowheads="1"/>
          </p:cNvSpPr>
          <p:nvPr/>
        </p:nvSpPr>
        <p:spPr bwMode="auto">
          <a:xfrm>
            <a:off x="2915816" y="1268760"/>
            <a:ext cx="304800" cy="244475"/>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7" name="AutoShape 2056"/>
          <p:cNvSpPr>
            <a:spLocks noChangeArrowheads="1"/>
          </p:cNvSpPr>
          <p:nvPr/>
        </p:nvSpPr>
        <p:spPr bwMode="auto">
          <a:xfrm>
            <a:off x="2547516" y="1819622"/>
            <a:ext cx="306387" cy="244475"/>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8" name="Rectangle 2057"/>
          <p:cNvSpPr>
            <a:spLocks noChangeArrowheads="1"/>
          </p:cNvSpPr>
          <p:nvPr/>
        </p:nvSpPr>
        <p:spPr bwMode="auto">
          <a:xfrm>
            <a:off x="2793578" y="1575147"/>
            <a:ext cx="244475" cy="244475"/>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9" name="Rectangle 2058"/>
          <p:cNvSpPr>
            <a:spLocks noChangeArrowheads="1"/>
          </p:cNvSpPr>
          <p:nvPr/>
        </p:nvSpPr>
        <p:spPr bwMode="auto">
          <a:xfrm>
            <a:off x="3649241" y="1513235"/>
            <a:ext cx="244475" cy="244475"/>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10" name="Rectangle 2059"/>
          <p:cNvSpPr>
            <a:spLocks noChangeArrowheads="1"/>
          </p:cNvSpPr>
          <p:nvPr/>
        </p:nvSpPr>
        <p:spPr bwMode="auto">
          <a:xfrm>
            <a:off x="2303041" y="1697385"/>
            <a:ext cx="244475" cy="244475"/>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1" name="Rectangle 2060"/>
          <p:cNvSpPr>
            <a:spLocks noChangeArrowheads="1"/>
          </p:cNvSpPr>
          <p:nvPr/>
        </p:nvSpPr>
        <p:spPr bwMode="auto">
          <a:xfrm>
            <a:off x="2425278" y="2186335"/>
            <a:ext cx="246063" cy="244475"/>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2" name="Rectangle 2061"/>
          <p:cNvSpPr>
            <a:spLocks noChangeArrowheads="1"/>
          </p:cNvSpPr>
          <p:nvPr/>
        </p:nvSpPr>
        <p:spPr bwMode="auto">
          <a:xfrm>
            <a:off x="3282528" y="1268760"/>
            <a:ext cx="244475" cy="244475"/>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3" name="Rectangle 2062"/>
          <p:cNvSpPr>
            <a:spLocks noChangeArrowheads="1"/>
          </p:cNvSpPr>
          <p:nvPr/>
        </p:nvSpPr>
        <p:spPr bwMode="auto">
          <a:xfrm>
            <a:off x="2853903" y="2248247"/>
            <a:ext cx="244475" cy="244475"/>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4" name="Rectangle 2063"/>
          <p:cNvSpPr>
            <a:spLocks noChangeArrowheads="1"/>
          </p:cNvSpPr>
          <p:nvPr/>
        </p:nvSpPr>
        <p:spPr bwMode="auto">
          <a:xfrm>
            <a:off x="3465091" y="1879947"/>
            <a:ext cx="244475" cy="246063"/>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15" name="Rectangle 2064"/>
          <p:cNvSpPr>
            <a:spLocks noChangeArrowheads="1"/>
          </p:cNvSpPr>
          <p:nvPr/>
        </p:nvSpPr>
        <p:spPr bwMode="auto">
          <a:xfrm>
            <a:off x="3342853" y="2248247"/>
            <a:ext cx="244475" cy="244475"/>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16" name="Oval 2065"/>
          <p:cNvSpPr>
            <a:spLocks noChangeArrowheads="1"/>
          </p:cNvSpPr>
          <p:nvPr/>
        </p:nvSpPr>
        <p:spPr bwMode="auto">
          <a:xfrm>
            <a:off x="1936328" y="1024285"/>
            <a:ext cx="2141538" cy="1651000"/>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nvGrpSpPr>
          <p:cNvPr id="17" name="Group 2066"/>
          <p:cNvGrpSpPr/>
          <p:nvPr/>
        </p:nvGrpSpPr>
        <p:grpSpPr bwMode="auto">
          <a:xfrm>
            <a:off x="5300234" y="1208436"/>
            <a:ext cx="1528760" cy="1039814"/>
            <a:chOff x="3648" y="576"/>
            <a:chExt cx="1200" cy="816"/>
          </a:xfrm>
        </p:grpSpPr>
        <p:sp>
          <p:nvSpPr>
            <p:cNvPr id="43" name="AutoShape 2067"/>
            <p:cNvSpPr>
              <a:spLocks noChangeArrowheads="1"/>
            </p:cNvSpPr>
            <p:nvPr/>
          </p:nvSpPr>
          <p:spPr bwMode="auto">
            <a:xfrm>
              <a:off x="4368" y="672"/>
              <a:ext cx="239" cy="192"/>
            </a:xfrm>
            <a:prstGeom prst="triangle">
              <a:avLst>
                <a:gd name="adj" fmla="val 50000"/>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44" name="AutoShape 2068"/>
            <p:cNvSpPr>
              <a:spLocks noChangeArrowheads="1"/>
            </p:cNvSpPr>
            <p:nvPr/>
          </p:nvSpPr>
          <p:spPr bwMode="auto">
            <a:xfrm>
              <a:off x="3793" y="721"/>
              <a:ext cx="239" cy="193"/>
            </a:xfrm>
            <a:prstGeom prst="triangle">
              <a:avLst>
                <a:gd name="adj" fmla="val 50000"/>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45" name="Rectangle 2069"/>
            <p:cNvSpPr>
              <a:spLocks noChangeArrowheads="1"/>
            </p:cNvSpPr>
            <p:nvPr/>
          </p:nvSpPr>
          <p:spPr bwMode="auto">
            <a:xfrm>
              <a:off x="4128" y="864"/>
              <a:ext cx="192" cy="192"/>
            </a:xfrm>
            <a:prstGeom prst="rect">
              <a:avLst/>
            </a:prstGeom>
            <a:solidFill>
              <a:srgbClr val="FF00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46" name="Rectangle 2070"/>
            <p:cNvSpPr>
              <a:spLocks noChangeArrowheads="1"/>
            </p:cNvSpPr>
            <p:nvPr/>
          </p:nvSpPr>
          <p:spPr bwMode="auto">
            <a:xfrm>
              <a:off x="3888" y="1056"/>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47" name="Rectangle 2071"/>
            <p:cNvSpPr>
              <a:spLocks noChangeArrowheads="1"/>
            </p:cNvSpPr>
            <p:nvPr/>
          </p:nvSpPr>
          <p:spPr bwMode="auto">
            <a:xfrm>
              <a:off x="4416" y="1056"/>
              <a:ext cx="192" cy="192"/>
            </a:xfrm>
            <a:prstGeom prst="rect">
              <a:avLst/>
            </a:prstGeom>
            <a:solidFill>
              <a:srgbClr val="FF00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48" name="Oval 2072"/>
            <p:cNvSpPr>
              <a:spLocks noChangeArrowheads="1"/>
            </p:cNvSpPr>
            <p:nvPr/>
          </p:nvSpPr>
          <p:spPr bwMode="auto">
            <a:xfrm>
              <a:off x="3648" y="576"/>
              <a:ext cx="1200" cy="81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8" name="Group 2073"/>
          <p:cNvGrpSpPr/>
          <p:nvPr/>
        </p:nvGrpSpPr>
        <p:grpSpPr bwMode="auto">
          <a:xfrm>
            <a:off x="5484391" y="3103911"/>
            <a:ext cx="1344612" cy="1284287"/>
            <a:chOff x="3792" y="2304"/>
            <a:chExt cx="1056" cy="1008"/>
          </a:xfrm>
        </p:grpSpPr>
        <p:sp>
          <p:nvSpPr>
            <p:cNvPr id="37" name="AutoShape 2074"/>
            <p:cNvSpPr>
              <a:spLocks noChangeArrowheads="1"/>
            </p:cNvSpPr>
            <p:nvPr/>
          </p:nvSpPr>
          <p:spPr bwMode="auto">
            <a:xfrm>
              <a:off x="4321" y="2736"/>
              <a:ext cx="239"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38" name="AutoShape 2075"/>
            <p:cNvSpPr>
              <a:spLocks noChangeArrowheads="1"/>
            </p:cNvSpPr>
            <p:nvPr/>
          </p:nvSpPr>
          <p:spPr bwMode="auto">
            <a:xfrm>
              <a:off x="4129" y="2449"/>
              <a:ext cx="239"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39" name="AutoShape 2076"/>
            <p:cNvSpPr>
              <a:spLocks noChangeArrowheads="1"/>
            </p:cNvSpPr>
            <p:nvPr/>
          </p:nvSpPr>
          <p:spPr bwMode="auto">
            <a:xfrm>
              <a:off x="3888" y="2640"/>
              <a:ext cx="241" cy="192"/>
            </a:xfrm>
            <a:prstGeom prst="triangle">
              <a:avLst>
                <a:gd name="adj" fmla="val 50000"/>
              </a:avLst>
            </a:prstGeom>
            <a:solidFill>
              <a:srgbClr val="66FF66"/>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40" name="Rectangle 2077"/>
            <p:cNvSpPr>
              <a:spLocks noChangeArrowheads="1"/>
            </p:cNvSpPr>
            <p:nvPr/>
          </p:nvSpPr>
          <p:spPr bwMode="auto">
            <a:xfrm>
              <a:off x="4129" y="2976"/>
              <a:ext cx="192"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41" name="Rectangle 2078"/>
            <p:cNvSpPr>
              <a:spLocks noChangeArrowheads="1"/>
            </p:cNvSpPr>
            <p:nvPr/>
          </p:nvSpPr>
          <p:spPr bwMode="auto">
            <a:xfrm>
              <a:off x="4417" y="2449"/>
              <a:ext cx="192" cy="192"/>
            </a:xfrm>
            <a:prstGeom prst="rect">
              <a:avLst/>
            </a:prstGeom>
            <a:solidFill>
              <a:srgbClr val="66FF66"/>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42" name="Oval 2079"/>
            <p:cNvSpPr>
              <a:spLocks noChangeArrowheads="1"/>
            </p:cNvSpPr>
            <p:nvPr/>
          </p:nvSpPr>
          <p:spPr bwMode="auto">
            <a:xfrm>
              <a:off x="3792" y="2304"/>
              <a:ext cx="1056" cy="1008"/>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grpSp>
        <p:nvGrpSpPr>
          <p:cNvPr id="19" name="Group 2080"/>
          <p:cNvGrpSpPr/>
          <p:nvPr/>
        </p:nvGrpSpPr>
        <p:grpSpPr bwMode="auto">
          <a:xfrm>
            <a:off x="2853901" y="4204044"/>
            <a:ext cx="1162049" cy="1039812"/>
            <a:chOff x="2208" y="2928"/>
            <a:chExt cx="912" cy="816"/>
          </a:xfrm>
        </p:grpSpPr>
        <p:sp>
          <p:nvSpPr>
            <p:cNvPr id="32" name="Rectangle 2081"/>
            <p:cNvSpPr>
              <a:spLocks noChangeArrowheads="1"/>
            </p:cNvSpPr>
            <p:nvPr/>
          </p:nvSpPr>
          <p:spPr bwMode="auto">
            <a:xfrm>
              <a:off x="2400" y="3073"/>
              <a:ext cx="192" cy="193"/>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sp>
          <p:nvSpPr>
            <p:cNvPr id="33" name="Rectangle 2082"/>
            <p:cNvSpPr>
              <a:spLocks noChangeArrowheads="1"/>
            </p:cNvSpPr>
            <p:nvPr/>
          </p:nvSpPr>
          <p:spPr bwMode="auto">
            <a:xfrm>
              <a:off x="2353" y="3360"/>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sl-SI" altLang="zh-CN" b="0" kern="0">
                <a:solidFill>
                  <a:sysClr val="windowText" lastClr="000000"/>
                </a:solidFill>
              </a:endParaRPr>
            </a:p>
          </p:txBody>
        </p:sp>
        <p:sp>
          <p:nvSpPr>
            <p:cNvPr id="34" name="Rectangle 2083"/>
            <p:cNvSpPr>
              <a:spLocks noChangeArrowheads="1"/>
            </p:cNvSpPr>
            <p:nvPr/>
          </p:nvSpPr>
          <p:spPr bwMode="auto">
            <a:xfrm>
              <a:off x="2688" y="3408"/>
              <a:ext cx="192" cy="192"/>
            </a:xfrm>
            <a:prstGeom prst="rect">
              <a:avLst/>
            </a:prstGeom>
            <a:solidFill>
              <a:srgbClr val="FFFF00"/>
            </a:solidFill>
            <a:ln w="28575">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35" name="Rectangle 2084"/>
            <p:cNvSpPr>
              <a:spLocks noChangeArrowheads="1"/>
            </p:cNvSpPr>
            <p:nvPr/>
          </p:nvSpPr>
          <p:spPr bwMode="auto">
            <a:xfrm>
              <a:off x="2688" y="3120"/>
              <a:ext cx="192" cy="192"/>
            </a:xfrm>
            <a:prstGeom prst="rect">
              <a:avLst/>
            </a:prstGeom>
            <a:solidFill>
              <a:srgbClr val="FFFF00"/>
            </a:solidFill>
            <a:ln w="12700" cap="rnd">
              <a:solidFill>
                <a:srgbClr val="000000"/>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r>
                <a:rPr lang="sl-SI" altLang="zh-CN" b="0" kern="0">
                  <a:solidFill>
                    <a:sysClr val="windowText" lastClr="000000"/>
                  </a:solidFill>
                </a:rPr>
                <a:t>.</a:t>
              </a:r>
              <a:endParaRPr lang="en-US" altLang="zh-CN" b="0" kern="0">
                <a:solidFill>
                  <a:sysClr val="windowText" lastClr="000000"/>
                </a:solidFill>
                <a:ea typeface="宋体" panose="02010600030101010101" pitchFamily="2" charset="-122"/>
              </a:endParaRPr>
            </a:p>
          </p:txBody>
        </p:sp>
        <p:sp>
          <p:nvSpPr>
            <p:cNvPr id="36" name="Oval 2085"/>
            <p:cNvSpPr>
              <a:spLocks noChangeArrowheads="1"/>
            </p:cNvSpPr>
            <p:nvPr/>
          </p:nvSpPr>
          <p:spPr bwMode="auto">
            <a:xfrm>
              <a:off x="2208" y="2928"/>
              <a:ext cx="912" cy="816"/>
            </a:xfrm>
            <a:prstGeom prst="ellipse">
              <a:avLst/>
            </a:prstGeom>
            <a:noFill/>
            <a:ln w="127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a typeface="宋体" panose="02010600030101010101" pitchFamily="2" charset="-122"/>
              </a:endParaRPr>
            </a:p>
          </p:txBody>
        </p:sp>
      </p:grpSp>
      <p:sp>
        <p:nvSpPr>
          <p:cNvPr id="20" name="Line 2086"/>
          <p:cNvSpPr>
            <a:spLocks noChangeShapeType="1"/>
          </p:cNvSpPr>
          <p:nvPr/>
        </p:nvSpPr>
        <p:spPr bwMode="auto">
          <a:xfrm flipH="1">
            <a:off x="3649241" y="2737197"/>
            <a:ext cx="182562" cy="1406525"/>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1" name="Line 2087"/>
          <p:cNvSpPr>
            <a:spLocks noChangeShapeType="1"/>
          </p:cNvSpPr>
          <p:nvPr/>
        </p:nvSpPr>
        <p:spPr bwMode="auto">
          <a:xfrm>
            <a:off x="3831803" y="2737197"/>
            <a:ext cx="1590675" cy="673100"/>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2" name="Line 2088"/>
          <p:cNvSpPr>
            <a:spLocks noChangeShapeType="1"/>
          </p:cNvSpPr>
          <p:nvPr/>
        </p:nvSpPr>
        <p:spPr bwMode="auto">
          <a:xfrm flipV="1">
            <a:off x="3831803" y="2002185"/>
            <a:ext cx="1468438" cy="735012"/>
          </a:xfrm>
          <a:prstGeom prst="line">
            <a:avLst/>
          </a:prstGeom>
          <a:noFill/>
          <a:ln w="28575">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fontAlgn="auto" hangingPunct="1">
              <a:spcBef>
                <a:spcPts val="0"/>
              </a:spcBef>
              <a:spcAft>
                <a:spcPts val="0"/>
              </a:spcAft>
              <a:defRPr/>
            </a:pPr>
            <a:endParaRPr lang="zh-CN" altLang="en-US" b="0" kern="0">
              <a:solidFill>
                <a:sysClr val="windowText" lastClr="000000"/>
              </a:solidFill>
            </a:endParaRPr>
          </a:p>
        </p:txBody>
      </p:sp>
      <p:sp>
        <p:nvSpPr>
          <p:cNvPr id="23" name="Text Box 2089"/>
          <p:cNvSpPr txBox="1">
            <a:spLocks noChangeArrowheads="1"/>
          </p:cNvSpPr>
          <p:nvPr/>
        </p:nvSpPr>
        <p:spPr bwMode="auto">
          <a:xfrm>
            <a:off x="2849141" y="2737197"/>
            <a:ext cx="928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fontAlgn="auto" hangingPunct="1">
              <a:spcBef>
                <a:spcPts val="0"/>
              </a:spcBef>
              <a:spcAft>
                <a:spcPts val="0"/>
              </a:spcAft>
              <a:defRPr/>
            </a:pPr>
            <a:r>
              <a:rPr lang="en-US" altLang="zh-CN" b="0" kern="0">
                <a:solidFill>
                  <a:srgbClr val="000000"/>
                </a:solidFill>
                <a:ea typeface="宋体" panose="02010600030101010101" pitchFamily="2" charset="-122"/>
              </a:rPr>
              <a:t>Color</a:t>
            </a:r>
            <a:r>
              <a:rPr lang="sl-SI" altLang="zh-CN" b="0" kern="0">
                <a:solidFill>
                  <a:srgbClr val="000000"/>
                </a:solidFill>
              </a:rPr>
              <a:t>?</a:t>
            </a:r>
            <a:endParaRPr lang="en-US" altLang="zh-CN" b="0" kern="0">
              <a:solidFill>
                <a:srgbClr val="000000"/>
              </a:solidFill>
              <a:ea typeface="宋体" panose="02010600030101010101" pitchFamily="2" charset="-122"/>
            </a:endParaRPr>
          </a:p>
        </p:txBody>
      </p:sp>
      <p:sp>
        <p:nvSpPr>
          <p:cNvPr id="24" name="Text Box 2090"/>
          <p:cNvSpPr txBox="1">
            <a:spLocks noChangeArrowheads="1"/>
          </p:cNvSpPr>
          <p:nvPr/>
        </p:nvSpPr>
        <p:spPr bwMode="auto">
          <a:xfrm>
            <a:off x="3992141" y="2064097"/>
            <a:ext cx="5127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hangingPunct="1"/>
            <a:r>
              <a:rPr lang="en-US" altLang="zh-CN" sz="1600">
                <a:solidFill>
                  <a:schemeClr val="bg1"/>
                </a:solidFill>
                <a:latin typeface="Comic Sans MS" panose="030F0702030302020204" pitchFamily="66" charset="0"/>
              </a:rPr>
              <a:t>red</a:t>
            </a:r>
          </a:p>
        </p:txBody>
      </p:sp>
      <p:sp>
        <p:nvSpPr>
          <p:cNvPr id="25" name="Text Box 2091"/>
          <p:cNvSpPr txBox="1">
            <a:spLocks noChangeArrowheads="1"/>
          </p:cNvSpPr>
          <p:nvPr/>
        </p:nvSpPr>
        <p:spPr bwMode="auto">
          <a:xfrm>
            <a:off x="3771478" y="3532535"/>
            <a:ext cx="758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hangingPunct="1"/>
            <a:r>
              <a:rPr lang="en-US" altLang="zh-CN" sz="1600">
                <a:solidFill>
                  <a:schemeClr val="bg1"/>
                </a:solidFill>
                <a:latin typeface="Comic Sans MS" panose="030F0702030302020204" pitchFamily="66" charset="0"/>
              </a:rPr>
              <a:t>yellow</a:t>
            </a:r>
          </a:p>
        </p:txBody>
      </p:sp>
      <p:sp>
        <p:nvSpPr>
          <p:cNvPr id="26" name="Text Box 2092"/>
          <p:cNvSpPr txBox="1">
            <a:spLocks noChangeArrowheads="1"/>
          </p:cNvSpPr>
          <p:nvPr/>
        </p:nvSpPr>
        <p:spPr bwMode="auto">
          <a:xfrm>
            <a:off x="4566816" y="2797522"/>
            <a:ext cx="7191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hangingPunct="1"/>
            <a:r>
              <a:rPr lang="en-US" altLang="zh-CN" sz="1600">
                <a:solidFill>
                  <a:schemeClr val="bg1"/>
                </a:solidFill>
                <a:latin typeface="Comic Sans MS" panose="030F0702030302020204" pitchFamily="66" charset="0"/>
              </a:rPr>
              <a:t>green</a:t>
            </a:r>
          </a:p>
        </p:txBody>
      </p:sp>
      <p:grpSp>
        <p:nvGrpSpPr>
          <p:cNvPr id="27" name="Group 2097"/>
          <p:cNvGrpSpPr/>
          <p:nvPr/>
        </p:nvGrpSpPr>
        <p:grpSpPr bwMode="auto">
          <a:xfrm>
            <a:off x="2239542" y="2151410"/>
            <a:ext cx="3667127" cy="1770061"/>
            <a:chOff x="1440" y="1152"/>
            <a:chExt cx="2310" cy="1115"/>
          </a:xfrm>
        </p:grpSpPr>
        <p:pic>
          <p:nvPicPr>
            <p:cNvPr id="29" name="Picture 20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 y="1152"/>
              <a:ext cx="715"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0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 y="1728"/>
              <a:ext cx="79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968"/>
              <a:ext cx="840"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8" name="Picture 2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666" y="5347047"/>
            <a:ext cx="71818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矩形 49"/>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5.1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分类的定义与基本问题</a:t>
            </a:r>
          </a:p>
        </p:txBody>
      </p:sp>
      <p:sp>
        <p:nvSpPr>
          <p:cNvPr id="27" name="AutoShape 4"/>
          <p:cNvSpPr>
            <a:spLocks noChangeArrowheads="1"/>
          </p:cNvSpPr>
          <p:nvPr/>
        </p:nvSpPr>
        <p:spPr bwMode="auto">
          <a:xfrm>
            <a:off x="1728470" y="1732915"/>
            <a:ext cx="1752600" cy="1143000"/>
          </a:xfrm>
          <a:prstGeom prst="can">
            <a:avLst>
              <a:gd name="adj" fmla="val 25000"/>
            </a:avLst>
          </a:prstGeom>
          <a:solidFill>
            <a:schemeClr val="hlink"/>
          </a:solidFill>
          <a:ln w="9525">
            <a:solidFill>
              <a:schemeClr val="tx1"/>
            </a:solidFill>
            <a:rou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sz="2400">
                <a:latin typeface="Calibri" panose="020F0502020204030204" pitchFamily="34" charset="0"/>
                <a:cs typeface="Calibri" panose="020F0502020204030204" pitchFamily="34" charset="0"/>
              </a:rPr>
              <a:t>New data</a:t>
            </a:r>
          </a:p>
        </p:txBody>
      </p:sp>
      <p:sp>
        <p:nvSpPr>
          <p:cNvPr id="25605" name="AutoShape 5"/>
          <p:cNvSpPr>
            <a:spLocks noChangeArrowheads="1"/>
          </p:cNvSpPr>
          <p:nvPr/>
        </p:nvSpPr>
        <p:spPr bwMode="auto">
          <a:xfrm>
            <a:off x="5595620" y="1196340"/>
            <a:ext cx="1676400" cy="1143000"/>
          </a:xfrm>
          <a:prstGeom prst="can">
            <a:avLst>
              <a:gd name="adj" fmla="val 25000"/>
            </a:avLst>
          </a:prstGeom>
          <a:solidFill>
            <a:schemeClr val="hlink"/>
          </a:solidFill>
          <a:ln w="9525">
            <a:solidFill>
              <a:schemeClr val="tx1"/>
            </a:solidFill>
            <a:round/>
          </a:ln>
        </p:spPr>
        <p:txBody>
          <a:bodyPr wrap="none" anchor="ct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r>
              <a:rPr lang="en-US" altLang="zh-CN" sz="2400">
                <a:latin typeface="Calibri" panose="020F0502020204030204" pitchFamily="34" charset="0"/>
                <a:cs typeface="Calibri" panose="020F0502020204030204" pitchFamily="34" charset="0"/>
              </a:rPr>
              <a:t>Classifier</a:t>
            </a:r>
          </a:p>
          <a:p>
            <a:pPr algn="ctr"/>
            <a:r>
              <a:rPr lang="en-US" altLang="zh-CN" sz="2400">
                <a:latin typeface="Calibri" panose="020F0502020204030204" pitchFamily="34" charset="0"/>
                <a:cs typeface="Calibri" panose="020F0502020204030204" pitchFamily="34" charset="0"/>
              </a:rPr>
              <a:t>(model)</a:t>
            </a:r>
          </a:p>
        </p:txBody>
      </p:sp>
      <p:sp>
        <p:nvSpPr>
          <p:cNvPr id="30" name="Line 7"/>
          <p:cNvSpPr>
            <a:spLocks noChangeShapeType="1"/>
          </p:cNvSpPr>
          <p:nvPr/>
        </p:nvSpPr>
        <p:spPr bwMode="auto">
          <a:xfrm flipH="1">
            <a:off x="1252220" y="2872740"/>
            <a:ext cx="457200" cy="381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8"/>
          <p:cNvSpPr>
            <a:spLocks noChangeShapeType="1"/>
          </p:cNvSpPr>
          <p:nvPr/>
        </p:nvSpPr>
        <p:spPr bwMode="auto">
          <a:xfrm>
            <a:off x="3538220" y="2872740"/>
            <a:ext cx="22860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9"/>
          <p:cNvSpPr>
            <a:spLocks noChangeShapeType="1"/>
          </p:cNvSpPr>
          <p:nvPr/>
        </p:nvSpPr>
        <p:spPr bwMode="auto">
          <a:xfrm flipV="1">
            <a:off x="3766820" y="1882140"/>
            <a:ext cx="1371600" cy="304800"/>
          </a:xfrm>
          <a:prstGeom prst="line">
            <a:avLst/>
          </a:prstGeom>
          <a:noFill/>
          <a:ln w="76200">
            <a:solidFill>
              <a:srgbClr val="D60093"/>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0"/>
          <p:cNvSpPr>
            <a:spLocks noChangeShapeType="1"/>
          </p:cNvSpPr>
          <p:nvPr/>
        </p:nvSpPr>
        <p:spPr bwMode="auto">
          <a:xfrm>
            <a:off x="6510020" y="2491740"/>
            <a:ext cx="0" cy="762000"/>
          </a:xfrm>
          <a:prstGeom prst="line">
            <a:avLst/>
          </a:prstGeom>
          <a:noFill/>
          <a:ln w="76200">
            <a:solidFill>
              <a:srgbClr val="D60093"/>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线形标注 2 33"/>
          <p:cNvSpPr/>
          <p:nvPr/>
        </p:nvSpPr>
        <p:spPr bwMode="auto">
          <a:xfrm>
            <a:off x="4104958" y="4844415"/>
            <a:ext cx="2592387" cy="600075"/>
          </a:xfrm>
          <a:prstGeom prst="borderCallout2">
            <a:avLst>
              <a:gd name="adj1" fmla="val 31344"/>
              <a:gd name="adj2" fmla="val -3523"/>
              <a:gd name="adj3" fmla="val 21517"/>
              <a:gd name="adj4" fmla="val -17148"/>
              <a:gd name="adj5" fmla="val -105797"/>
              <a:gd name="adj6" fmla="val -27427"/>
            </a:avLst>
          </a:prstGeom>
          <a:solidFill>
            <a:srgbClr val="FFFFE7"/>
          </a:solidFill>
          <a:ln w="25400" cap="flat" cmpd="sng" algn="ctr">
            <a:solidFill>
              <a:srgbClr val="FF9933"/>
            </a:solidFill>
            <a:prstDash val="solid"/>
            <a:round/>
            <a:headEnd type="none" w="med" len="med"/>
            <a:tailEnd type="triangle" w="lg" len="lg"/>
          </a:ln>
          <a:effectLst>
            <a:outerShdw blurRad="50800" dist="38100" dir="2700000" algn="tl" rotWithShape="0">
              <a:prstClr val="black">
                <a:alpha val="40000"/>
              </a:prstClr>
            </a:outerShdw>
          </a:effectLst>
        </p:spPr>
        <p:txBody>
          <a:bodyPr tIns="72000" bIns="108000"/>
          <a:lstStyle/>
          <a:p>
            <a:pPr algn="ctr">
              <a:lnSpc>
                <a:spcPct val="120000"/>
              </a:lnSpc>
              <a:spcBef>
                <a:spcPts val="600"/>
              </a:spcBef>
              <a:spcAft>
                <a:spcPts val="600"/>
              </a:spcAft>
              <a:buClr>
                <a:srgbClr val="CC0000"/>
              </a:buClr>
              <a:defRPr/>
            </a:pPr>
            <a:r>
              <a:rPr lang="zh-CN" altLang="en-US" sz="2400" b="0" dirty="0">
                <a:solidFill>
                  <a:srgbClr val="C00000"/>
                </a:solidFill>
                <a:effectLst>
                  <a:outerShdw blurRad="38100" dist="38100" dir="2700000" algn="tl">
                    <a:srgbClr val="000000"/>
                  </a:outerShdw>
                </a:effectLst>
                <a:latin typeface="Times New Roman" panose="02020603050405020304" pitchFamily="18" charset="0"/>
                <a:ea typeface="黑体" panose="02010609060101010101" pitchFamily="49" charset="-122"/>
              </a:rPr>
              <a:t>类标签未知</a:t>
            </a:r>
          </a:p>
        </p:txBody>
      </p:sp>
      <p:sp>
        <p:nvSpPr>
          <p:cNvPr id="35" name="内容占位符 2"/>
          <p:cNvSpPr txBox="1"/>
          <p:nvPr/>
        </p:nvSpPr>
        <p:spPr bwMode="auto">
          <a:xfrm>
            <a:off x="1371600" y="5750243"/>
            <a:ext cx="68008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1143000"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60020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20574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a:lnSpc>
                <a:spcPct val="130000"/>
              </a:lnSpc>
              <a:buClrTx/>
              <a:buFontTx/>
              <a:buNone/>
            </a:pPr>
            <a:r>
              <a:rPr lang="zh-CN" altLang="en-US" sz="2400">
                <a:solidFill>
                  <a:srgbClr val="FF0000"/>
                </a:solidFill>
                <a:latin typeface="黑体" panose="02010609060101010101" pitchFamily="49" charset="-122"/>
              </a:rPr>
              <a:t>分类阶段：</a:t>
            </a:r>
            <a:r>
              <a:rPr lang="zh-CN" altLang="en-US" sz="2400">
                <a:solidFill>
                  <a:srgbClr val="0070C0"/>
                </a:solidFill>
                <a:latin typeface="黑体" panose="02010609060101010101" pitchFamily="49" charset="-122"/>
              </a:rPr>
              <a:t>利用模型预测新数据的类标签</a:t>
            </a:r>
          </a:p>
        </p:txBody>
      </p:sp>
      <p:pic>
        <p:nvPicPr>
          <p:cNvPr id="2" name="图片 1"/>
          <p:cNvPicPr>
            <a:picLocks noChangeAspect="1"/>
          </p:cNvPicPr>
          <p:nvPr/>
        </p:nvPicPr>
        <p:blipFill>
          <a:blip r:embed="rId2"/>
          <a:stretch>
            <a:fillRect/>
          </a:stretch>
        </p:blipFill>
        <p:spPr>
          <a:xfrm>
            <a:off x="1123950" y="3451860"/>
            <a:ext cx="2790190" cy="2100580"/>
          </a:xfrm>
          <a:prstGeom prst="rect">
            <a:avLst/>
          </a:prstGeom>
        </p:spPr>
      </p:pic>
      <p:pic>
        <p:nvPicPr>
          <p:cNvPr id="3" name="图片 2"/>
          <p:cNvPicPr>
            <a:picLocks noChangeAspect="1"/>
          </p:cNvPicPr>
          <p:nvPr/>
        </p:nvPicPr>
        <p:blipFill>
          <a:blip r:embed="rId3"/>
          <a:stretch>
            <a:fillRect/>
          </a:stretch>
        </p:blipFill>
        <p:spPr>
          <a:xfrm>
            <a:off x="6028690" y="3329940"/>
            <a:ext cx="1033145" cy="1420495"/>
          </a:xfrm>
          <a:prstGeom prst="rect">
            <a:avLst/>
          </a:prstGeom>
        </p:spPr>
      </p:pic>
    </p:spTree>
  </p:cSld>
  <p:clrMapOvr>
    <a:masterClrMapping/>
  </p:clrMapOvr>
  <p:transition>
    <p:blinds dir="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163" y="1843087"/>
            <a:ext cx="34956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3062287"/>
            <a:ext cx="71818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863" y="4433887"/>
            <a:ext cx="6010275" cy="581025"/>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-Gini index</a:t>
            </a: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blinds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endParaRPr lang="zh-CN" altLang="en-US" sz="28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p:cNvSpPr txBox="1">
            <a:spLocks noChangeArrowheads="1"/>
          </p:cNvSpPr>
          <p:nvPr/>
        </p:nvSpPr>
        <p:spPr bwMode="auto">
          <a:xfrm>
            <a:off x="304800" y="1161257"/>
            <a:ext cx="8534400"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eaLnBrk="1" hangingPunct="1">
              <a:lnSpc>
                <a:spcPct val="120000"/>
              </a:lnSpc>
              <a:spcBef>
                <a:spcPts val="600"/>
              </a:spcBef>
              <a:buFont typeface="Wingdings" panose="05000000000000000000" pitchFamily="2" charset="2"/>
              <a:buChar char="n"/>
            </a:pPr>
            <a:r>
              <a:rPr lang="zh-CN" altLang="en-US" sz="2800" dirty="0">
                <a:solidFill>
                  <a:srgbClr val="C00000"/>
                </a:solidFill>
                <a:latin typeface="黑体" panose="02010609060101010101" pitchFamily="49" charset="-122"/>
                <a:cs typeface="Calibri" panose="020F0502020204030204" pitchFamily="34" charset="0"/>
              </a:rPr>
              <a:t>度量的对比</a:t>
            </a:r>
            <a:endParaRPr lang="en-US" altLang="zh-CN" sz="2800" dirty="0">
              <a:solidFill>
                <a:srgbClr val="C00000"/>
              </a:solidFill>
              <a:latin typeface="黑体" panose="02010609060101010101" pitchFamily="49" charset="-122"/>
              <a:cs typeface="Calibri" panose="020F0502020204030204" pitchFamily="34" charset="0"/>
            </a:endParaRPr>
          </a:p>
          <a:p>
            <a:pPr lvl="1">
              <a:lnSpc>
                <a:spcPct val="120000"/>
              </a:lnSpc>
              <a:spcBef>
                <a:spcPts val="600"/>
              </a:spcBef>
              <a:buClrTx/>
              <a:buFont typeface="Wingdings" panose="05000000000000000000" pitchFamily="2" charset="2"/>
              <a:buChar char="ü"/>
            </a:pPr>
            <a:r>
              <a:rPr lang="zh-CN" altLang="en-US" sz="2400" dirty="0">
                <a:solidFill>
                  <a:srgbClr val="0070C0"/>
                </a:solidFill>
                <a:latin typeface="Calibri" panose="020F0502020204030204" pitchFamily="34" charset="0"/>
                <a:cs typeface="Calibri" panose="020F0502020204030204" pitchFamily="34" charset="0"/>
              </a:rPr>
              <a:t>信息增益 </a:t>
            </a:r>
            <a:r>
              <a:rPr lang="en-US" altLang="zh-CN" sz="2400" dirty="0">
                <a:solidFill>
                  <a:srgbClr val="0070C0"/>
                </a:solidFill>
                <a:latin typeface="Calibri" panose="020F0502020204030204" pitchFamily="34" charset="0"/>
                <a:cs typeface="Calibri" panose="020F0502020204030204" pitchFamily="34" charset="0"/>
              </a:rPr>
              <a:t>Information gain:</a:t>
            </a:r>
            <a:r>
              <a:rPr lang="en-US" altLang="zh-CN" sz="2400" dirty="0">
                <a:solidFill>
                  <a:srgbClr val="0000FF"/>
                </a:solidFill>
                <a:latin typeface="Calibri" panose="020F0502020204030204" pitchFamily="34" charset="0"/>
                <a:cs typeface="Calibri" panose="020F0502020204030204" pitchFamily="34" charset="0"/>
              </a:rPr>
              <a:t> </a:t>
            </a:r>
          </a:p>
          <a:p>
            <a:pPr lvl="2" eaLnBrk="1" hangingPunct="1">
              <a:lnSpc>
                <a:spcPct val="120000"/>
              </a:lnSpc>
              <a:spcBef>
                <a:spcPts val="600"/>
              </a:spcBef>
              <a:buClrTx/>
              <a:buFont typeface="Wingdings" panose="05000000000000000000" pitchFamily="2" charset="2"/>
              <a:buChar char=""/>
            </a:pPr>
            <a:r>
              <a:rPr lang="zh-CN" altLang="en-US" sz="2000" dirty="0">
                <a:latin typeface="黑体" panose="02010609060101010101" pitchFamily="49" charset="-122"/>
              </a:rPr>
              <a:t>偏向于多值属性</a:t>
            </a:r>
            <a:endParaRPr lang="en-US" altLang="zh-CN" sz="2000" dirty="0">
              <a:latin typeface="黑体" panose="02010609060101010101" pitchFamily="49" charset="-122"/>
            </a:endParaRPr>
          </a:p>
          <a:p>
            <a:pPr lvl="1">
              <a:lnSpc>
                <a:spcPct val="120000"/>
              </a:lnSpc>
              <a:spcBef>
                <a:spcPts val="600"/>
              </a:spcBef>
              <a:buClrTx/>
              <a:buFont typeface="Wingdings" panose="05000000000000000000" pitchFamily="2" charset="2"/>
              <a:buChar char="ü"/>
            </a:pPr>
            <a:r>
              <a:rPr lang="zh-CN" altLang="en-US" sz="2400" dirty="0">
                <a:solidFill>
                  <a:srgbClr val="0070C0"/>
                </a:solidFill>
                <a:latin typeface="Calibri" panose="020F0502020204030204" pitchFamily="34" charset="0"/>
                <a:cs typeface="Calibri" panose="020F0502020204030204" pitchFamily="34" charset="0"/>
              </a:rPr>
              <a:t>增益率 </a:t>
            </a:r>
            <a:r>
              <a:rPr lang="en-US" altLang="zh-CN" sz="2400" dirty="0">
                <a:solidFill>
                  <a:srgbClr val="0070C0"/>
                </a:solidFill>
                <a:latin typeface="Calibri" panose="020F0502020204030204" pitchFamily="34" charset="0"/>
                <a:cs typeface="Calibri" panose="020F0502020204030204" pitchFamily="34" charset="0"/>
              </a:rPr>
              <a:t>Gain ratio: </a:t>
            </a:r>
          </a:p>
          <a:p>
            <a:pPr lvl="2" eaLnBrk="1" hangingPunct="1">
              <a:lnSpc>
                <a:spcPct val="120000"/>
              </a:lnSpc>
              <a:spcBef>
                <a:spcPts val="600"/>
              </a:spcBef>
              <a:buClrTx/>
              <a:buFont typeface="Wingdings" panose="05000000000000000000" pitchFamily="2" charset="2"/>
              <a:buChar char=""/>
            </a:pPr>
            <a:r>
              <a:rPr lang="zh-CN" altLang="en-US" sz="2000" dirty="0">
                <a:latin typeface="黑体" panose="02010609060101010101" pitchFamily="49" charset="-122"/>
              </a:rPr>
              <a:t>倾向于不平衡的分裂，其中一个子集比其他小得多</a:t>
            </a:r>
            <a:endParaRPr lang="en-US" altLang="zh-CN" sz="2000" dirty="0">
              <a:latin typeface="黑体" panose="02010609060101010101" pitchFamily="49" charset="-122"/>
            </a:endParaRPr>
          </a:p>
          <a:p>
            <a:pPr lvl="1">
              <a:lnSpc>
                <a:spcPct val="120000"/>
              </a:lnSpc>
              <a:spcBef>
                <a:spcPts val="600"/>
              </a:spcBef>
              <a:buClrTx/>
              <a:buFont typeface="Wingdings" panose="05000000000000000000" pitchFamily="2" charset="2"/>
              <a:buChar char="ü"/>
            </a:pPr>
            <a:r>
              <a:rPr lang="en-US" altLang="zh-CN" sz="2400" dirty="0">
                <a:solidFill>
                  <a:srgbClr val="0070C0"/>
                </a:solidFill>
                <a:latin typeface="Calibri" panose="020F0502020204030204" pitchFamily="34" charset="0"/>
                <a:cs typeface="Calibri" panose="020F0502020204030204" pitchFamily="34" charset="0"/>
              </a:rPr>
              <a:t>Gini index: </a:t>
            </a:r>
          </a:p>
          <a:p>
            <a:pPr lvl="2" eaLnBrk="1" hangingPunct="1">
              <a:lnSpc>
                <a:spcPct val="120000"/>
              </a:lnSpc>
              <a:spcBef>
                <a:spcPts val="600"/>
              </a:spcBef>
              <a:buClrTx/>
              <a:buFont typeface="Wingdings" panose="05000000000000000000" pitchFamily="2" charset="2"/>
              <a:buChar char=""/>
            </a:pPr>
            <a:r>
              <a:rPr lang="zh-CN" altLang="en-US" sz="2000" dirty="0">
                <a:latin typeface="黑体" panose="02010609060101010101" pitchFamily="49" charset="-122"/>
              </a:rPr>
              <a:t>偏向于多值属性</a:t>
            </a:r>
          </a:p>
          <a:p>
            <a:pPr lvl="2" eaLnBrk="1" hangingPunct="1">
              <a:lnSpc>
                <a:spcPct val="120000"/>
              </a:lnSpc>
              <a:spcBef>
                <a:spcPts val="600"/>
              </a:spcBef>
              <a:buClrTx/>
              <a:buFont typeface="Wingdings" panose="05000000000000000000" pitchFamily="2" charset="2"/>
              <a:buChar char=""/>
            </a:pPr>
            <a:r>
              <a:rPr lang="zh-CN" altLang="en-US" sz="2000" dirty="0">
                <a:latin typeface="黑体" panose="02010609060101010101" pitchFamily="49" charset="-122"/>
              </a:rPr>
              <a:t>当类数目较大时，计算困难</a:t>
            </a:r>
            <a:endParaRPr lang="en-US" altLang="zh-CN" sz="2000" dirty="0">
              <a:latin typeface="黑体" panose="02010609060101010101" pitchFamily="49" charset="-122"/>
            </a:endParaRPr>
          </a:p>
          <a:p>
            <a:pPr lvl="2" eaLnBrk="1" hangingPunct="1">
              <a:lnSpc>
                <a:spcPct val="120000"/>
              </a:lnSpc>
              <a:spcBef>
                <a:spcPts val="600"/>
              </a:spcBef>
              <a:buClrTx/>
              <a:buFont typeface="Wingdings" panose="05000000000000000000" pitchFamily="2" charset="2"/>
              <a:buChar char=""/>
            </a:pPr>
            <a:r>
              <a:rPr lang="zh-CN" altLang="en-US" sz="2000" dirty="0">
                <a:latin typeface="黑体" panose="02010609060101010101" pitchFamily="49" charset="-122"/>
              </a:rPr>
              <a:t>倾向于导致大小相等的分区和纯度</a:t>
            </a:r>
            <a:endParaRPr lang="en-US" altLang="zh-CN" sz="2000" dirty="0">
              <a:latin typeface="黑体" panose="02010609060101010101" pitchFamily="49" charset="-122"/>
            </a:endParaRPr>
          </a:p>
        </p:txBody>
      </p:sp>
    </p:spTree>
  </p:cSld>
  <p:clrMapOvr>
    <a:masterClrMapping/>
  </p:clrMapOvr>
  <p:transition>
    <p:blinds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endParaRPr lang="zh-CN" altLang="en-US" sz="28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1027"/>
          <p:cNvSpPr>
            <a:spLocks noGrp="1" noChangeArrowheads="1"/>
          </p:cNvSpPr>
          <p:nvPr/>
        </p:nvSpPr>
        <p:spPr bwMode="auto">
          <a:xfrm>
            <a:off x="971600" y="1268760"/>
            <a:ext cx="777557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eaLnBrk="1" hangingPunct="1">
              <a:lnSpc>
                <a:spcPct val="120000"/>
              </a:lnSpc>
              <a:spcBef>
                <a:spcPts val="600"/>
              </a:spcBef>
              <a:buClr>
                <a:srgbClr val="CC2C3A"/>
              </a:buClr>
              <a:buSzPct val="100000"/>
              <a:buFont typeface="Wingdings" panose="05000000000000000000" pitchFamily="2" charset="2"/>
              <a:buChar char="n"/>
              <a:defRPr/>
            </a:pPr>
            <a:r>
              <a:rPr lang="en-US" altLang="zh-CN" sz="2800" kern="1200" dirty="0">
                <a:solidFill>
                  <a:srgbClr val="C00000"/>
                </a:solidFill>
                <a:latin typeface="Calibri" panose="020F0502020204030204" pitchFamily="34" charset="0"/>
                <a:ea typeface="+mj-ea"/>
                <a:cs typeface="Calibri" panose="020F0502020204030204" pitchFamily="34" charset="0"/>
              </a:rPr>
              <a:t>ID3</a:t>
            </a:r>
            <a:r>
              <a:rPr lang="zh-CN" altLang="en-US" sz="2800" kern="1200" dirty="0">
                <a:solidFill>
                  <a:srgbClr val="C00000"/>
                </a:solidFill>
                <a:latin typeface="Calibri" panose="020F0502020204030204" pitchFamily="34" charset="0"/>
                <a:ea typeface="+mj-ea"/>
                <a:cs typeface="Calibri" panose="020F0502020204030204" pitchFamily="34" charset="0"/>
              </a:rPr>
              <a:t>算法   </a:t>
            </a:r>
            <a:r>
              <a:rPr lang="en-US" altLang="zh-CN" sz="2800" kern="1200" dirty="0">
                <a:solidFill>
                  <a:srgbClr val="0070C0"/>
                </a:solidFill>
                <a:latin typeface="Calibri" panose="020F0502020204030204" pitchFamily="34" charset="0"/>
                <a:ea typeface="+mj-ea"/>
                <a:cs typeface="Calibri" panose="020F0502020204030204" pitchFamily="34" charset="0"/>
              </a:rPr>
              <a:t>(</a:t>
            </a:r>
            <a:r>
              <a:rPr lang="en-US" altLang="zh-CN" sz="2800" dirty="0">
                <a:solidFill>
                  <a:srgbClr val="0070C0"/>
                </a:solidFill>
                <a:latin typeface="Calibri" panose="020F0502020204030204" pitchFamily="34" charset="0"/>
                <a:ea typeface="宋体" panose="02010600030101010101" pitchFamily="2" charset="-122"/>
                <a:cs typeface="Calibri" panose="020F0502020204030204" pitchFamily="34" charset="0"/>
              </a:rPr>
              <a:t>Information Gain</a:t>
            </a:r>
            <a:r>
              <a:rPr lang="en-US" altLang="zh-CN" sz="2800" kern="1200" dirty="0">
                <a:solidFill>
                  <a:srgbClr val="0070C0"/>
                </a:solidFill>
                <a:latin typeface="Calibri" panose="020F0502020204030204" pitchFamily="34" charset="0"/>
                <a:ea typeface="+mj-ea"/>
                <a:cs typeface="Calibri" panose="020F0502020204030204" pitchFamily="34" charset="0"/>
              </a:rPr>
              <a:t>)</a:t>
            </a:r>
            <a:endParaRPr lang="zh-CN" altLang="en-US" sz="2800" kern="1200" dirty="0">
              <a:solidFill>
                <a:srgbClr val="0070C0"/>
              </a:solidFill>
              <a:latin typeface="Calibri" panose="020F0502020204030204" pitchFamily="34" charset="0"/>
              <a:ea typeface="+mj-ea"/>
              <a:cs typeface="Calibri" panose="020F0502020204030204" pitchFamily="34" charset="0"/>
            </a:endParaRPr>
          </a:p>
          <a:p>
            <a:pPr eaLnBrk="1" hangingPunct="1">
              <a:lnSpc>
                <a:spcPct val="120000"/>
              </a:lnSpc>
              <a:spcBef>
                <a:spcPts val="600"/>
              </a:spcBef>
              <a:buClr>
                <a:srgbClr val="C00000"/>
              </a:buClr>
              <a:buSzPct val="100000"/>
              <a:buFont typeface="Wingdings" panose="05000000000000000000" pitchFamily="2" charset="2"/>
              <a:buChar char="n"/>
              <a:defRPr/>
            </a:pPr>
            <a:r>
              <a:rPr lang="en-US" altLang="zh-CN" sz="2800" kern="1200" dirty="0">
                <a:solidFill>
                  <a:srgbClr val="C00000"/>
                </a:solidFill>
                <a:latin typeface="Calibri" panose="020F0502020204030204" pitchFamily="34" charset="0"/>
                <a:ea typeface="+mj-ea"/>
                <a:cs typeface="Calibri" panose="020F0502020204030204" pitchFamily="34" charset="0"/>
              </a:rPr>
              <a:t>C4.5</a:t>
            </a:r>
            <a:r>
              <a:rPr lang="zh-CN" altLang="en-US" sz="2800" kern="1200" dirty="0">
                <a:solidFill>
                  <a:srgbClr val="C00000"/>
                </a:solidFill>
                <a:latin typeface="Calibri" panose="020F0502020204030204" pitchFamily="34" charset="0"/>
                <a:ea typeface="+mj-ea"/>
                <a:cs typeface="Calibri" panose="020F0502020204030204" pitchFamily="34" charset="0"/>
              </a:rPr>
              <a:t>算法  </a:t>
            </a:r>
            <a:r>
              <a:rPr lang="en-US" altLang="zh-CN" sz="2800" kern="1200" dirty="0">
                <a:solidFill>
                  <a:srgbClr val="0070C0"/>
                </a:solidFill>
                <a:latin typeface="Calibri" panose="020F0502020204030204" pitchFamily="34" charset="0"/>
                <a:cs typeface="Calibri" panose="020F0502020204030204" pitchFamily="34" charset="0"/>
              </a:rPr>
              <a:t>(</a:t>
            </a:r>
            <a:r>
              <a:rPr lang="en-US" altLang="zh-CN" sz="2800" dirty="0">
                <a:solidFill>
                  <a:srgbClr val="0070C0"/>
                </a:solidFill>
                <a:latin typeface="Calibri" panose="020F0502020204030204" pitchFamily="34" charset="0"/>
                <a:ea typeface="宋体" panose="02010600030101010101" pitchFamily="2" charset="-122"/>
                <a:cs typeface="Calibri" panose="020F0502020204030204" pitchFamily="34" charset="0"/>
              </a:rPr>
              <a:t>Gain</a:t>
            </a:r>
            <a:r>
              <a:rPr lang="en-US" altLang="zh-CN" sz="2800" dirty="0">
                <a:solidFill>
                  <a:srgbClr val="0070C0"/>
                </a:solidFill>
                <a:ea typeface="宋体" panose="02010600030101010101" pitchFamily="2" charset="-122"/>
              </a:rPr>
              <a:t> </a:t>
            </a:r>
            <a:r>
              <a:rPr lang="en-US" altLang="zh-CN" sz="2800" dirty="0">
                <a:solidFill>
                  <a:srgbClr val="0070C0"/>
                </a:solidFill>
                <a:latin typeface="Calibri" panose="020F0502020204030204" pitchFamily="34" charset="0"/>
                <a:ea typeface="宋体" panose="02010600030101010101" pitchFamily="2" charset="-122"/>
                <a:cs typeface="Calibri" panose="020F0502020204030204" pitchFamily="34" charset="0"/>
              </a:rPr>
              <a:t>ratio</a:t>
            </a:r>
            <a:r>
              <a:rPr lang="en-US" altLang="zh-CN" sz="2800" kern="1200" dirty="0">
                <a:solidFill>
                  <a:srgbClr val="0070C0"/>
                </a:solidFill>
                <a:latin typeface="Calibri" panose="020F0502020204030204" pitchFamily="34" charset="0"/>
                <a:cs typeface="Calibri" panose="020F0502020204030204" pitchFamily="34" charset="0"/>
              </a:rPr>
              <a:t>) </a:t>
            </a:r>
          </a:p>
          <a:p>
            <a:pPr eaLnBrk="1" hangingPunct="1">
              <a:lnSpc>
                <a:spcPct val="120000"/>
              </a:lnSpc>
              <a:spcBef>
                <a:spcPts val="600"/>
              </a:spcBef>
              <a:buClr>
                <a:srgbClr val="C00000"/>
              </a:buClr>
              <a:buSzPct val="100000"/>
              <a:buFont typeface="Wingdings" panose="05000000000000000000" pitchFamily="2" charset="2"/>
              <a:buChar char="n"/>
              <a:defRPr/>
            </a:pPr>
            <a:r>
              <a:rPr lang="en-US" altLang="zh-CN" sz="2800" kern="1200" dirty="0">
                <a:solidFill>
                  <a:srgbClr val="C00000"/>
                </a:solidFill>
                <a:latin typeface="Calibri" panose="020F0502020204030204" pitchFamily="34" charset="0"/>
                <a:ea typeface="+mj-ea"/>
                <a:cs typeface="Calibri" panose="020F0502020204030204" pitchFamily="34" charset="0"/>
              </a:rPr>
              <a:t>CART</a:t>
            </a:r>
            <a:r>
              <a:rPr lang="zh-CN" altLang="en-US" sz="2800" kern="1200" dirty="0">
                <a:solidFill>
                  <a:srgbClr val="C00000"/>
                </a:solidFill>
                <a:latin typeface="Calibri" panose="020F0502020204030204" pitchFamily="34" charset="0"/>
                <a:ea typeface="+mj-ea"/>
                <a:cs typeface="Calibri" panose="020F0502020204030204" pitchFamily="34" charset="0"/>
              </a:rPr>
              <a:t>算法 </a:t>
            </a:r>
            <a:r>
              <a:rPr lang="en-US" altLang="zh-CN" sz="2800" dirty="0">
                <a:solidFill>
                  <a:srgbClr val="0070C0"/>
                </a:solidFill>
                <a:latin typeface="Calibri" panose="020F0502020204030204" pitchFamily="34" charset="0"/>
                <a:ea typeface="宋体" panose="02010600030101010101" pitchFamily="2" charset="-122"/>
                <a:cs typeface="Calibri" panose="020F0502020204030204" pitchFamily="34" charset="0"/>
              </a:rPr>
              <a:t>(</a:t>
            </a:r>
            <a:r>
              <a:rPr lang="en-US" altLang="zh-CN" sz="2800" dirty="0" err="1">
                <a:solidFill>
                  <a:srgbClr val="0070C0"/>
                </a:solidFill>
                <a:latin typeface="Calibri" panose="020F0502020204030204" pitchFamily="34" charset="0"/>
                <a:ea typeface="宋体" panose="02010600030101010101" pitchFamily="2" charset="-122"/>
                <a:cs typeface="Calibri" panose="020F0502020204030204" pitchFamily="34" charset="0"/>
              </a:rPr>
              <a:t>Gini</a:t>
            </a:r>
            <a:r>
              <a:rPr lang="en-US" altLang="zh-CN" sz="2800" dirty="0">
                <a:solidFill>
                  <a:srgbClr val="0070C0"/>
                </a:solidFill>
                <a:latin typeface="Calibri" panose="020F0502020204030204" pitchFamily="34" charset="0"/>
                <a:ea typeface="宋体" panose="02010600030101010101" pitchFamily="2" charset="-122"/>
                <a:cs typeface="Calibri" panose="020F0502020204030204" pitchFamily="34" charset="0"/>
              </a:rPr>
              <a:t> Index)</a:t>
            </a:r>
            <a:endParaRPr lang="zh-CN" altLang="en-US" sz="2800" dirty="0">
              <a:solidFill>
                <a:srgbClr val="0070C0"/>
              </a:solidFill>
              <a:latin typeface="Calibri" panose="020F0502020204030204" pitchFamily="34" charset="0"/>
              <a:ea typeface="宋体" panose="02010600030101010101" pitchFamily="2" charset="-122"/>
              <a:cs typeface="Calibri" panose="020F0502020204030204" pitchFamily="34" charset="0"/>
            </a:endParaRPr>
          </a:p>
          <a:p>
            <a:pPr eaLnBrk="1" hangingPunct="1">
              <a:lnSpc>
                <a:spcPct val="120000"/>
              </a:lnSpc>
              <a:spcBef>
                <a:spcPts val="600"/>
              </a:spcBef>
              <a:buClr>
                <a:srgbClr val="CC2C3A"/>
              </a:buClr>
              <a:buSzPct val="100000"/>
              <a:buFont typeface="Wingdings" panose="05000000000000000000" pitchFamily="2" charset="2"/>
              <a:buChar char="n"/>
              <a:defRPr/>
            </a:pPr>
            <a:r>
              <a:rPr lang="en-US" altLang="zh-CN" sz="2800" kern="1200" dirty="0">
                <a:latin typeface="Calibri" panose="020F0502020204030204" pitchFamily="34" charset="0"/>
                <a:ea typeface="+mj-ea"/>
                <a:cs typeface="Calibri" panose="020F0502020204030204" pitchFamily="34" charset="0"/>
              </a:rPr>
              <a:t>PUBLIC</a:t>
            </a:r>
            <a:r>
              <a:rPr lang="zh-CN" altLang="en-US" sz="2800" kern="1200" dirty="0">
                <a:latin typeface="Calibri" panose="020F0502020204030204" pitchFamily="34" charset="0"/>
                <a:ea typeface="+mj-ea"/>
                <a:cs typeface="Calibri" panose="020F0502020204030204" pitchFamily="34" charset="0"/>
              </a:rPr>
              <a:t>算法</a:t>
            </a:r>
          </a:p>
          <a:p>
            <a:pPr eaLnBrk="1" hangingPunct="1">
              <a:lnSpc>
                <a:spcPct val="120000"/>
              </a:lnSpc>
              <a:spcBef>
                <a:spcPts val="600"/>
              </a:spcBef>
              <a:buClr>
                <a:srgbClr val="C00000"/>
              </a:buClr>
              <a:buSzPct val="100000"/>
              <a:buFont typeface="Wingdings" panose="05000000000000000000" pitchFamily="2" charset="2"/>
              <a:buChar char="n"/>
              <a:defRPr/>
            </a:pPr>
            <a:r>
              <a:rPr lang="en-US" altLang="zh-CN" sz="2800" kern="1200" dirty="0">
                <a:latin typeface="Calibri" panose="020F0502020204030204" pitchFamily="34" charset="0"/>
                <a:ea typeface="+mj-ea"/>
                <a:cs typeface="Calibri" panose="020F0502020204030204" pitchFamily="34" charset="0"/>
              </a:rPr>
              <a:t>SLIQ</a:t>
            </a:r>
            <a:r>
              <a:rPr lang="zh-CN" altLang="en-US" sz="2800" kern="1200" dirty="0">
                <a:latin typeface="Calibri" panose="020F0502020204030204" pitchFamily="34" charset="0"/>
                <a:ea typeface="+mj-ea"/>
                <a:cs typeface="Calibri" panose="020F0502020204030204" pitchFamily="34" charset="0"/>
              </a:rPr>
              <a:t>算法</a:t>
            </a:r>
          </a:p>
          <a:p>
            <a:pPr eaLnBrk="1" hangingPunct="1">
              <a:lnSpc>
                <a:spcPct val="120000"/>
              </a:lnSpc>
              <a:spcBef>
                <a:spcPts val="600"/>
              </a:spcBef>
              <a:buClr>
                <a:srgbClr val="CC2C3A"/>
              </a:buClr>
              <a:buSzPct val="100000"/>
              <a:buFont typeface="Wingdings" panose="05000000000000000000" pitchFamily="2" charset="2"/>
              <a:buChar char="n"/>
              <a:defRPr/>
            </a:pPr>
            <a:r>
              <a:rPr lang="en-US" altLang="zh-CN" sz="2800" kern="1200" dirty="0">
                <a:latin typeface="Calibri" panose="020F0502020204030204" pitchFamily="34" charset="0"/>
                <a:ea typeface="+mj-ea"/>
                <a:cs typeface="Calibri" panose="020F0502020204030204" pitchFamily="34" charset="0"/>
              </a:rPr>
              <a:t>SPRINT</a:t>
            </a:r>
            <a:r>
              <a:rPr lang="zh-CN" altLang="en-US" sz="2800" kern="1200" dirty="0">
                <a:latin typeface="Calibri" panose="020F0502020204030204" pitchFamily="34" charset="0"/>
                <a:ea typeface="+mj-ea"/>
                <a:cs typeface="Calibri" panose="020F0502020204030204" pitchFamily="34" charset="0"/>
              </a:rPr>
              <a:t>算法</a:t>
            </a:r>
          </a:p>
        </p:txBody>
      </p:sp>
    </p:spTree>
  </p:cSld>
  <p:clrMapOvr>
    <a:masterClrMapping/>
  </p:clrMapOvr>
  <p:transition>
    <p:blinds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-ID3</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算法</a:t>
            </a:r>
            <a:endParaRPr lang="zh-CN" altLang="en-US" sz="28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1027"/>
          <p:cNvSpPr>
            <a:spLocks noGrp="1" noChangeArrowheads="1"/>
          </p:cNvSpPr>
          <p:nvPr/>
        </p:nvSpPr>
        <p:spPr bwMode="auto">
          <a:xfrm>
            <a:off x="571500" y="12954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eaLnBrk="1" hangingPunct="1">
              <a:lnSpc>
                <a:spcPct val="120000"/>
              </a:lnSpc>
              <a:spcBef>
                <a:spcPts val="600"/>
              </a:spcBef>
              <a:buClr>
                <a:srgbClr val="C00000"/>
              </a:buClr>
              <a:buSzPct val="100000"/>
              <a:buFont typeface="Wingdings" panose="05000000000000000000" pitchFamily="2" charset="2"/>
              <a:buChar char="n"/>
              <a:defRPr/>
            </a:pPr>
            <a:r>
              <a:rPr lang="en-US" altLang="zh-CN" sz="2800" kern="1200" dirty="0">
                <a:solidFill>
                  <a:srgbClr val="C00000"/>
                </a:solidFill>
                <a:latin typeface="Calibri" panose="020F0502020204030204" pitchFamily="34" charset="0"/>
                <a:ea typeface="+mj-ea"/>
                <a:cs typeface="Calibri" panose="020F0502020204030204" pitchFamily="34" charset="0"/>
              </a:rPr>
              <a:t>ID3</a:t>
            </a:r>
            <a:r>
              <a:rPr lang="zh-CN" altLang="en-US" sz="2800" kern="1200" dirty="0">
                <a:solidFill>
                  <a:srgbClr val="C00000"/>
                </a:solidFill>
                <a:latin typeface="Calibri" panose="020F0502020204030204" pitchFamily="34" charset="0"/>
                <a:ea typeface="+mj-ea"/>
                <a:cs typeface="Calibri" panose="020F0502020204030204" pitchFamily="34" charset="0"/>
              </a:rPr>
              <a:t>算法</a:t>
            </a:r>
            <a:r>
              <a:rPr lang="en-US" altLang="zh-CN" sz="2800" kern="1200" dirty="0">
                <a:solidFill>
                  <a:srgbClr val="C00000"/>
                </a:solidFill>
                <a:latin typeface="Calibri" panose="020F0502020204030204" pitchFamily="34" charset="0"/>
                <a:ea typeface="+mj-ea"/>
                <a:cs typeface="Calibri" panose="020F0502020204030204" pitchFamily="34" charset="0"/>
              </a:rPr>
              <a:t>(Iterative </a:t>
            </a:r>
            <a:r>
              <a:rPr lang="en-US" altLang="zh-CN" sz="2800" kern="1200" dirty="0" err="1">
                <a:solidFill>
                  <a:srgbClr val="C00000"/>
                </a:solidFill>
                <a:latin typeface="Calibri" panose="020F0502020204030204" pitchFamily="34" charset="0"/>
                <a:ea typeface="+mj-ea"/>
                <a:cs typeface="Calibri" panose="020F0502020204030204" pitchFamily="34" charset="0"/>
              </a:rPr>
              <a:t>Dichotomiser</a:t>
            </a:r>
            <a:r>
              <a:rPr lang="en-US" altLang="zh-CN" sz="2800" kern="1200" dirty="0">
                <a:solidFill>
                  <a:srgbClr val="C00000"/>
                </a:solidFill>
                <a:latin typeface="Calibri" panose="020F0502020204030204" pitchFamily="34" charset="0"/>
                <a:ea typeface="+mj-ea"/>
                <a:cs typeface="Calibri" panose="020F0502020204030204" pitchFamily="34" charset="0"/>
              </a:rPr>
              <a:t> 3 </a:t>
            </a:r>
            <a:r>
              <a:rPr lang="zh-CN" altLang="en-US" sz="2800" kern="1200" dirty="0">
                <a:solidFill>
                  <a:srgbClr val="C00000"/>
                </a:solidFill>
                <a:latin typeface="Calibri" panose="020F0502020204030204" pitchFamily="34" charset="0"/>
                <a:ea typeface="+mj-ea"/>
                <a:cs typeface="Calibri" panose="020F0502020204030204" pitchFamily="34" charset="0"/>
              </a:rPr>
              <a:t>迭代二叉树</a:t>
            </a:r>
            <a:r>
              <a:rPr lang="en-US" altLang="zh-CN" sz="2800" kern="1200" dirty="0">
                <a:solidFill>
                  <a:srgbClr val="C00000"/>
                </a:solidFill>
                <a:latin typeface="Calibri" panose="020F0502020204030204" pitchFamily="34" charset="0"/>
                <a:ea typeface="+mj-ea"/>
                <a:cs typeface="Calibri" panose="020F0502020204030204" pitchFamily="34" charset="0"/>
              </a:rPr>
              <a:t>3</a:t>
            </a:r>
            <a:r>
              <a:rPr lang="zh-CN" altLang="en-US" sz="2800" kern="1200" dirty="0">
                <a:solidFill>
                  <a:srgbClr val="C00000"/>
                </a:solidFill>
                <a:latin typeface="Calibri" panose="020F0502020204030204" pitchFamily="34" charset="0"/>
                <a:ea typeface="+mj-ea"/>
                <a:cs typeface="Calibri" panose="020F0502020204030204" pitchFamily="34" charset="0"/>
              </a:rPr>
              <a:t>代</a:t>
            </a:r>
            <a:r>
              <a:rPr lang="en-US" altLang="zh-CN" sz="2800" kern="1200" dirty="0">
                <a:solidFill>
                  <a:srgbClr val="C00000"/>
                </a:solidFill>
                <a:latin typeface="Calibri" panose="020F0502020204030204" pitchFamily="34" charset="0"/>
                <a:ea typeface="+mj-ea"/>
                <a:cs typeface="Calibri" panose="020F0502020204030204" pitchFamily="34" charset="0"/>
              </a:rPr>
              <a:t>)</a:t>
            </a:r>
            <a:r>
              <a:rPr lang="zh-CN" altLang="en-US" sz="2800" kern="1200" dirty="0">
                <a:solidFill>
                  <a:srgbClr val="0070C0"/>
                </a:solidFill>
                <a:latin typeface="Calibri" panose="020F0502020204030204" pitchFamily="34" charset="0"/>
                <a:ea typeface="+mj-ea"/>
                <a:cs typeface="Calibri" panose="020F0502020204030204" pitchFamily="34" charset="0"/>
              </a:rPr>
              <a:t>是一个由</a:t>
            </a:r>
            <a:r>
              <a:rPr lang="en-US" altLang="zh-CN" sz="2800" kern="1200" dirty="0">
                <a:solidFill>
                  <a:srgbClr val="0070C0"/>
                </a:solidFill>
                <a:latin typeface="Calibri" panose="020F0502020204030204" pitchFamily="34" charset="0"/>
                <a:ea typeface="+mj-ea"/>
                <a:cs typeface="Calibri" panose="020F0502020204030204" pitchFamily="34" charset="0"/>
              </a:rPr>
              <a:t>Ross Quinlan</a:t>
            </a:r>
            <a:r>
              <a:rPr lang="zh-CN" altLang="en-US" sz="2800" kern="1200" dirty="0">
                <a:solidFill>
                  <a:srgbClr val="0070C0"/>
                </a:solidFill>
                <a:latin typeface="Calibri" panose="020F0502020204030204" pitchFamily="34" charset="0"/>
                <a:ea typeface="+mj-ea"/>
                <a:cs typeface="Calibri" panose="020F0502020204030204" pitchFamily="34" charset="0"/>
              </a:rPr>
              <a:t>发明的决策树算法。</a:t>
            </a:r>
          </a:p>
          <a:p>
            <a:pPr eaLnBrk="1" hangingPunct="1">
              <a:lnSpc>
                <a:spcPct val="120000"/>
              </a:lnSpc>
              <a:spcBef>
                <a:spcPts val="600"/>
              </a:spcBef>
              <a:buClr>
                <a:srgbClr val="C00000"/>
              </a:buClr>
              <a:buSzPct val="100000"/>
              <a:buFont typeface="Wingdings" panose="05000000000000000000" pitchFamily="2" charset="2"/>
              <a:buChar char="n"/>
              <a:defRPr/>
            </a:pPr>
            <a:r>
              <a:rPr lang="en-US" altLang="zh-CN" sz="2800" kern="1200" dirty="0">
                <a:solidFill>
                  <a:srgbClr val="0070C0"/>
                </a:solidFill>
                <a:latin typeface="Calibri" panose="020F0502020204030204" pitchFamily="34" charset="0"/>
                <a:ea typeface="+mj-ea"/>
                <a:cs typeface="Calibri" panose="020F0502020204030204" pitchFamily="34" charset="0"/>
              </a:rPr>
              <a:t>ID3</a:t>
            </a:r>
            <a:r>
              <a:rPr lang="zh-CN" altLang="en-US" sz="2800" kern="1200" dirty="0">
                <a:solidFill>
                  <a:srgbClr val="0070C0"/>
                </a:solidFill>
                <a:latin typeface="Calibri" panose="020F0502020204030204" pitchFamily="34" charset="0"/>
                <a:ea typeface="+mj-ea"/>
                <a:cs typeface="Calibri" panose="020F0502020204030204" pitchFamily="34" charset="0"/>
              </a:rPr>
              <a:t>在各级节点上选择属性，用</a:t>
            </a:r>
            <a:r>
              <a:rPr lang="zh-CN" altLang="en-US" sz="2800" kern="1200" dirty="0">
                <a:solidFill>
                  <a:srgbClr val="C00000"/>
                </a:solidFill>
                <a:latin typeface="Calibri" panose="020F0502020204030204" pitchFamily="34" charset="0"/>
                <a:ea typeface="+mj-ea"/>
                <a:cs typeface="Calibri" panose="020F0502020204030204" pitchFamily="34" charset="0"/>
              </a:rPr>
              <a:t>信息增益</a:t>
            </a:r>
            <a:r>
              <a:rPr lang="zh-CN" altLang="en-US" sz="2800" kern="1200" dirty="0">
                <a:solidFill>
                  <a:srgbClr val="0070C0"/>
                </a:solidFill>
                <a:latin typeface="Calibri" panose="020F0502020204030204" pitchFamily="34" charset="0"/>
                <a:ea typeface="+mj-ea"/>
                <a:cs typeface="Calibri" panose="020F0502020204030204" pitchFamily="34" charset="0"/>
              </a:rPr>
              <a:t>作为属性选择标准</a:t>
            </a:r>
          </a:p>
          <a:p>
            <a:pPr eaLnBrk="1" hangingPunct="1">
              <a:lnSpc>
                <a:spcPct val="120000"/>
              </a:lnSpc>
              <a:spcBef>
                <a:spcPts val="600"/>
              </a:spcBef>
              <a:buClr>
                <a:srgbClr val="C00000"/>
              </a:buClr>
              <a:buSzPct val="100000"/>
              <a:buFont typeface="Wingdings" panose="05000000000000000000" pitchFamily="2" charset="2"/>
              <a:buChar char="n"/>
              <a:defRPr/>
            </a:pPr>
            <a:r>
              <a:rPr lang="zh-CN" altLang="en-US" sz="2800" kern="1200" dirty="0">
                <a:solidFill>
                  <a:srgbClr val="0070C0"/>
                </a:solidFill>
                <a:latin typeface="Calibri" panose="020F0502020204030204" pitchFamily="34" charset="0"/>
                <a:ea typeface="+mj-ea"/>
                <a:cs typeface="Calibri" panose="020F0502020204030204" pitchFamily="34" charset="0"/>
              </a:rPr>
              <a:t>建立在</a:t>
            </a:r>
            <a:r>
              <a:rPr lang="zh-CN" altLang="en-US" sz="2800" kern="1200" dirty="0">
                <a:solidFill>
                  <a:srgbClr val="C00000"/>
                </a:solidFill>
                <a:latin typeface="Calibri" panose="020F0502020204030204" pitchFamily="34" charset="0"/>
                <a:ea typeface="+mj-ea"/>
                <a:cs typeface="Calibri" panose="020F0502020204030204" pitchFamily="34" charset="0"/>
              </a:rPr>
              <a:t>奥卡姆剃刀</a:t>
            </a:r>
            <a:r>
              <a:rPr lang="zh-CN" altLang="en-US" sz="2800" kern="1200" dirty="0">
                <a:solidFill>
                  <a:srgbClr val="0070C0"/>
                </a:solidFill>
                <a:latin typeface="Calibri" panose="020F0502020204030204" pitchFamily="34" charset="0"/>
                <a:ea typeface="+mj-ea"/>
                <a:cs typeface="Calibri" panose="020F0502020204030204" pitchFamily="34" charset="0"/>
              </a:rPr>
              <a:t>的基础上：越是小型的决策树越优于大的决策树</a:t>
            </a:r>
            <a:endParaRPr lang="en-US" altLang="zh-CN" sz="2800" kern="1200" dirty="0">
              <a:solidFill>
                <a:srgbClr val="0070C0"/>
              </a:solidFill>
              <a:latin typeface="Calibri" panose="020F0502020204030204" pitchFamily="34" charset="0"/>
              <a:ea typeface="+mj-ea"/>
              <a:cs typeface="Calibri" panose="020F0502020204030204" pitchFamily="34" charset="0"/>
            </a:endParaRPr>
          </a:p>
          <a:p>
            <a:pPr marL="0" indent="0">
              <a:buFont typeface="Wingdings" panose="05000000000000000000" pitchFamily="2" charset="2"/>
              <a:buNone/>
              <a:defRPr/>
            </a:pPr>
            <a:endParaRPr lang="zh-CN" altLang="en-US" dirty="0"/>
          </a:p>
        </p:txBody>
      </p:sp>
    </p:spTree>
  </p:cSld>
  <p:clrMapOvr>
    <a:masterClrMapping/>
  </p:clrMapOvr>
  <p:transition>
    <p:blinds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endParaRPr lang="zh-CN" altLang="en-US" sz="28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3"/>
          <p:cNvSpPr>
            <a:spLocks noGrp="1" noChangeArrowheads="1"/>
          </p:cNvSpPr>
          <p:nvPr/>
        </p:nvSpPr>
        <p:spPr bwMode="auto">
          <a:xfrm>
            <a:off x="361157" y="1295400"/>
            <a:ext cx="63817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eaLnBrk="1" hangingPunct="1">
              <a:lnSpc>
                <a:spcPct val="120000"/>
              </a:lnSpc>
              <a:spcBef>
                <a:spcPct val="0"/>
              </a:spcBef>
              <a:buClr>
                <a:srgbClr val="C00000"/>
              </a:buClr>
              <a:buFont typeface="Wingdings" panose="05000000000000000000" pitchFamily="2" charset="2"/>
              <a:buChar char="n"/>
              <a:defRPr/>
            </a:pPr>
            <a:r>
              <a:rPr kumimoji="1" lang="zh-CN" altLang="en-US" sz="2800" kern="12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奥科姆剃刀（</a:t>
            </a:r>
            <a:r>
              <a:rPr kumimoji="1" lang="en-US" altLang="zh-CN" sz="2800" kern="12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Occam’s Razor</a:t>
            </a:r>
            <a:r>
              <a:rPr kumimoji="1" lang="zh-CN" altLang="en-US" sz="2800" kern="12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zh-CN" altLang="en-US" sz="2800" b="0" dirty="0"/>
              <a:t>如果对于同一现象有两种不同的假说，我们应该采取比较简单的那一种</a:t>
            </a:r>
            <a:endParaRPr kumimoji="1" lang="en-US" altLang="zh-CN" sz="2800" kern="12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984250" lvl="1" indent="-527050">
              <a:lnSpc>
                <a:spcPct val="120000"/>
              </a:lnSpc>
              <a:spcBef>
                <a:spcPts val="600"/>
              </a:spcBef>
              <a:buClrTx/>
              <a:buFont typeface="Wingdings" panose="05000000000000000000" pitchFamily="2" charset="2"/>
              <a:buChar char="ü"/>
              <a:defRPr/>
            </a:pPr>
            <a:r>
              <a:rPr kumimoji="1" lang="en-US" altLang="zh-CN" sz="2200" kern="1200" dirty="0">
                <a:solidFill>
                  <a:srgbClr val="0070C0"/>
                </a:solidFill>
                <a:latin typeface="Calibri" panose="020F0502020204030204" pitchFamily="34" charset="0"/>
                <a:cs typeface="Calibri" panose="020F0502020204030204" pitchFamily="34" charset="0"/>
              </a:rPr>
              <a:t>Given two models of similar generalization errors,  one should prefer the simpler model over the more complex model</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7369" y="1387475"/>
            <a:ext cx="1895475"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blinds dir="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-ID3</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算法</a:t>
            </a:r>
            <a:endParaRPr lang="zh-CN" altLang="en-US" sz="28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1027"/>
          <p:cNvSpPr>
            <a:spLocks noGrp="1" noChangeArrowheads="1"/>
          </p:cNvSpPr>
          <p:nvPr/>
        </p:nvSpPr>
        <p:spPr bwMode="auto">
          <a:xfrm>
            <a:off x="571500" y="12954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eaLnBrk="1" hangingPunct="1">
              <a:lnSpc>
                <a:spcPct val="120000"/>
              </a:lnSpc>
              <a:spcBef>
                <a:spcPts val="600"/>
              </a:spcBef>
              <a:buClr>
                <a:srgbClr val="C00000"/>
              </a:buClr>
              <a:buSzPct val="100000"/>
              <a:buFont typeface="Wingdings" panose="05000000000000000000" pitchFamily="2" charset="2"/>
              <a:buChar char="n"/>
              <a:defRPr/>
            </a:pPr>
            <a:r>
              <a:rPr lang="zh-CN" altLang="en-US" sz="2800" dirty="0">
                <a:solidFill>
                  <a:srgbClr val="0070C0"/>
                </a:solidFill>
              </a:rPr>
              <a:t>信息增益倾向于特征取值的数目较多的特征，这样不太合理。</a:t>
            </a:r>
            <a:endParaRPr lang="en-US" altLang="zh-CN" sz="2800" dirty="0">
              <a:solidFill>
                <a:srgbClr val="0070C0"/>
              </a:solidFill>
            </a:endParaRPr>
          </a:p>
          <a:p>
            <a:pPr eaLnBrk="1" hangingPunct="1">
              <a:lnSpc>
                <a:spcPct val="120000"/>
              </a:lnSpc>
              <a:spcBef>
                <a:spcPts val="600"/>
              </a:spcBef>
              <a:buClr>
                <a:srgbClr val="C00000"/>
              </a:buClr>
              <a:buSzPct val="100000"/>
              <a:buFont typeface="Wingdings" panose="05000000000000000000" pitchFamily="2" charset="2"/>
              <a:buChar char="n"/>
              <a:defRPr/>
            </a:pPr>
            <a:r>
              <a:rPr lang="en-US" altLang="zh-CN" sz="2800" dirty="0">
                <a:solidFill>
                  <a:srgbClr val="0070C0"/>
                </a:solidFill>
                <a:latin typeface="Calibri" panose="020F0502020204030204" pitchFamily="34" charset="0"/>
                <a:cs typeface="Calibri" panose="020F0502020204030204" pitchFamily="34" charset="0"/>
              </a:rPr>
              <a:t>ID3</a:t>
            </a:r>
            <a:r>
              <a:rPr lang="zh-CN" altLang="en-US" sz="2800" dirty="0">
                <a:solidFill>
                  <a:srgbClr val="0070C0"/>
                </a:solidFill>
                <a:latin typeface="Calibri" panose="020F0502020204030204" pitchFamily="34" charset="0"/>
                <a:cs typeface="Calibri" panose="020F0502020204030204" pitchFamily="34" charset="0"/>
              </a:rPr>
              <a:t>算法对噪声较为敏感。</a:t>
            </a:r>
          </a:p>
          <a:p>
            <a:pPr eaLnBrk="1" hangingPunct="1">
              <a:lnSpc>
                <a:spcPct val="120000"/>
              </a:lnSpc>
              <a:spcBef>
                <a:spcPts val="600"/>
              </a:spcBef>
              <a:buClr>
                <a:srgbClr val="C00000"/>
              </a:buClr>
              <a:buSzPct val="100000"/>
              <a:buFont typeface="Wingdings" panose="05000000000000000000" pitchFamily="2" charset="2"/>
              <a:buChar char="n"/>
              <a:defRPr/>
            </a:pPr>
            <a:r>
              <a:rPr lang="en-US" altLang="zh-CN" sz="2800" dirty="0">
                <a:solidFill>
                  <a:srgbClr val="0070C0"/>
                </a:solidFill>
                <a:latin typeface="Calibri" panose="020F0502020204030204" pitchFamily="34" charset="0"/>
                <a:cs typeface="Calibri" panose="020F0502020204030204" pitchFamily="34" charset="0"/>
              </a:rPr>
              <a:t>ID3</a:t>
            </a:r>
            <a:r>
              <a:rPr lang="zh-CN" altLang="en-US" sz="2800" dirty="0">
                <a:solidFill>
                  <a:srgbClr val="0070C0"/>
                </a:solidFill>
                <a:latin typeface="Calibri" panose="020F0502020204030204" pitchFamily="34" charset="0"/>
                <a:cs typeface="Calibri" panose="020F0502020204030204" pitchFamily="34" charset="0"/>
              </a:rPr>
              <a:t>算法由于其理论的清晰，方法简单，学习能力强，适于处理大规模的学习问题，得到极大的关注。</a:t>
            </a:r>
          </a:p>
          <a:p>
            <a:pPr eaLnBrk="1" hangingPunct="1">
              <a:lnSpc>
                <a:spcPct val="120000"/>
              </a:lnSpc>
              <a:spcBef>
                <a:spcPts val="600"/>
              </a:spcBef>
              <a:buSzPct val="100000"/>
              <a:buFont typeface="Wingdings" panose="05000000000000000000" pitchFamily="2" charset="2"/>
              <a:buChar char="n"/>
              <a:defRPr/>
            </a:pPr>
            <a:endParaRPr lang="zh-CN" altLang="en-US" sz="2800" dirty="0">
              <a:cs typeface="Times New Roman" panose="02020603050405020304" pitchFamily="18" charset="0"/>
            </a:endParaRPr>
          </a:p>
          <a:p>
            <a:pPr marL="0" indent="0">
              <a:buFont typeface="Wingdings" panose="05000000000000000000" pitchFamily="2" charset="2"/>
              <a:buNone/>
              <a:defRPr/>
            </a:pPr>
            <a:endParaRPr lang="zh-CN" altLang="en-US" dirty="0"/>
          </a:p>
        </p:txBody>
      </p:sp>
    </p:spTree>
  </p:cSld>
  <p:clrMapOvr>
    <a:masterClrMapping/>
  </p:clrMapOvr>
  <p:transition>
    <p:blinds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-C4.5</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算法</a:t>
            </a:r>
            <a:endParaRPr lang="zh-CN" altLang="en-US" sz="28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1027"/>
          <p:cNvSpPr>
            <a:spLocks noGrp="1" noChangeArrowheads="1"/>
          </p:cNvSpPr>
          <p:nvPr/>
        </p:nvSpPr>
        <p:spPr bwMode="auto">
          <a:xfrm>
            <a:off x="571500" y="12954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eaLnBrk="1" hangingPunct="1">
              <a:lnSpc>
                <a:spcPct val="120000"/>
              </a:lnSpc>
              <a:spcBef>
                <a:spcPts val="600"/>
              </a:spcBef>
              <a:buClr>
                <a:srgbClr val="C00000"/>
              </a:buClr>
              <a:buSzPct val="100000"/>
              <a:buFont typeface="Wingdings" panose="05000000000000000000" pitchFamily="2" charset="2"/>
              <a:buChar char="n"/>
              <a:defRPr/>
            </a:pPr>
            <a:r>
              <a:rPr lang="en-US" altLang="zh-CN" sz="2800" dirty="0">
                <a:solidFill>
                  <a:srgbClr val="0070C0"/>
                </a:solidFill>
                <a:latin typeface="Calibri" panose="020F0502020204030204" pitchFamily="34" charset="0"/>
                <a:cs typeface="Calibri" panose="020F0502020204030204" pitchFamily="34" charset="0"/>
              </a:rPr>
              <a:t>C4.5</a:t>
            </a:r>
            <a:r>
              <a:rPr lang="zh-CN" altLang="en-US" sz="2800" dirty="0">
                <a:solidFill>
                  <a:srgbClr val="0070C0"/>
                </a:solidFill>
                <a:latin typeface="Calibri" panose="020F0502020204030204" pitchFamily="34" charset="0"/>
                <a:cs typeface="Calibri" panose="020F0502020204030204" pitchFamily="34" charset="0"/>
              </a:rPr>
              <a:t>是在</a:t>
            </a:r>
            <a:r>
              <a:rPr lang="en-US" altLang="zh-CN" sz="2800" dirty="0">
                <a:solidFill>
                  <a:srgbClr val="0070C0"/>
                </a:solidFill>
                <a:latin typeface="Calibri" panose="020F0502020204030204" pitchFamily="34" charset="0"/>
                <a:cs typeface="Calibri" panose="020F0502020204030204" pitchFamily="34" charset="0"/>
              </a:rPr>
              <a:t>ID3</a:t>
            </a:r>
            <a:r>
              <a:rPr lang="zh-CN" altLang="en-US" sz="2800" dirty="0">
                <a:solidFill>
                  <a:srgbClr val="0070C0"/>
                </a:solidFill>
                <a:latin typeface="Calibri" panose="020F0502020204030204" pitchFamily="34" charset="0"/>
                <a:cs typeface="Calibri" panose="020F0502020204030204" pitchFamily="34" charset="0"/>
              </a:rPr>
              <a:t>基础上发展起来的算法，由</a:t>
            </a:r>
            <a:r>
              <a:rPr lang="en-US" altLang="zh-CN" sz="2800" dirty="0">
                <a:solidFill>
                  <a:srgbClr val="0070C0"/>
                </a:solidFill>
                <a:latin typeface="Calibri" panose="020F0502020204030204" pitchFamily="34" charset="0"/>
                <a:cs typeface="Calibri" panose="020F0502020204030204" pitchFamily="34" charset="0"/>
              </a:rPr>
              <a:t>Quinlan</a:t>
            </a:r>
            <a:r>
              <a:rPr lang="zh-CN" altLang="en-US" sz="2800" dirty="0">
                <a:solidFill>
                  <a:srgbClr val="0070C0"/>
                </a:solidFill>
                <a:latin typeface="Calibri" panose="020F0502020204030204" pitchFamily="34" charset="0"/>
                <a:cs typeface="Calibri" panose="020F0502020204030204" pitchFamily="34" charset="0"/>
              </a:rPr>
              <a:t>在1993年提出。</a:t>
            </a:r>
            <a:r>
              <a:rPr lang="en-US" altLang="zh-CN" sz="2800" dirty="0">
                <a:solidFill>
                  <a:srgbClr val="0070C0"/>
                </a:solidFill>
                <a:latin typeface="Calibri" panose="020F0502020204030204" pitchFamily="34" charset="0"/>
                <a:cs typeface="Calibri" panose="020F0502020204030204" pitchFamily="34" charset="0"/>
              </a:rPr>
              <a:t>C4.5</a:t>
            </a:r>
            <a:r>
              <a:rPr lang="zh-CN" altLang="en-US" sz="2800" dirty="0">
                <a:solidFill>
                  <a:srgbClr val="0070C0"/>
                </a:solidFill>
                <a:latin typeface="Calibri" panose="020F0502020204030204" pitchFamily="34" charset="0"/>
                <a:cs typeface="Calibri" panose="020F0502020204030204" pitchFamily="34" charset="0"/>
              </a:rPr>
              <a:t>克服了</a:t>
            </a:r>
            <a:r>
              <a:rPr lang="en-US" altLang="zh-CN" sz="2800" dirty="0">
                <a:solidFill>
                  <a:srgbClr val="0070C0"/>
                </a:solidFill>
                <a:latin typeface="Calibri" panose="020F0502020204030204" pitchFamily="34" charset="0"/>
                <a:cs typeface="Calibri" panose="020F0502020204030204" pitchFamily="34" charset="0"/>
              </a:rPr>
              <a:t>ID3</a:t>
            </a:r>
            <a:r>
              <a:rPr lang="zh-CN" altLang="en-US" sz="2800" dirty="0">
                <a:solidFill>
                  <a:srgbClr val="0070C0"/>
                </a:solidFill>
                <a:latin typeface="Calibri" panose="020F0502020204030204" pitchFamily="34" charset="0"/>
                <a:cs typeface="Calibri" panose="020F0502020204030204" pitchFamily="34" charset="0"/>
              </a:rPr>
              <a:t>的不足：</a:t>
            </a:r>
          </a:p>
          <a:p>
            <a:pPr marL="984250" lvl="1" indent="-527050">
              <a:lnSpc>
                <a:spcPct val="120000"/>
              </a:lnSpc>
              <a:spcBef>
                <a:spcPts val="600"/>
              </a:spcBef>
              <a:buClrTx/>
              <a:buFont typeface="Wingdings" panose="05000000000000000000" pitchFamily="2" charset="2"/>
              <a:buChar char="ü"/>
              <a:defRPr/>
            </a:pPr>
            <a:r>
              <a:rPr lang="zh-CN" altLang="en-US" sz="2400" kern="1200" dirty="0">
                <a:solidFill>
                  <a:srgbClr val="0070C0"/>
                </a:solidFill>
                <a:latin typeface="Calibri" panose="020F0502020204030204" pitchFamily="34" charset="0"/>
                <a:cs typeface="Calibri" panose="020F0502020204030204" pitchFamily="34" charset="0"/>
              </a:rPr>
              <a:t>用</a:t>
            </a:r>
            <a:r>
              <a:rPr lang="zh-CN" altLang="en-US" sz="2400" kern="1200" dirty="0">
                <a:solidFill>
                  <a:srgbClr val="C00000"/>
                </a:solidFill>
                <a:latin typeface="Calibri" panose="020F0502020204030204" pitchFamily="34" charset="0"/>
                <a:cs typeface="Calibri" panose="020F0502020204030204" pitchFamily="34" charset="0"/>
              </a:rPr>
              <a:t>信息增益率</a:t>
            </a:r>
            <a:r>
              <a:rPr lang="zh-CN" altLang="en-US" sz="2400" kern="1200" dirty="0">
                <a:solidFill>
                  <a:srgbClr val="0070C0"/>
                </a:solidFill>
                <a:latin typeface="Calibri" panose="020F0502020204030204" pitchFamily="34" charset="0"/>
                <a:cs typeface="Calibri" panose="020F0502020204030204" pitchFamily="34" charset="0"/>
              </a:rPr>
              <a:t>来选择属性，它克服了用信息增益选择属性时偏向多值属性的不足</a:t>
            </a:r>
            <a:endParaRPr lang="en-US" altLang="zh-CN" sz="2400" kern="1200" dirty="0">
              <a:solidFill>
                <a:srgbClr val="0070C0"/>
              </a:solidFill>
              <a:latin typeface="Calibri" panose="020F0502020204030204" pitchFamily="34" charset="0"/>
              <a:cs typeface="Calibri" panose="020F0502020204030204" pitchFamily="34" charset="0"/>
            </a:endParaRPr>
          </a:p>
          <a:p>
            <a:pPr marL="984250" lvl="1" indent="-527050">
              <a:lnSpc>
                <a:spcPct val="120000"/>
              </a:lnSpc>
              <a:spcBef>
                <a:spcPts val="600"/>
              </a:spcBef>
              <a:buClrTx/>
              <a:buFont typeface="Wingdings" panose="05000000000000000000" pitchFamily="2" charset="2"/>
              <a:buChar char="ü"/>
              <a:defRPr/>
            </a:pPr>
            <a:r>
              <a:rPr lang="zh-CN" altLang="en-US" sz="2400" kern="1200" dirty="0">
                <a:solidFill>
                  <a:srgbClr val="0070C0"/>
                </a:solidFill>
                <a:latin typeface="Calibri" panose="020F0502020204030204" pitchFamily="34" charset="0"/>
                <a:cs typeface="Calibri" panose="020F0502020204030204" pitchFamily="34" charset="0"/>
              </a:rPr>
              <a:t>在树构造过程中或者完成之后，进行剪枝</a:t>
            </a:r>
          </a:p>
          <a:p>
            <a:pPr marL="984250" lvl="1" indent="-527050">
              <a:lnSpc>
                <a:spcPct val="120000"/>
              </a:lnSpc>
              <a:spcBef>
                <a:spcPts val="600"/>
              </a:spcBef>
              <a:buClrTx/>
              <a:buFont typeface="Wingdings" panose="05000000000000000000" pitchFamily="2" charset="2"/>
              <a:buChar char="ü"/>
              <a:defRPr/>
            </a:pPr>
            <a:r>
              <a:rPr lang="zh-CN" altLang="en-US" sz="2400" kern="1200" dirty="0">
                <a:solidFill>
                  <a:srgbClr val="0070C0"/>
                </a:solidFill>
                <a:latin typeface="Calibri" panose="020F0502020204030204" pitchFamily="34" charset="0"/>
                <a:cs typeface="Calibri" panose="020F0502020204030204" pitchFamily="34" charset="0"/>
              </a:rPr>
              <a:t>能够完成对</a:t>
            </a:r>
            <a:r>
              <a:rPr lang="zh-CN" altLang="en-US" sz="2400" kern="1200" dirty="0">
                <a:solidFill>
                  <a:srgbClr val="C00000"/>
                </a:solidFill>
                <a:latin typeface="Calibri" panose="020F0502020204030204" pitchFamily="34" charset="0"/>
                <a:cs typeface="Calibri" panose="020F0502020204030204" pitchFamily="34" charset="0"/>
              </a:rPr>
              <a:t>连续属性的离散化</a:t>
            </a:r>
            <a:r>
              <a:rPr lang="zh-CN" altLang="en-US" sz="2400" kern="1200" dirty="0">
                <a:solidFill>
                  <a:srgbClr val="0070C0"/>
                </a:solidFill>
                <a:latin typeface="Calibri" panose="020F0502020204030204" pitchFamily="34" charset="0"/>
                <a:cs typeface="Calibri" panose="020F0502020204030204" pitchFamily="34" charset="0"/>
              </a:rPr>
              <a:t>处理</a:t>
            </a:r>
          </a:p>
          <a:p>
            <a:pPr marL="984250" lvl="1" indent="-527050">
              <a:lnSpc>
                <a:spcPct val="120000"/>
              </a:lnSpc>
              <a:spcBef>
                <a:spcPts val="600"/>
              </a:spcBef>
              <a:buClrTx/>
              <a:buFont typeface="Wingdings" panose="05000000000000000000" pitchFamily="2" charset="2"/>
              <a:buChar char="ü"/>
              <a:defRPr/>
            </a:pPr>
            <a:r>
              <a:rPr lang="zh-CN" altLang="en-US" sz="2400" kern="1200" dirty="0">
                <a:solidFill>
                  <a:srgbClr val="0070C0"/>
                </a:solidFill>
                <a:latin typeface="Calibri" panose="020F0502020204030204" pitchFamily="34" charset="0"/>
                <a:cs typeface="Calibri" panose="020F0502020204030204" pitchFamily="34" charset="0"/>
              </a:rPr>
              <a:t>能够对于不完整数据进行处理，例如能对</a:t>
            </a:r>
            <a:r>
              <a:rPr lang="zh-CN" altLang="en-US" sz="2400" kern="1200" dirty="0">
                <a:solidFill>
                  <a:srgbClr val="C00000"/>
                </a:solidFill>
                <a:latin typeface="Calibri" panose="020F0502020204030204" pitchFamily="34" charset="0"/>
                <a:cs typeface="Calibri" panose="020F0502020204030204" pitchFamily="34" charset="0"/>
              </a:rPr>
              <a:t>未知的属性值</a:t>
            </a:r>
            <a:r>
              <a:rPr lang="zh-CN" altLang="en-US" sz="2400" kern="1200" dirty="0">
                <a:solidFill>
                  <a:srgbClr val="0070C0"/>
                </a:solidFill>
                <a:latin typeface="Calibri" panose="020F0502020204030204" pitchFamily="34" charset="0"/>
                <a:cs typeface="Calibri" panose="020F0502020204030204" pitchFamily="34" charset="0"/>
              </a:rPr>
              <a:t>进行处理</a:t>
            </a:r>
            <a:endParaRPr lang="en-US" altLang="zh-CN" sz="2400" kern="1200" dirty="0">
              <a:solidFill>
                <a:srgbClr val="0070C0"/>
              </a:solidFill>
              <a:latin typeface="Calibri" panose="020F0502020204030204" pitchFamily="34" charset="0"/>
              <a:cs typeface="Calibri" panose="020F0502020204030204" pitchFamily="34" charset="0"/>
            </a:endParaRPr>
          </a:p>
          <a:p>
            <a:pPr marL="984250" lvl="1" indent="-527050">
              <a:lnSpc>
                <a:spcPct val="120000"/>
              </a:lnSpc>
              <a:spcBef>
                <a:spcPts val="600"/>
              </a:spcBef>
              <a:buClrTx/>
              <a:buFont typeface="Wingdings" panose="05000000000000000000" pitchFamily="2" charset="2"/>
              <a:buChar char="ü"/>
              <a:defRPr/>
            </a:pPr>
            <a:r>
              <a:rPr lang="en-US" altLang="zh-CN" sz="2400" kern="1200" dirty="0">
                <a:solidFill>
                  <a:srgbClr val="0070C0"/>
                </a:solidFill>
                <a:latin typeface="Calibri" panose="020F0502020204030204" pitchFamily="34" charset="0"/>
                <a:cs typeface="Calibri" panose="020F0502020204030204" pitchFamily="34" charset="0"/>
              </a:rPr>
              <a:t>K </a:t>
            </a:r>
            <a:r>
              <a:rPr lang="zh-CN" altLang="en-US" sz="2400" kern="1200" dirty="0">
                <a:solidFill>
                  <a:srgbClr val="0070C0"/>
                </a:solidFill>
                <a:latin typeface="Calibri" panose="020F0502020204030204" pitchFamily="34" charset="0"/>
                <a:cs typeface="Calibri" panose="020F0502020204030204" pitchFamily="34" charset="0"/>
              </a:rPr>
              <a:t>次迭代交叉验证</a:t>
            </a:r>
            <a:endParaRPr lang="zh-CN" altLang="en-US" dirty="0">
              <a:solidFill>
                <a:srgbClr val="0070C0"/>
              </a:solidFill>
            </a:endParaRPr>
          </a:p>
        </p:txBody>
      </p:sp>
      <p:sp>
        <p:nvSpPr>
          <p:cNvPr id="4" name="矩形 3"/>
          <p:cNvSpPr>
            <a:spLocks noChangeArrowheads="1"/>
          </p:cNvSpPr>
          <p:nvPr/>
        </p:nvSpPr>
        <p:spPr bwMode="auto">
          <a:xfrm>
            <a:off x="135637" y="6165304"/>
            <a:ext cx="871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r>
              <a:rPr lang="en-US" altLang="zh-CN">
                <a:latin typeface="Calibri" panose="020F0502020204030204" pitchFamily="34" charset="0"/>
                <a:cs typeface="Calibri" panose="020F0502020204030204" pitchFamily="34" charset="0"/>
              </a:rPr>
              <a:t>Quinlan, J. R. C4.5: Programs for Machine Learning. Morgan Kaufmann Publishers, 1993</a:t>
            </a:r>
            <a:endParaRPr lang="zh-CN" altLang="en-US">
              <a:latin typeface="Calibri" panose="020F0502020204030204" pitchFamily="34" charset="0"/>
              <a:cs typeface="Calibri" panose="020F0502020204030204" pitchFamily="34" charset="0"/>
            </a:endParaRPr>
          </a:p>
        </p:txBody>
      </p:sp>
    </p:spTree>
  </p:cSld>
  <p:clrMapOvr>
    <a:masterClrMapping/>
  </p:clrMapOvr>
  <p:transition>
    <p:blinds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-C4.5</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算法</a:t>
            </a:r>
            <a:endParaRPr lang="zh-CN" altLang="en-US" sz="28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1027"/>
          <p:cNvSpPr>
            <a:spLocks noGrp="1" noChangeArrowheads="1"/>
          </p:cNvSpPr>
          <p:nvPr/>
        </p:nvSpPr>
        <p:spPr bwMode="auto">
          <a:xfrm>
            <a:off x="467519" y="1295400"/>
            <a:ext cx="8208963"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eaLnBrk="1" hangingPunct="1">
              <a:lnSpc>
                <a:spcPct val="120000"/>
              </a:lnSpc>
              <a:spcBef>
                <a:spcPts val="600"/>
              </a:spcBef>
              <a:buClr>
                <a:srgbClr val="C00000"/>
              </a:buClr>
              <a:buFont typeface="Wingdings" panose="05000000000000000000" pitchFamily="2" charset="2"/>
              <a:buChar char="n"/>
            </a:pPr>
            <a:r>
              <a:rPr lang="zh-CN" altLang="en-US" sz="2800" dirty="0">
                <a:solidFill>
                  <a:srgbClr val="C00000"/>
                </a:solidFill>
              </a:rPr>
              <a:t>划分属性选择</a:t>
            </a:r>
            <a:r>
              <a:rPr lang="zh-CN" altLang="en-US" sz="2800" dirty="0">
                <a:solidFill>
                  <a:srgbClr val="C00000"/>
                </a:solidFill>
                <a:latin typeface="Calibri" panose="020F0502020204030204" pitchFamily="34" charset="0"/>
                <a:cs typeface="Calibri" panose="020F0502020204030204" pitchFamily="34" charset="0"/>
              </a:rPr>
              <a:t>：</a:t>
            </a:r>
            <a:r>
              <a:rPr lang="zh-CN" altLang="en-US" sz="2400" dirty="0">
                <a:solidFill>
                  <a:srgbClr val="0070C0"/>
                </a:solidFill>
                <a:latin typeface="Calibri" panose="020F0502020204030204" pitchFamily="34" charset="0"/>
                <a:cs typeface="Calibri" panose="020F0502020204030204" pitchFamily="34" charset="0"/>
              </a:rPr>
              <a:t>理论和实验表明，采用</a:t>
            </a:r>
            <a:r>
              <a:rPr lang="zh-CN" altLang="en-US" sz="2400" dirty="0">
                <a:solidFill>
                  <a:srgbClr val="C00000"/>
                </a:solidFill>
                <a:latin typeface="Calibri" panose="020F0502020204030204" pitchFamily="34" charset="0"/>
                <a:cs typeface="Calibri" panose="020F0502020204030204" pitchFamily="34" charset="0"/>
              </a:rPr>
              <a:t>信息增益率</a:t>
            </a:r>
            <a:r>
              <a:rPr lang="zh-CN" altLang="en-US" sz="2400" dirty="0">
                <a:solidFill>
                  <a:srgbClr val="0070C0"/>
                </a:solidFill>
                <a:latin typeface="Calibri" panose="020F0502020204030204" pitchFamily="34" charset="0"/>
                <a:cs typeface="Calibri" panose="020F0502020204030204" pitchFamily="34" charset="0"/>
              </a:rPr>
              <a:t>比采用</a:t>
            </a:r>
            <a:r>
              <a:rPr lang="zh-CN" altLang="en-US" sz="2400" dirty="0">
                <a:solidFill>
                  <a:srgbClr val="C00000"/>
                </a:solidFill>
                <a:latin typeface="Calibri" panose="020F0502020204030204" pitchFamily="34" charset="0"/>
                <a:cs typeface="Calibri" panose="020F0502020204030204" pitchFamily="34" charset="0"/>
              </a:rPr>
              <a:t>信息增益</a:t>
            </a:r>
            <a:r>
              <a:rPr lang="zh-CN" altLang="en-US" sz="2400" dirty="0">
                <a:solidFill>
                  <a:srgbClr val="0070C0"/>
                </a:solidFill>
                <a:latin typeface="Calibri" panose="020F0502020204030204" pitchFamily="34" charset="0"/>
                <a:cs typeface="Calibri" panose="020F0502020204030204" pitchFamily="34" charset="0"/>
              </a:rPr>
              <a:t>更好，克服了</a:t>
            </a:r>
            <a:r>
              <a:rPr lang="en-US" altLang="zh-CN" sz="2400" dirty="0">
                <a:solidFill>
                  <a:srgbClr val="0070C0"/>
                </a:solidFill>
                <a:latin typeface="Calibri" panose="020F0502020204030204" pitchFamily="34" charset="0"/>
                <a:cs typeface="Calibri" panose="020F0502020204030204" pitchFamily="34" charset="0"/>
              </a:rPr>
              <a:t>ID3</a:t>
            </a:r>
            <a:r>
              <a:rPr lang="zh-CN" altLang="en-US" sz="2400" dirty="0">
                <a:solidFill>
                  <a:srgbClr val="0070C0"/>
                </a:solidFill>
                <a:latin typeface="Calibri" panose="020F0502020204030204" pitchFamily="34" charset="0"/>
                <a:cs typeface="Calibri" panose="020F0502020204030204" pitchFamily="34" charset="0"/>
              </a:rPr>
              <a:t>方法选择偏向多值属性的问题。</a:t>
            </a:r>
            <a:endParaRPr lang="en-US" altLang="zh-CN" sz="2400" dirty="0">
              <a:solidFill>
                <a:srgbClr val="0070C0"/>
              </a:solidFill>
              <a:latin typeface="Calibri" panose="020F0502020204030204" pitchFamily="34" charset="0"/>
              <a:cs typeface="Calibri" panose="020F0502020204030204" pitchFamily="34" charset="0"/>
            </a:endParaRPr>
          </a:p>
          <a:p>
            <a:pPr eaLnBrk="1" hangingPunct="1">
              <a:lnSpc>
                <a:spcPct val="120000"/>
              </a:lnSpc>
              <a:spcBef>
                <a:spcPts val="600"/>
              </a:spcBef>
              <a:buClr>
                <a:srgbClr val="C00000"/>
              </a:buClr>
              <a:buFont typeface="Wingdings" panose="05000000000000000000" pitchFamily="2" charset="2"/>
              <a:buChar char="n"/>
            </a:pPr>
            <a:r>
              <a:rPr lang="zh-CN" altLang="en-US" sz="2800" dirty="0">
                <a:solidFill>
                  <a:srgbClr val="C00000"/>
                </a:solidFill>
              </a:rPr>
              <a:t>对连续数据的处理：</a:t>
            </a:r>
            <a:r>
              <a:rPr lang="en-US" altLang="zh-CN" sz="2400" dirty="0">
                <a:solidFill>
                  <a:srgbClr val="0070C0"/>
                </a:solidFill>
                <a:latin typeface="Calibri" panose="020F0502020204030204" pitchFamily="34" charset="0"/>
                <a:cs typeface="Calibri" panose="020F0502020204030204" pitchFamily="34" charset="0"/>
              </a:rPr>
              <a:t>ID3</a:t>
            </a:r>
            <a:r>
              <a:rPr lang="zh-CN" altLang="en-US" sz="2400" dirty="0">
                <a:solidFill>
                  <a:srgbClr val="0070C0"/>
                </a:solidFill>
                <a:latin typeface="Calibri" panose="020F0502020204030204" pitchFamily="34" charset="0"/>
                <a:cs typeface="Calibri" panose="020F0502020204030204" pitchFamily="34" charset="0"/>
              </a:rPr>
              <a:t>算法假设属性值是离散值，但在实际环境中，有很多属性是连续的。</a:t>
            </a:r>
            <a:r>
              <a:rPr lang="en-US" altLang="zh-CN" sz="2400" dirty="0">
                <a:solidFill>
                  <a:srgbClr val="0070C0"/>
                </a:solidFill>
                <a:latin typeface="Calibri" panose="020F0502020204030204" pitchFamily="34" charset="0"/>
                <a:cs typeface="Calibri" panose="020F0502020204030204" pitchFamily="34" charset="0"/>
              </a:rPr>
              <a:t>C4.5</a:t>
            </a:r>
            <a:r>
              <a:rPr lang="zh-CN" altLang="en-US" sz="2400" dirty="0">
                <a:solidFill>
                  <a:srgbClr val="0070C0"/>
                </a:solidFill>
                <a:latin typeface="Calibri" panose="020F0502020204030204" pitchFamily="34" charset="0"/>
                <a:cs typeface="Calibri" panose="020F0502020204030204" pitchFamily="34" charset="0"/>
              </a:rPr>
              <a:t>使用一系列处理过程来对连续的属性划分成离散的属性。</a:t>
            </a:r>
            <a:endParaRPr lang="en-US" altLang="zh-CN" sz="2400" dirty="0">
              <a:solidFill>
                <a:srgbClr val="0070C0"/>
              </a:solidFill>
              <a:latin typeface="Calibri" panose="020F0502020204030204" pitchFamily="34" charset="0"/>
              <a:cs typeface="Calibri" panose="020F0502020204030204" pitchFamily="34" charset="0"/>
            </a:endParaRPr>
          </a:p>
          <a:p>
            <a:pPr lvl="1">
              <a:buClrTx/>
              <a:buFont typeface="Wingdings" panose="05000000000000000000" pitchFamily="2" charset="2"/>
              <a:buChar char="ü"/>
            </a:pPr>
            <a:r>
              <a:rPr lang="en-US" altLang="zh-CN" sz="2000" dirty="0">
                <a:solidFill>
                  <a:srgbClr val="C00000"/>
                </a:solidFill>
                <a:latin typeface="Calibri" panose="020F0502020204030204" pitchFamily="34" charset="0"/>
                <a:cs typeface="Calibri" panose="020F0502020204030204" pitchFamily="34" charset="0"/>
              </a:rPr>
              <a:t>Step1</a:t>
            </a:r>
            <a:r>
              <a:rPr lang="en-US" altLang="zh-CN" sz="2000" dirty="0">
                <a:solidFill>
                  <a:srgbClr val="0070C0"/>
                </a:solidFill>
                <a:latin typeface="Calibri" panose="020F0502020204030204" pitchFamily="34" charset="0"/>
                <a:cs typeface="Calibri" panose="020F0502020204030204" pitchFamily="34" charset="0"/>
              </a:rPr>
              <a:t>  </a:t>
            </a:r>
            <a:r>
              <a:rPr lang="zh-CN" altLang="en-US" sz="2000" dirty="0">
                <a:solidFill>
                  <a:srgbClr val="0070C0"/>
                </a:solidFill>
                <a:latin typeface="Calibri" panose="020F0502020204030204" pitchFamily="34" charset="0"/>
                <a:cs typeface="Calibri" panose="020F0502020204030204" pitchFamily="34" charset="0"/>
              </a:rPr>
              <a:t>根据训练数据集</a:t>
            </a:r>
            <a:r>
              <a:rPr lang="en-US" altLang="zh-CN" sz="2000" dirty="0">
                <a:solidFill>
                  <a:srgbClr val="0070C0"/>
                </a:solidFill>
                <a:latin typeface="Calibri" panose="020F0502020204030204" pitchFamily="34" charset="0"/>
                <a:cs typeface="Calibri" panose="020F0502020204030204" pitchFamily="34" charset="0"/>
              </a:rPr>
              <a:t>D</a:t>
            </a:r>
            <a:r>
              <a:rPr lang="zh-CN" altLang="en-US" sz="2000" dirty="0">
                <a:solidFill>
                  <a:srgbClr val="0070C0"/>
                </a:solidFill>
                <a:latin typeface="Calibri" panose="020F0502020204030204" pitchFamily="34" charset="0"/>
                <a:cs typeface="Calibri" panose="020F0502020204030204" pitchFamily="34" charset="0"/>
              </a:rPr>
              <a:t>中各个属性值对训练数据集进行排序；</a:t>
            </a:r>
          </a:p>
          <a:p>
            <a:pPr lvl="1">
              <a:buClrTx/>
              <a:buFont typeface="Wingdings" panose="05000000000000000000" pitchFamily="2" charset="2"/>
              <a:buChar char="ü"/>
            </a:pPr>
            <a:r>
              <a:rPr lang="en-US" altLang="zh-CN" sz="2000" dirty="0">
                <a:solidFill>
                  <a:srgbClr val="C00000"/>
                </a:solidFill>
                <a:latin typeface="Calibri" panose="020F0502020204030204" pitchFamily="34" charset="0"/>
                <a:cs typeface="Calibri" panose="020F0502020204030204" pitchFamily="34" charset="0"/>
              </a:rPr>
              <a:t>Step2</a:t>
            </a:r>
            <a:r>
              <a:rPr lang="en-US" altLang="zh-CN" sz="2000" dirty="0">
                <a:solidFill>
                  <a:srgbClr val="0070C0"/>
                </a:solidFill>
                <a:latin typeface="Calibri" panose="020F0502020204030204" pitchFamily="34" charset="0"/>
                <a:cs typeface="Calibri" panose="020F0502020204030204" pitchFamily="34" charset="0"/>
              </a:rPr>
              <a:t> </a:t>
            </a:r>
            <a:r>
              <a:rPr lang="zh-CN" altLang="en-US" sz="2000" dirty="0">
                <a:solidFill>
                  <a:srgbClr val="0070C0"/>
                </a:solidFill>
                <a:latin typeface="Calibri" panose="020F0502020204030204" pitchFamily="34" charset="0"/>
                <a:cs typeface="Calibri" panose="020F0502020204030204" pitchFamily="34" charset="0"/>
              </a:rPr>
              <a:t>利用其中各属性的值对该训练数据集动态地进行划分；</a:t>
            </a:r>
          </a:p>
          <a:p>
            <a:pPr lvl="1">
              <a:buClrTx/>
              <a:buFont typeface="Wingdings" panose="05000000000000000000" pitchFamily="2" charset="2"/>
              <a:buChar char="ü"/>
            </a:pPr>
            <a:r>
              <a:rPr lang="en-US" altLang="zh-CN" sz="2000" dirty="0">
                <a:solidFill>
                  <a:srgbClr val="C00000"/>
                </a:solidFill>
                <a:latin typeface="Calibri" panose="020F0502020204030204" pitchFamily="34" charset="0"/>
                <a:cs typeface="Calibri" panose="020F0502020204030204" pitchFamily="34" charset="0"/>
              </a:rPr>
              <a:t>Step3</a:t>
            </a:r>
            <a:r>
              <a:rPr lang="en-US" altLang="zh-CN" sz="2000" dirty="0">
                <a:solidFill>
                  <a:srgbClr val="0070C0"/>
                </a:solidFill>
                <a:latin typeface="Calibri" panose="020F0502020204030204" pitchFamily="34" charset="0"/>
                <a:cs typeface="Calibri" panose="020F0502020204030204" pitchFamily="34" charset="0"/>
              </a:rPr>
              <a:t>  </a:t>
            </a:r>
            <a:r>
              <a:rPr lang="zh-CN" altLang="en-US" sz="2000" dirty="0">
                <a:solidFill>
                  <a:srgbClr val="0070C0"/>
                </a:solidFill>
                <a:latin typeface="Calibri" panose="020F0502020204030204" pitchFamily="34" charset="0"/>
                <a:cs typeface="Calibri" panose="020F0502020204030204" pitchFamily="34" charset="0"/>
              </a:rPr>
              <a:t>在划分后的得到的不同的结果集中确定一个阈值，该阈值将训练数据集划分为两个部分；</a:t>
            </a:r>
          </a:p>
          <a:p>
            <a:pPr lvl="1">
              <a:buClrTx/>
              <a:buFont typeface="Wingdings" panose="05000000000000000000" pitchFamily="2" charset="2"/>
              <a:buChar char="ü"/>
            </a:pPr>
            <a:r>
              <a:rPr lang="en-US" altLang="zh-CN" sz="2000" dirty="0">
                <a:solidFill>
                  <a:srgbClr val="C00000"/>
                </a:solidFill>
                <a:latin typeface="Calibri" panose="020F0502020204030204" pitchFamily="34" charset="0"/>
                <a:cs typeface="Calibri" panose="020F0502020204030204" pitchFamily="34" charset="0"/>
              </a:rPr>
              <a:t>Step4 </a:t>
            </a:r>
            <a:r>
              <a:rPr lang="en-US" altLang="zh-CN" sz="2000" dirty="0">
                <a:solidFill>
                  <a:srgbClr val="0070C0"/>
                </a:solidFill>
                <a:latin typeface="Calibri" panose="020F0502020204030204" pitchFamily="34" charset="0"/>
                <a:cs typeface="Calibri" panose="020F0502020204030204" pitchFamily="34" charset="0"/>
              </a:rPr>
              <a:t> </a:t>
            </a:r>
            <a:r>
              <a:rPr lang="zh-CN" altLang="en-US" sz="2000" dirty="0">
                <a:solidFill>
                  <a:srgbClr val="0070C0"/>
                </a:solidFill>
                <a:latin typeface="Calibri" panose="020F0502020204030204" pitchFamily="34" charset="0"/>
                <a:cs typeface="Calibri" panose="020F0502020204030204" pitchFamily="34" charset="0"/>
              </a:rPr>
              <a:t>针对这两边各部分的值分别计算它们的增益或增益率，以保证选择的划分使得增益最大。</a:t>
            </a:r>
          </a:p>
          <a:p>
            <a:pPr lvl="1" eaLnBrk="1" hangingPunct="1">
              <a:lnSpc>
                <a:spcPct val="120000"/>
              </a:lnSpc>
              <a:spcBef>
                <a:spcPts val="600"/>
              </a:spcBef>
              <a:buClrTx/>
              <a:buFont typeface="Wingdings" panose="05000000000000000000" pitchFamily="2" charset="2"/>
              <a:buChar char="ü"/>
            </a:pPr>
            <a:endParaRPr lang="zh-CN" altLang="en-US" sz="2000" dirty="0">
              <a:latin typeface="Calibri" panose="020F0502020204030204" pitchFamily="34" charset="0"/>
              <a:cs typeface="Calibri" panose="020F0502020204030204" pitchFamily="34" charset="0"/>
            </a:endParaRPr>
          </a:p>
          <a:p>
            <a:pPr eaLnBrk="1" hangingPunct="1">
              <a:lnSpc>
                <a:spcPct val="120000"/>
              </a:lnSpc>
              <a:spcBef>
                <a:spcPts val="600"/>
              </a:spcBef>
              <a:buFont typeface="Wingdings" panose="05000000000000000000" pitchFamily="2" charset="2"/>
              <a:buChar char="n"/>
            </a:pPr>
            <a:endParaRPr lang="zh-CN" altLang="en-US" sz="2800" dirty="0">
              <a:solidFill>
                <a:srgbClr val="C00000"/>
              </a:solidFill>
            </a:endParaRPr>
          </a:p>
        </p:txBody>
      </p:sp>
    </p:spTree>
  </p:cSld>
  <p:clrMapOvr>
    <a:masterClrMapping/>
  </p:clrMapOvr>
  <p:transition>
    <p:blinds dir="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-C4.5</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算法</a:t>
            </a:r>
            <a:endParaRPr lang="zh-CN" altLang="en-US" sz="28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
        <p:nvSpPr>
          <p:cNvPr id="3" name="Rectangle 1027"/>
          <p:cNvSpPr>
            <a:spLocks noGrp="1" noChangeArrowheads="1"/>
          </p:cNvSpPr>
          <p:nvPr/>
        </p:nvSpPr>
        <p:spPr bwMode="auto">
          <a:xfrm>
            <a:off x="395288" y="1295400"/>
            <a:ext cx="83534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eaLnBrk="1" hangingPunct="1">
              <a:lnSpc>
                <a:spcPct val="120000"/>
              </a:lnSpc>
              <a:spcBef>
                <a:spcPts val="600"/>
              </a:spcBef>
              <a:buClr>
                <a:srgbClr val="C00000"/>
              </a:buClr>
              <a:buFont typeface="Wingdings" panose="05000000000000000000" pitchFamily="2" charset="2"/>
              <a:buChar char="n"/>
            </a:pPr>
            <a:r>
              <a:rPr lang="zh-CN" altLang="en-US" sz="2400" dirty="0">
                <a:solidFill>
                  <a:srgbClr val="0070C0"/>
                </a:solidFill>
                <a:latin typeface="Calibri" panose="020F0502020204030204" pitchFamily="34" charset="0"/>
                <a:cs typeface="Calibri" panose="020F0502020204030204" pitchFamily="34" charset="0"/>
              </a:rPr>
              <a:t>设在集合</a:t>
            </a:r>
            <a:r>
              <a:rPr lang="en-US" altLang="zh-CN" sz="2400" i="1" dirty="0">
                <a:solidFill>
                  <a:srgbClr val="C00000"/>
                </a:solidFill>
                <a:latin typeface="Calibri" panose="020F0502020204030204" pitchFamily="34" charset="0"/>
                <a:cs typeface="Calibri" panose="020F0502020204030204" pitchFamily="34" charset="0"/>
              </a:rPr>
              <a:t>D</a:t>
            </a:r>
            <a:r>
              <a:rPr lang="zh-CN" altLang="en-US" sz="2400" dirty="0">
                <a:solidFill>
                  <a:srgbClr val="0070C0"/>
                </a:solidFill>
                <a:latin typeface="Calibri" panose="020F0502020204030204" pitchFamily="34" charset="0"/>
                <a:cs typeface="Calibri" panose="020F0502020204030204" pitchFamily="34" charset="0"/>
              </a:rPr>
              <a:t>中，连续属性</a:t>
            </a:r>
            <a:r>
              <a:rPr lang="en-US" altLang="zh-CN" sz="2400" dirty="0">
                <a:solidFill>
                  <a:srgbClr val="C00000"/>
                </a:solidFill>
                <a:latin typeface="Calibri" panose="020F0502020204030204" pitchFamily="34" charset="0"/>
                <a:cs typeface="Calibri" panose="020F0502020204030204" pitchFamily="34" charset="0"/>
              </a:rPr>
              <a:t>A</a:t>
            </a:r>
            <a:r>
              <a:rPr lang="zh-CN" altLang="en-US" sz="2400" dirty="0">
                <a:solidFill>
                  <a:srgbClr val="0070C0"/>
                </a:solidFill>
                <a:latin typeface="Calibri" panose="020F0502020204030204" pitchFamily="34" charset="0"/>
                <a:cs typeface="Calibri" panose="020F0502020204030204" pitchFamily="34" charset="0"/>
              </a:rPr>
              <a:t>的取值为</a:t>
            </a:r>
            <a:r>
              <a:rPr lang="zh-CN" altLang="en-US" sz="2400" dirty="0">
                <a:solidFill>
                  <a:srgbClr val="C00000"/>
                </a:solidFill>
                <a:latin typeface="Calibri" panose="020F0502020204030204" pitchFamily="34" charset="0"/>
                <a:cs typeface="Calibri" panose="020F0502020204030204" pitchFamily="34" charset="0"/>
              </a:rPr>
              <a:t>{</a:t>
            </a:r>
            <a:r>
              <a:rPr lang="en-US" altLang="zh-CN" sz="2400" i="1" dirty="0">
                <a:solidFill>
                  <a:srgbClr val="C00000"/>
                </a:solidFill>
                <a:latin typeface="Calibri" panose="020F0502020204030204" pitchFamily="34" charset="0"/>
                <a:cs typeface="Calibri" panose="020F0502020204030204" pitchFamily="34" charset="0"/>
              </a:rPr>
              <a:t>a</a:t>
            </a:r>
            <a:r>
              <a:rPr lang="en-US" altLang="zh-CN" sz="2400" i="1" baseline="-30000" dirty="0">
                <a:solidFill>
                  <a:srgbClr val="C00000"/>
                </a:solidFill>
                <a:latin typeface="Calibri" panose="020F0502020204030204" pitchFamily="34" charset="0"/>
                <a:cs typeface="Calibri" panose="020F0502020204030204" pitchFamily="34" charset="0"/>
              </a:rPr>
              <a:t>1</a:t>
            </a:r>
            <a:r>
              <a:rPr lang="en-US" altLang="zh-CN" sz="2400" dirty="0">
                <a:solidFill>
                  <a:srgbClr val="C00000"/>
                </a:solidFill>
                <a:latin typeface="Calibri" panose="020F0502020204030204" pitchFamily="34" charset="0"/>
                <a:cs typeface="Calibri" panose="020F0502020204030204" pitchFamily="34" charset="0"/>
              </a:rPr>
              <a:t>, </a:t>
            </a:r>
            <a:r>
              <a:rPr lang="en-US" altLang="zh-CN" sz="2400" i="1" dirty="0">
                <a:solidFill>
                  <a:srgbClr val="C00000"/>
                </a:solidFill>
                <a:latin typeface="Calibri" panose="020F0502020204030204" pitchFamily="34" charset="0"/>
                <a:cs typeface="Calibri" panose="020F0502020204030204" pitchFamily="34" charset="0"/>
              </a:rPr>
              <a:t>a</a:t>
            </a:r>
            <a:r>
              <a:rPr lang="en-US" altLang="zh-CN" sz="2400" i="1" baseline="-30000" dirty="0">
                <a:solidFill>
                  <a:srgbClr val="C00000"/>
                </a:solidFill>
                <a:latin typeface="Calibri" panose="020F0502020204030204" pitchFamily="34" charset="0"/>
                <a:cs typeface="Calibri" panose="020F0502020204030204" pitchFamily="34" charset="0"/>
              </a:rPr>
              <a:t>2</a:t>
            </a:r>
            <a:r>
              <a:rPr lang="en-US" altLang="zh-CN" sz="2400" baseline="-300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a:t>
            </a:r>
            <a:r>
              <a:rPr lang="en-US" altLang="zh-CN" sz="2400" i="1" dirty="0">
                <a:solidFill>
                  <a:srgbClr val="C00000"/>
                </a:solidFill>
                <a:latin typeface="Calibri" panose="020F0502020204030204" pitchFamily="34" charset="0"/>
                <a:cs typeface="Calibri" panose="020F0502020204030204" pitchFamily="34" charset="0"/>
              </a:rPr>
              <a:t>a</a:t>
            </a:r>
            <a:r>
              <a:rPr lang="en-US" altLang="zh-CN" sz="2400" i="1" baseline="-25000" dirty="0">
                <a:solidFill>
                  <a:srgbClr val="C00000"/>
                </a:solidFill>
                <a:latin typeface="Calibri" panose="020F0502020204030204" pitchFamily="34" charset="0"/>
                <a:cs typeface="Calibri" panose="020F0502020204030204" pitchFamily="34" charset="0"/>
              </a:rPr>
              <a:t>m</a:t>
            </a:r>
            <a:r>
              <a:rPr lang="en-US" altLang="zh-CN" sz="2400" dirty="0">
                <a:solidFill>
                  <a:srgbClr val="C00000"/>
                </a:solidFill>
                <a:latin typeface="Calibri" panose="020F0502020204030204" pitchFamily="34" charset="0"/>
                <a:cs typeface="Calibri" panose="020F0502020204030204" pitchFamily="34" charset="0"/>
              </a:rPr>
              <a:t>}</a:t>
            </a:r>
            <a:r>
              <a:rPr lang="zh-CN" altLang="en-US" sz="2400" dirty="0">
                <a:solidFill>
                  <a:srgbClr val="0070C0"/>
                </a:solidFill>
                <a:latin typeface="Calibri" panose="020F0502020204030204" pitchFamily="34" charset="0"/>
                <a:cs typeface="Calibri" panose="020F0502020204030204" pitchFamily="34" charset="0"/>
              </a:rPr>
              <a:t>，则任何在</a:t>
            </a:r>
            <a:r>
              <a:rPr lang="en-US" altLang="zh-CN" sz="2400" i="1" dirty="0">
                <a:solidFill>
                  <a:srgbClr val="C00000"/>
                </a:solidFill>
                <a:latin typeface="Calibri" panose="020F0502020204030204" pitchFamily="34" charset="0"/>
                <a:cs typeface="Calibri" panose="020F0502020204030204" pitchFamily="34" charset="0"/>
              </a:rPr>
              <a:t>a</a:t>
            </a:r>
            <a:r>
              <a:rPr lang="en-US" altLang="zh-CN" sz="2400" i="1" baseline="-30000" dirty="0">
                <a:solidFill>
                  <a:srgbClr val="C00000"/>
                </a:solidFill>
                <a:latin typeface="Calibri" panose="020F0502020204030204" pitchFamily="34" charset="0"/>
                <a:cs typeface="Calibri" panose="020F0502020204030204" pitchFamily="34" charset="0"/>
              </a:rPr>
              <a:t>i</a:t>
            </a:r>
            <a:r>
              <a:rPr lang="zh-CN" altLang="en-US" sz="2400" dirty="0">
                <a:solidFill>
                  <a:srgbClr val="0070C0"/>
                </a:solidFill>
                <a:latin typeface="Calibri" panose="020F0502020204030204" pitchFamily="34" charset="0"/>
                <a:cs typeface="Calibri" panose="020F0502020204030204" pitchFamily="34" charset="0"/>
              </a:rPr>
              <a:t>和</a:t>
            </a:r>
            <a:r>
              <a:rPr lang="en-US" altLang="zh-CN" sz="2400" i="1" dirty="0">
                <a:solidFill>
                  <a:srgbClr val="C00000"/>
                </a:solidFill>
                <a:latin typeface="Calibri" panose="020F0502020204030204" pitchFamily="34" charset="0"/>
                <a:cs typeface="Calibri" panose="020F0502020204030204" pitchFamily="34" charset="0"/>
              </a:rPr>
              <a:t>a</a:t>
            </a:r>
            <a:r>
              <a:rPr lang="en-US" altLang="zh-CN" sz="2400" i="1" baseline="-30000" dirty="0">
                <a:solidFill>
                  <a:srgbClr val="C00000"/>
                </a:solidFill>
                <a:latin typeface="Calibri" panose="020F0502020204030204" pitchFamily="34" charset="0"/>
                <a:cs typeface="Calibri" panose="020F0502020204030204" pitchFamily="34" charset="0"/>
              </a:rPr>
              <a:t>(i+1)</a:t>
            </a:r>
            <a:r>
              <a:rPr lang="zh-CN" altLang="en-US" sz="2400" dirty="0">
                <a:solidFill>
                  <a:srgbClr val="0070C0"/>
                </a:solidFill>
                <a:latin typeface="Calibri" panose="020F0502020204030204" pitchFamily="34" charset="0"/>
                <a:cs typeface="Calibri" panose="020F0502020204030204" pitchFamily="34" charset="0"/>
              </a:rPr>
              <a:t>之间的任意取值都可把</a:t>
            </a:r>
            <a:r>
              <a:rPr lang="en-US" altLang="zh-CN" sz="2400" i="1" dirty="0">
                <a:solidFill>
                  <a:srgbClr val="0070C0"/>
                </a:solidFill>
                <a:latin typeface="Calibri" panose="020F0502020204030204" pitchFamily="34" charset="0"/>
                <a:cs typeface="Calibri" panose="020F0502020204030204" pitchFamily="34" charset="0"/>
              </a:rPr>
              <a:t>D</a:t>
            </a:r>
            <a:r>
              <a:rPr lang="zh-CN" altLang="en-US" sz="2400" dirty="0">
                <a:solidFill>
                  <a:srgbClr val="0070C0"/>
                </a:solidFill>
                <a:latin typeface="Calibri" panose="020F0502020204030204" pitchFamily="34" charset="0"/>
                <a:cs typeface="Calibri" panose="020F0502020204030204" pitchFamily="34" charset="0"/>
              </a:rPr>
              <a:t>分为两部分，即 </a:t>
            </a:r>
          </a:p>
          <a:p>
            <a:pPr eaLnBrk="1" hangingPunct="1">
              <a:lnSpc>
                <a:spcPct val="120000"/>
              </a:lnSpc>
              <a:spcBef>
                <a:spcPts val="600"/>
              </a:spcBef>
              <a:buFont typeface="Wingdings" panose="05000000000000000000" pitchFamily="2" charset="2"/>
              <a:buChar char="n"/>
            </a:pPr>
            <a:endParaRPr lang="en-US" altLang="zh-CN" sz="2400" dirty="0">
              <a:solidFill>
                <a:srgbClr val="0070C0"/>
              </a:solidFill>
              <a:latin typeface="Calibri" panose="020F0502020204030204" pitchFamily="34" charset="0"/>
              <a:cs typeface="Calibri" panose="020F0502020204030204" pitchFamily="34" charset="0"/>
            </a:endParaRPr>
          </a:p>
          <a:p>
            <a:pPr lvl="1" algn="just">
              <a:lnSpc>
                <a:spcPct val="120000"/>
              </a:lnSpc>
              <a:spcBef>
                <a:spcPts val="1200"/>
              </a:spcBef>
              <a:buClr>
                <a:srgbClr val="0070C0"/>
              </a:buClr>
              <a:buFont typeface="Wingdings" panose="05000000000000000000" pitchFamily="2" charset="2"/>
              <a:buChar char="ü"/>
            </a:pPr>
            <a:r>
              <a:rPr lang="zh-CN" altLang="en-US" sz="2000" dirty="0">
                <a:solidFill>
                  <a:srgbClr val="0070C0"/>
                </a:solidFill>
                <a:latin typeface="Calibri" panose="020F0502020204030204" pitchFamily="34" charset="0"/>
                <a:cs typeface="Calibri" panose="020F0502020204030204" pitchFamily="34" charset="0"/>
              </a:rPr>
              <a:t>可以看到已共有</a:t>
            </a:r>
            <a:r>
              <a:rPr lang="en-US" altLang="zh-CN" sz="2000" i="1" dirty="0">
                <a:solidFill>
                  <a:srgbClr val="C00000"/>
                </a:solidFill>
                <a:latin typeface="Calibri" panose="020F0502020204030204" pitchFamily="34" charset="0"/>
                <a:cs typeface="Calibri" panose="020F0502020204030204" pitchFamily="34" charset="0"/>
              </a:rPr>
              <a:t>m</a:t>
            </a:r>
            <a:r>
              <a:rPr lang="en-US" altLang="zh-CN" sz="2000" dirty="0">
                <a:solidFill>
                  <a:srgbClr val="C00000"/>
                </a:solidFill>
                <a:latin typeface="Calibri" panose="020F0502020204030204" pitchFamily="34" charset="0"/>
                <a:cs typeface="Calibri" panose="020F0502020204030204" pitchFamily="34" charset="0"/>
              </a:rPr>
              <a:t>-1</a:t>
            </a:r>
            <a:r>
              <a:rPr lang="zh-CN" altLang="en-US" sz="2000" dirty="0">
                <a:solidFill>
                  <a:srgbClr val="0070C0"/>
                </a:solidFill>
                <a:latin typeface="Calibri" panose="020F0502020204030204" pitchFamily="34" charset="0"/>
                <a:cs typeface="Calibri" panose="020F0502020204030204" pitchFamily="34" charset="0"/>
              </a:rPr>
              <a:t>种分割情况。</a:t>
            </a:r>
          </a:p>
          <a:p>
            <a:pPr lvl="1" algn="just">
              <a:lnSpc>
                <a:spcPct val="120000"/>
              </a:lnSpc>
              <a:spcBef>
                <a:spcPts val="300"/>
              </a:spcBef>
              <a:buClr>
                <a:srgbClr val="0070C0"/>
              </a:buClr>
              <a:buFont typeface="Wingdings" panose="05000000000000000000" pitchFamily="2" charset="2"/>
              <a:buChar char="ü"/>
            </a:pPr>
            <a:r>
              <a:rPr lang="zh-CN" altLang="en-US" sz="2000" dirty="0">
                <a:solidFill>
                  <a:srgbClr val="0070C0"/>
                </a:solidFill>
                <a:latin typeface="Calibri" panose="020F0502020204030204" pitchFamily="34" charset="0"/>
                <a:cs typeface="Calibri" panose="020F0502020204030204" pitchFamily="34" charset="0"/>
              </a:rPr>
              <a:t>对属性</a:t>
            </a:r>
            <a:r>
              <a:rPr lang="en-US" altLang="zh-CN" sz="2000" dirty="0">
                <a:solidFill>
                  <a:srgbClr val="0070C0"/>
                </a:solidFill>
                <a:latin typeface="Calibri" panose="020F0502020204030204" pitchFamily="34" charset="0"/>
                <a:cs typeface="Calibri" panose="020F0502020204030204" pitchFamily="34" charset="0"/>
              </a:rPr>
              <a:t>A</a:t>
            </a:r>
            <a:r>
              <a:rPr lang="zh-CN" altLang="en-US" sz="2000" dirty="0">
                <a:solidFill>
                  <a:srgbClr val="0070C0"/>
                </a:solidFill>
                <a:latin typeface="Calibri" panose="020F0502020204030204" pitchFamily="34" charset="0"/>
                <a:cs typeface="Calibri" panose="020F0502020204030204" pitchFamily="34" charset="0"/>
              </a:rPr>
              <a:t>的</a:t>
            </a:r>
            <a:r>
              <a:rPr lang="en-US" altLang="zh-CN" sz="2000" i="1" dirty="0">
                <a:solidFill>
                  <a:srgbClr val="C00000"/>
                </a:solidFill>
                <a:latin typeface="Calibri" panose="020F0502020204030204" pitchFamily="34" charset="0"/>
                <a:cs typeface="Calibri" panose="020F0502020204030204" pitchFamily="34" charset="0"/>
              </a:rPr>
              <a:t>m</a:t>
            </a:r>
            <a:r>
              <a:rPr lang="en-US" altLang="zh-CN" sz="2000" dirty="0">
                <a:solidFill>
                  <a:srgbClr val="C00000"/>
                </a:solidFill>
                <a:latin typeface="Calibri" panose="020F0502020204030204" pitchFamily="34" charset="0"/>
                <a:cs typeface="Calibri" panose="020F0502020204030204" pitchFamily="34" charset="0"/>
              </a:rPr>
              <a:t>-1</a:t>
            </a:r>
            <a:r>
              <a:rPr lang="zh-CN" altLang="en-US" sz="2000" dirty="0">
                <a:solidFill>
                  <a:srgbClr val="0070C0"/>
                </a:solidFill>
                <a:latin typeface="Calibri" panose="020F0502020204030204" pitchFamily="34" charset="0"/>
                <a:cs typeface="Calibri" panose="020F0502020204030204" pitchFamily="34" charset="0"/>
              </a:rPr>
              <a:t>种分割的任意一种情况，作为该属性的两个离散取值，重新构造该属性的离散值，再计算每种分割所对应的信息增益率</a:t>
            </a:r>
            <a:r>
              <a:rPr lang="en-US" altLang="zh-CN" sz="2000" dirty="0" err="1">
                <a:solidFill>
                  <a:srgbClr val="C00000"/>
                </a:solidFill>
                <a:latin typeface="Calibri" panose="020F0502020204030204" pitchFamily="34" charset="0"/>
                <a:cs typeface="Calibri" panose="020F0502020204030204" pitchFamily="34" charset="0"/>
              </a:rPr>
              <a:t>gainratio</a:t>
            </a:r>
            <a:r>
              <a:rPr lang="en-US" altLang="zh-CN" sz="2000" dirty="0">
                <a:solidFill>
                  <a:srgbClr val="C00000"/>
                </a:solidFill>
                <a:latin typeface="Calibri" panose="020F0502020204030204" pitchFamily="34" charset="0"/>
                <a:cs typeface="Calibri" panose="020F0502020204030204" pitchFamily="34" charset="0"/>
              </a:rPr>
              <a:t>(A)</a:t>
            </a:r>
            <a:r>
              <a:rPr lang="zh-CN" altLang="en-US" sz="2000" dirty="0">
                <a:solidFill>
                  <a:srgbClr val="0070C0"/>
                </a:solidFill>
                <a:latin typeface="Calibri" panose="020F0502020204030204" pitchFamily="34" charset="0"/>
                <a:cs typeface="Calibri" panose="020F0502020204030204" pitchFamily="34" charset="0"/>
              </a:rPr>
              <a:t>，选择最大增益率的分割作为属性</a:t>
            </a:r>
            <a:r>
              <a:rPr lang="en-US" altLang="zh-CN" sz="2000" dirty="0">
                <a:solidFill>
                  <a:srgbClr val="0070C0"/>
                </a:solidFill>
                <a:latin typeface="Calibri" panose="020F0502020204030204" pitchFamily="34" charset="0"/>
                <a:cs typeface="Calibri" panose="020F0502020204030204" pitchFamily="34" charset="0"/>
              </a:rPr>
              <a:t>A</a:t>
            </a:r>
            <a:r>
              <a:rPr lang="zh-CN" altLang="en-US" sz="2000" dirty="0">
                <a:solidFill>
                  <a:srgbClr val="0070C0"/>
                </a:solidFill>
                <a:latin typeface="Calibri" panose="020F0502020204030204" pitchFamily="34" charset="0"/>
                <a:cs typeface="Calibri" panose="020F0502020204030204" pitchFamily="34" charset="0"/>
              </a:rPr>
              <a:t>的分枝，即 </a:t>
            </a:r>
            <a:r>
              <a:rPr lang="en-US" altLang="zh-CN" sz="2000" dirty="0">
                <a:solidFill>
                  <a:srgbClr val="C00000"/>
                </a:solidFill>
                <a:latin typeface="Calibri" panose="020F0502020204030204" pitchFamily="34" charset="0"/>
                <a:cs typeface="Calibri" panose="020F0502020204030204" pitchFamily="34" charset="0"/>
              </a:rPr>
              <a:t>threshold(A)=</a:t>
            </a:r>
            <a:r>
              <a:rPr lang="en-US" altLang="zh-CN" sz="2000" i="1" dirty="0" err="1">
                <a:solidFill>
                  <a:srgbClr val="C00000"/>
                </a:solidFill>
                <a:latin typeface="Calibri" panose="020F0502020204030204" pitchFamily="34" charset="0"/>
                <a:cs typeface="Calibri" panose="020F0502020204030204" pitchFamily="34" charset="0"/>
              </a:rPr>
              <a:t>a</a:t>
            </a:r>
            <a:r>
              <a:rPr lang="en-US" altLang="zh-CN" sz="2000" i="1" baseline="-30000" dirty="0" err="1">
                <a:solidFill>
                  <a:srgbClr val="C00000"/>
                </a:solidFill>
                <a:latin typeface="Calibri" panose="020F0502020204030204" pitchFamily="34" charset="0"/>
                <a:cs typeface="Calibri" panose="020F0502020204030204" pitchFamily="34" charset="0"/>
              </a:rPr>
              <a:t>k</a:t>
            </a:r>
            <a:r>
              <a:rPr lang="en-US" altLang="zh-CN" sz="2000" dirty="0">
                <a:solidFill>
                  <a:srgbClr val="C00000"/>
                </a:solidFill>
                <a:latin typeface="Calibri" panose="020F0502020204030204" pitchFamily="34" charset="0"/>
                <a:cs typeface="Calibri" panose="020F0502020204030204" pitchFamily="34" charset="0"/>
              </a:rPr>
              <a:t> </a:t>
            </a:r>
            <a:r>
              <a:rPr lang="zh-CN" altLang="en-US" sz="2000" dirty="0">
                <a:solidFill>
                  <a:srgbClr val="0070C0"/>
                </a:solidFill>
                <a:latin typeface="Calibri" panose="020F0502020204030204" pitchFamily="34" charset="0"/>
                <a:cs typeface="Calibri" panose="020F0502020204030204" pitchFamily="34" charset="0"/>
              </a:rPr>
              <a:t>，</a:t>
            </a:r>
            <a:r>
              <a:rPr lang="en-US" altLang="zh-CN" sz="2000" dirty="0">
                <a:solidFill>
                  <a:srgbClr val="0070C0"/>
                </a:solidFill>
                <a:latin typeface="Calibri" panose="020F0502020204030204" pitchFamily="34" charset="0"/>
                <a:cs typeface="Calibri" panose="020F0502020204030204" pitchFamily="34" charset="0"/>
              </a:rPr>
              <a:t> </a:t>
            </a:r>
            <a:r>
              <a:rPr lang="zh-CN" altLang="en-US" sz="2000" dirty="0">
                <a:solidFill>
                  <a:srgbClr val="0070C0"/>
                </a:solidFill>
                <a:latin typeface="Calibri" panose="020F0502020204030204" pitchFamily="34" charset="0"/>
                <a:cs typeface="Calibri" panose="020F0502020204030204" pitchFamily="34" charset="0"/>
              </a:rPr>
              <a:t>其中，</a:t>
            </a:r>
            <a:r>
              <a:rPr lang="en-US" altLang="zh-CN" sz="2000" dirty="0" err="1">
                <a:solidFill>
                  <a:srgbClr val="C00000"/>
                </a:solidFill>
                <a:latin typeface="Calibri" panose="020F0502020204030204" pitchFamily="34" charset="0"/>
                <a:cs typeface="Calibri" panose="020F0502020204030204" pitchFamily="34" charset="0"/>
              </a:rPr>
              <a:t>gainratio</a:t>
            </a:r>
            <a:r>
              <a:rPr lang="en-US" altLang="zh-CN" sz="2000" dirty="0">
                <a:solidFill>
                  <a:srgbClr val="C00000"/>
                </a:solidFill>
                <a:latin typeface="Calibri" panose="020F0502020204030204" pitchFamily="34" charset="0"/>
                <a:cs typeface="Calibri" panose="020F0502020204030204" pitchFamily="34" charset="0"/>
              </a:rPr>
              <a:t>(</a:t>
            </a:r>
            <a:r>
              <a:rPr lang="en-US" altLang="zh-CN" sz="2000" dirty="0" err="1">
                <a:solidFill>
                  <a:srgbClr val="C00000"/>
                </a:solidFill>
                <a:latin typeface="Calibri" panose="020F0502020204030204" pitchFamily="34" charset="0"/>
                <a:cs typeface="Calibri" panose="020F0502020204030204" pitchFamily="34" charset="0"/>
              </a:rPr>
              <a:t>a</a:t>
            </a:r>
            <a:r>
              <a:rPr lang="en-US" altLang="zh-CN" sz="2000" baseline="-30000" dirty="0" err="1">
                <a:solidFill>
                  <a:srgbClr val="C00000"/>
                </a:solidFill>
                <a:latin typeface="Calibri" panose="020F0502020204030204" pitchFamily="34" charset="0"/>
                <a:cs typeface="Calibri" panose="020F0502020204030204" pitchFamily="34" charset="0"/>
              </a:rPr>
              <a:t>k</a:t>
            </a:r>
            <a:r>
              <a:rPr lang="en-US" altLang="zh-CN" sz="2000" dirty="0">
                <a:solidFill>
                  <a:srgbClr val="C00000"/>
                </a:solidFill>
                <a:latin typeface="Calibri" panose="020F0502020204030204" pitchFamily="34" charset="0"/>
                <a:cs typeface="Calibri" panose="020F0502020204030204" pitchFamily="34" charset="0"/>
              </a:rPr>
              <a:t>)=max[gain-ratio(a</a:t>
            </a:r>
            <a:r>
              <a:rPr lang="en-US" altLang="zh-CN" sz="2000" baseline="-30000" dirty="0">
                <a:solidFill>
                  <a:srgbClr val="C00000"/>
                </a:solidFill>
                <a:latin typeface="Calibri" panose="020F0502020204030204" pitchFamily="34" charset="0"/>
                <a:cs typeface="Calibri" panose="020F0502020204030204" pitchFamily="34" charset="0"/>
              </a:rPr>
              <a:t>i</a:t>
            </a:r>
            <a:r>
              <a:rPr lang="en-US" altLang="zh-CN" sz="2000" dirty="0">
                <a:solidFill>
                  <a:srgbClr val="C00000"/>
                </a:solidFill>
                <a:latin typeface="Calibri" panose="020F0502020204030204" pitchFamily="34" charset="0"/>
                <a:cs typeface="Calibri" panose="020F0502020204030204" pitchFamily="34" charset="0"/>
              </a:rPr>
              <a:t>)]</a:t>
            </a:r>
            <a:r>
              <a:rPr lang="zh-CN" altLang="en-US" sz="2000" dirty="0">
                <a:solidFill>
                  <a:srgbClr val="0070C0"/>
                </a:solidFill>
                <a:latin typeface="Calibri" panose="020F0502020204030204" pitchFamily="34" charset="0"/>
                <a:cs typeface="Calibri" panose="020F0502020204030204" pitchFamily="34" charset="0"/>
              </a:rPr>
              <a:t>。</a:t>
            </a:r>
            <a:endParaRPr lang="en-US" altLang="zh-CN" sz="2000" dirty="0">
              <a:solidFill>
                <a:srgbClr val="0070C0"/>
              </a:solidFill>
              <a:latin typeface="Calibri" panose="020F0502020204030204" pitchFamily="34" charset="0"/>
              <a:cs typeface="Calibri" panose="020F0502020204030204" pitchFamily="34" charset="0"/>
            </a:endParaRPr>
          </a:p>
          <a:p>
            <a:pPr lvl="1">
              <a:lnSpc>
                <a:spcPct val="120000"/>
              </a:lnSpc>
              <a:spcBef>
                <a:spcPts val="300"/>
              </a:spcBef>
              <a:buClr>
                <a:srgbClr val="0070C0"/>
              </a:buClr>
              <a:buFont typeface="Wingdings" panose="05000000000000000000" pitchFamily="2" charset="2"/>
              <a:buChar char="ü"/>
            </a:pPr>
            <a:r>
              <a:rPr lang="zh-CN" altLang="en-US" sz="2000" dirty="0">
                <a:solidFill>
                  <a:srgbClr val="0070C0"/>
                </a:solidFill>
                <a:latin typeface="Calibri" panose="020F0502020204030204" pitchFamily="34" charset="0"/>
                <a:cs typeface="Calibri" panose="020F0502020204030204" pitchFamily="34" charset="0"/>
              </a:rPr>
              <a:t>则连续属性</a:t>
            </a:r>
            <a:r>
              <a:rPr lang="en-US" altLang="zh-CN" sz="2000" dirty="0">
                <a:solidFill>
                  <a:srgbClr val="0070C0"/>
                </a:solidFill>
                <a:latin typeface="Calibri" panose="020F0502020204030204" pitchFamily="34" charset="0"/>
                <a:cs typeface="Calibri" panose="020F0502020204030204" pitchFamily="34" charset="0"/>
              </a:rPr>
              <a:t>A</a:t>
            </a:r>
            <a:r>
              <a:rPr lang="zh-CN" altLang="en-US" sz="2000" dirty="0">
                <a:solidFill>
                  <a:srgbClr val="0070C0"/>
                </a:solidFill>
                <a:latin typeface="Calibri" panose="020F0502020204030204" pitchFamily="34" charset="0"/>
                <a:cs typeface="Calibri" panose="020F0502020204030204" pitchFamily="34" charset="0"/>
              </a:rPr>
              <a:t>可以分割为 </a:t>
            </a:r>
          </a:p>
          <a:p>
            <a:pPr eaLnBrk="1" hangingPunct="1">
              <a:lnSpc>
                <a:spcPct val="120000"/>
              </a:lnSpc>
              <a:spcBef>
                <a:spcPts val="600"/>
              </a:spcBef>
              <a:buFont typeface="Wingdings" panose="05000000000000000000" pitchFamily="2" charset="2"/>
              <a:buChar char="n"/>
            </a:pPr>
            <a:endParaRPr lang="en-US" altLang="zh-CN" sz="2400" dirty="0">
              <a:latin typeface="Calibri" panose="020F0502020204030204" pitchFamily="34" charset="0"/>
              <a:cs typeface="Calibri" panose="020F0502020204030204" pitchFamily="34" charset="0"/>
            </a:endParaRPr>
          </a:p>
        </p:txBody>
      </p:sp>
      <p:grpSp>
        <p:nvGrpSpPr>
          <p:cNvPr id="4" name="Group 6"/>
          <p:cNvGrpSpPr/>
          <p:nvPr/>
        </p:nvGrpSpPr>
        <p:grpSpPr bwMode="auto">
          <a:xfrm>
            <a:off x="3851920" y="5321422"/>
            <a:ext cx="3646488" cy="1392239"/>
            <a:chOff x="3168" y="3120"/>
            <a:chExt cx="2395" cy="960"/>
          </a:xfrm>
        </p:grpSpPr>
        <p:sp>
          <p:nvSpPr>
            <p:cNvPr id="5" name="Text Box 7"/>
            <p:cNvSpPr txBox="1">
              <a:spLocks noChangeArrowheads="1"/>
            </p:cNvSpPr>
            <p:nvPr/>
          </p:nvSpPr>
          <p:spPr bwMode="auto">
            <a:xfrm>
              <a:off x="4428" y="3786"/>
              <a:ext cx="1126"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r>
                <a:rPr lang="en-US" altLang="zh-CN">
                  <a:latin typeface="Calibri" panose="020F0502020204030204" pitchFamily="34" charset="0"/>
                  <a:cs typeface="Calibri" panose="020F0502020204030204" pitchFamily="34" charset="0"/>
                </a:rPr>
                <a:t>A&gt;threshold(A)</a:t>
              </a:r>
            </a:p>
          </p:txBody>
        </p:sp>
        <p:sp>
          <p:nvSpPr>
            <p:cNvPr id="6" name="Text Box 8"/>
            <p:cNvSpPr txBox="1">
              <a:spLocks noChangeArrowheads="1"/>
            </p:cNvSpPr>
            <p:nvPr/>
          </p:nvSpPr>
          <p:spPr bwMode="auto">
            <a:xfrm>
              <a:off x="4438" y="3203"/>
              <a:ext cx="112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r>
                <a:rPr lang="en-US" altLang="zh-CN">
                  <a:latin typeface="Calibri" panose="020F0502020204030204" pitchFamily="34" charset="0"/>
                  <a:cs typeface="Calibri" panose="020F0502020204030204" pitchFamily="34" charset="0"/>
                </a:rPr>
                <a:t>A≤ threshold(A)</a:t>
              </a:r>
            </a:p>
          </p:txBody>
        </p:sp>
        <p:sp>
          <p:nvSpPr>
            <p:cNvPr id="7" name="Text Box 9"/>
            <p:cNvSpPr txBox="1">
              <a:spLocks noChangeArrowheads="1"/>
            </p:cNvSpPr>
            <p:nvPr/>
          </p:nvSpPr>
          <p:spPr bwMode="auto">
            <a:xfrm>
              <a:off x="3168" y="3393"/>
              <a:ext cx="329"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nchor="ct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a:r>
                <a:rPr lang="en-US" altLang="zh-CN">
                  <a:latin typeface="Calibri" panose="020F0502020204030204" pitchFamily="34" charset="0"/>
                  <a:cs typeface="Calibri" panose="020F0502020204030204" pitchFamily="34" charset="0"/>
                </a:rPr>
                <a:t>A</a:t>
              </a:r>
            </a:p>
          </p:txBody>
        </p:sp>
        <p:sp>
          <p:nvSpPr>
            <p:cNvPr id="8" name="Oval 10"/>
            <p:cNvSpPr>
              <a:spLocks noChangeArrowheads="1"/>
            </p:cNvSpPr>
            <p:nvPr/>
          </p:nvSpPr>
          <p:spPr bwMode="auto">
            <a:xfrm>
              <a:off x="3387" y="3448"/>
              <a:ext cx="219" cy="195"/>
            </a:xfrm>
            <a:prstGeom prst="ellipse">
              <a:avLst/>
            </a:prstGeom>
            <a:solidFill>
              <a:srgbClr val="FFFFFF"/>
            </a:solidFill>
            <a:ln w="9525">
              <a:solidFill>
                <a:srgbClr val="000000"/>
              </a:solidFill>
              <a:round/>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9" name="Oval 11"/>
            <p:cNvSpPr>
              <a:spLocks noChangeArrowheads="1"/>
            </p:cNvSpPr>
            <p:nvPr/>
          </p:nvSpPr>
          <p:spPr bwMode="auto">
            <a:xfrm>
              <a:off x="4374" y="3707"/>
              <a:ext cx="219" cy="196"/>
            </a:xfrm>
            <a:prstGeom prst="ellipse">
              <a:avLst/>
            </a:prstGeom>
            <a:solidFill>
              <a:srgbClr val="FFFFFF"/>
            </a:solidFill>
            <a:ln w="9525">
              <a:solidFill>
                <a:srgbClr val="000000"/>
              </a:solidFill>
              <a:round/>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0" name="Oval 12"/>
            <p:cNvSpPr>
              <a:spLocks noChangeArrowheads="1"/>
            </p:cNvSpPr>
            <p:nvPr/>
          </p:nvSpPr>
          <p:spPr bwMode="auto">
            <a:xfrm>
              <a:off x="4374" y="3120"/>
              <a:ext cx="219" cy="196"/>
            </a:xfrm>
            <a:prstGeom prst="ellipse">
              <a:avLst/>
            </a:prstGeom>
            <a:solidFill>
              <a:srgbClr val="FFFFFF"/>
            </a:solidFill>
            <a:ln w="9525">
              <a:solidFill>
                <a:srgbClr val="000000"/>
              </a:solidFill>
              <a:round/>
            </a:ln>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pPr algn="ctr" eaLnBrk="1" hangingPunct="1"/>
              <a:endParaRPr lang="zh-CN" altLang="en-US">
                <a:latin typeface="Calibri" panose="020F0502020204030204" pitchFamily="34" charset="0"/>
                <a:cs typeface="Calibri" panose="020F0502020204030204" pitchFamily="34" charset="0"/>
              </a:endParaRPr>
            </a:p>
          </p:txBody>
        </p:sp>
        <p:sp>
          <p:nvSpPr>
            <p:cNvPr id="11" name="Line 13"/>
            <p:cNvSpPr>
              <a:spLocks noChangeShapeType="1"/>
            </p:cNvSpPr>
            <p:nvPr/>
          </p:nvSpPr>
          <p:spPr bwMode="auto">
            <a:xfrm flipV="1">
              <a:off x="3606" y="3218"/>
              <a:ext cx="768" cy="29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endParaRPr lang="zh-CN" altLang="en-US"/>
            </a:p>
          </p:txBody>
        </p:sp>
        <p:sp>
          <p:nvSpPr>
            <p:cNvPr id="12" name="Line 14"/>
            <p:cNvSpPr>
              <a:spLocks noChangeShapeType="1"/>
            </p:cNvSpPr>
            <p:nvPr/>
          </p:nvSpPr>
          <p:spPr bwMode="auto">
            <a:xfrm>
              <a:off x="3606" y="3609"/>
              <a:ext cx="768" cy="1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a:lstStyle>
            <a:p>
              <a:endParaRPr lang="zh-CN" altLang="en-US"/>
            </a:p>
          </p:txBody>
        </p:sp>
      </p:grpSp>
    </p:spTree>
  </p:cSld>
  <p:clrMapOvr>
    <a:masterClrMapping/>
  </p:clrMapOvr>
  <p:transition>
    <p:blinds dir="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1027"/>
          <p:cNvSpPr>
            <a:spLocks noGrp="1" noChangeArrowheads="1"/>
          </p:cNvSpPr>
          <p:nvPr>
            <p:ph idx="1"/>
          </p:nvPr>
        </p:nvSpPr>
        <p:spPr>
          <a:xfrm>
            <a:off x="539552" y="1268760"/>
            <a:ext cx="8208963" cy="4267200"/>
          </a:xfrm>
        </p:spPr>
        <p:txBody>
          <a:bodyPr/>
          <a:lstStyle/>
          <a:p>
            <a:pPr eaLnBrk="1" hangingPunct="1">
              <a:lnSpc>
                <a:spcPct val="120000"/>
              </a:lnSpc>
              <a:spcBef>
                <a:spcPts val="600"/>
              </a:spcBef>
              <a:buFont typeface="Wingdings" panose="05000000000000000000" pitchFamily="2" charset="2"/>
              <a:buChar char="n"/>
            </a:pPr>
            <a:r>
              <a:rPr lang="zh-CN" altLang="en-US" sz="2800" dirty="0">
                <a:solidFill>
                  <a:srgbClr val="C00000"/>
                </a:solidFill>
              </a:rPr>
              <a:t>对缺失数据的处理：</a:t>
            </a:r>
            <a:r>
              <a:rPr lang="zh-CN" altLang="en-US" sz="2400" dirty="0">
                <a:solidFill>
                  <a:srgbClr val="0070C0"/>
                </a:solidFill>
              </a:rPr>
              <a:t>在某些情况下，可供使用的数据可能会缺少某些属性的值，需要根据此属性值已知的其他实例来估计这个缺少的属性值。</a:t>
            </a:r>
          </a:p>
          <a:p>
            <a:pPr lvl="1">
              <a:lnSpc>
                <a:spcPct val="120000"/>
              </a:lnSpc>
              <a:buClrTx/>
              <a:buFont typeface="Wingdings" panose="05000000000000000000" pitchFamily="2" charset="2"/>
              <a:buChar char="ü"/>
            </a:pPr>
            <a:r>
              <a:rPr lang="en-US" altLang="zh-CN" sz="2200" dirty="0">
                <a:solidFill>
                  <a:srgbClr val="C00000"/>
                </a:solidFill>
                <a:latin typeface="Calibri" panose="020F0502020204030204" pitchFamily="34" charset="0"/>
                <a:cs typeface="Calibri" panose="020F0502020204030204" pitchFamily="34" charset="0"/>
              </a:rPr>
              <a:t>Quinlan </a:t>
            </a:r>
            <a:r>
              <a:rPr lang="zh-CN" altLang="en-US" sz="2200" dirty="0">
                <a:solidFill>
                  <a:srgbClr val="C00000"/>
                </a:solidFill>
                <a:latin typeface="Calibri" panose="020F0502020204030204" pitchFamily="34" charset="0"/>
                <a:cs typeface="Calibri" panose="020F0502020204030204" pitchFamily="34" charset="0"/>
              </a:rPr>
              <a:t>采用的策略：</a:t>
            </a:r>
            <a:r>
              <a:rPr lang="zh-CN" altLang="en-US" sz="2200" dirty="0">
                <a:solidFill>
                  <a:srgbClr val="0070C0"/>
                </a:solidFill>
                <a:latin typeface="Calibri" panose="020F0502020204030204" pitchFamily="34" charset="0"/>
                <a:cs typeface="Calibri" panose="020F0502020204030204" pitchFamily="34" charset="0"/>
              </a:rPr>
              <a:t>为属性</a:t>
            </a:r>
            <a:r>
              <a:rPr lang="en-US" altLang="zh-CN" sz="2200" dirty="0">
                <a:solidFill>
                  <a:srgbClr val="C00000"/>
                </a:solidFill>
                <a:latin typeface="Calibri" panose="020F0502020204030204" pitchFamily="34" charset="0"/>
                <a:cs typeface="Calibri" panose="020F0502020204030204" pitchFamily="34" charset="0"/>
              </a:rPr>
              <a:t>A</a:t>
            </a:r>
            <a:r>
              <a:rPr lang="zh-CN" altLang="en-US" sz="2200" dirty="0">
                <a:solidFill>
                  <a:srgbClr val="0070C0"/>
                </a:solidFill>
                <a:latin typeface="Calibri" panose="020F0502020204030204" pitchFamily="34" charset="0"/>
                <a:cs typeface="Calibri" panose="020F0502020204030204" pitchFamily="34" charset="0"/>
              </a:rPr>
              <a:t>中的每个可能值赋予一个概率，而不是简单地将最常见的值赋给</a:t>
            </a:r>
            <a:r>
              <a:rPr lang="en-US" altLang="zh-CN" sz="2200" dirty="0" err="1">
                <a:solidFill>
                  <a:srgbClr val="C00000"/>
                </a:solidFill>
                <a:latin typeface="Calibri" panose="020F0502020204030204" pitchFamily="34" charset="0"/>
                <a:cs typeface="Calibri" panose="020F0502020204030204" pitchFamily="34" charset="0"/>
              </a:rPr>
              <a:t>e</a:t>
            </a:r>
            <a:r>
              <a:rPr lang="en-US" altLang="zh-CN" sz="2200" baseline="-25000" dirty="0" err="1">
                <a:solidFill>
                  <a:srgbClr val="C00000"/>
                </a:solidFill>
                <a:latin typeface="Calibri" panose="020F0502020204030204" pitchFamily="34" charset="0"/>
                <a:cs typeface="Calibri" panose="020F0502020204030204" pitchFamily="34" charset="0"/>
              </a:rPr>
              <a:t>i</a:t>
            </a:r>
            <a:r>
              <a:rPr lang="zh-CN" altLang="en-US" sz="2200" dirty="0">
                <a:latin typeface="Calibri" panose="020F0502020204030204" pitchFamily="34" charset="0"/>
                <a:cs typeface="Calibri" panose="020F0502020204030204" pitchFamily="34" charset="0"/>
              </a:rPr>
              <a:t>。</a:t>
            </a:r>
          </a:p>
        </p:txBody>
      </p:sp>
      <p:sp>
        <p:nvSpPr>
          <p:cNvPr id="4" name="矩形 3"/>
          <p:cNvSpPr/>
          <p:nvPr/>
        </p:nvSpPr>
        <p:spPr>
          <a:xfrm>
            <a:off x="819329" y="116632"/>
            <a:ext cx="7344816" cy="95313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-C4.5</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endParaRPr kumimoji="0" lang="zh-CN" altLang="en-US" sz="2800" b="1" i="0" u="none" strike="noStrike" kern="120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7584" y="116632"/>
            <a:ext cx="7344816" cy="521970"/>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5.1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分类的定义与基本问题</a:t>
            </a:r>
          </a:p>
        </p:txBody>
      </p:sp>
      <p:sp>
        <p:nvSpPr>
          <p:cNvPr id="4" name="Text Box 37"/>
          <p:cNvSpPr txBox="1">
            <a:spLocks noChangeArrowheads="1"/>
          </p:cNvSpPr>
          <p:nvPr/>
        </p:nvSpPr>
        <p:spPr bwMode="auto">
          <a:xfrm>
            <a:off x="181610" y="934085"/>
            <a:ext cx="4181475" cy="43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marL="457200" indent="-457200" algn="ctr">
              <a:lnSpc>
                <a:spcPct val="80000"/>
              </a:lnSpc>
              <a:spcBef>
                <a:spcPct val="20000"/>
              </a:spcBef>
              <a:buSzPct val="100000"/>
              <a:buFont typeface="Wingdings" panose="05000000000000000000" pitchFamily="2" charset="2"/>
              <a:buChar char="n"/>
              <a:defRPr/>
            </a:pPr>
            <a:r>
              <a:rPr lang="zh-CN" altLang="en-US" sz="2800" dirty="0">
                <a:solidFill>
                  <a:srgbClr val="0070C0"/>
                </a:solidFill>
                <a:latin typeface="+mn-ea"/>
                <a:ea typeface="+mn-ea"/>
              </a:rPr>
              <a:t>应用举例</a:t>
            </a:r>
            <a:r>
              <a:rPr lang="en-US" altLang="zh-CN" sz="2800" dirty="0">
                <a:solidFill>
                  <a:srgbClr val="0070C0"/>
                </a:solidFill>
                <a:latin typeface="+mn-ea"/>
                <a:ea typeface="+mn-ea"/>
              </a:rPr>
              <a:t>1</a:t>
            </a:r>
            <a:r>
              <a:rPr lang="zh-CN" altLang="en-US" sz="2800" dirty="0">
                <a:solidFill>
                  <a:srgbClr val="0070C0"/>
                </a:solidFill>
                <a:latin typeface="+mn-ea"/>
                <a:ea typeface="+mn-ea"/>
              </a:rPr>
              <a:t>：文本分类</a:t>
            </a:r>
          </a:p>
        </p:txBody>
      </p:sp>
      <p:pic>
        <p:nvPicPr>
          <p:cNvPr id="27653" name="Picture 2" descr="http://www.python-course.eu/images/document_represen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93" y="2339340"/>
            <a:ext cx="6543675"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4"/>
          <p:cNvSpPr txBox="1">
            <a:spLocks noChangeArrowheads="1"/>
          </p:cNvSpPr>
          <p:nvPr/>
        </p:nvSpPr>
        <p:spPr bwMode="auto">
          <a:xfrm>
            <a:off x="496570" y="1433195"/>
            <a:ext cx="7850505" cy="62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Clr>
                <a:schemeClr val="accent2"/>
              </a:buClr>
              <a:buFont typeface="Wingdings" panose="05000000000000000000" pitchFamily="2" charset="2"/>
              <a:buChar char="o"/>
              <a:defRPr sz="3000" b="1">
                <a:solidFill>
                  <a:schemeClr val="tx1"/>
                </a:solidFill>
                <a:latin typeface="Verdana" panose="020B0604030504040204" pitchFamily="34" charset="0"/>
                <a:ea typeface="黑体" panose="02010609060101010101" pitchFamily="49" charset="-122"/>
              </a:defRPr>
            </a:lvl1pPr>
            <a:lvl2pPr marL="714375" indent="-395605">
              <a:spcBef>
                <a:spcPct val="20000"/>
              </a:spcBef>
              <a:buClr>
                <a:schemeClr val="accent2"/>
              </a:buClr>
              <a:buFont typeface="Wingdings" panose="05000000000000000000" pitchFamily="2" charset="2"/>
              <a:buChar char="n"/>
              <a:defRPr sz="2600" b="1">
                <a:solidFill>
                  <a:schemeClr val="tx1"/>
                </a:solidFill>
                <a:latin typeface="Verdana" panose="020B0604030504040204" pitchFamily="34" charset="0"/>
                <a:ea typeface="黑体" panose="02010609060101010101" pitchFamily="49" charset="-122"/>
              </a:defRPr>
            </a:lvl2pPr>
            <a:lvl3pPr marL="822325" indent="-228600">
              <a:spcBef>
                <a:spcPct val="20000"/>
              </a:spcBef>
              <a:buClr>
                <a:schemeClr val="accent2"/>
              </a:buClr>
              <a:buFont typeface="Wingdings" panose="05000000000000000000" pitchFamily="2" charset="2"/>
              <a:buChar char="o"/>
              <a:defRPr sz="2300" b="1">
                <a:solidFill>
                  <a:schemeClr val="tx1"/>
                </a:solidFill>
                <a:latin typeface="Verdana" panose="020B0604030504040204" pitchFamily="34" charset="0"/>
                <a:ea typeface="黑体" panose="02010609060101010101" pitchFamily="49" charset="-122"/>
              </a:defRPr>
            </a:lvl3pPr>
            <a:lvl4pPr marL="1097280" indent="-228600">
              <a:spcBef>
                <a:spcPct val="20000"/>
              </a:spcBef>
              <a:buClr>
                <a:schemeClr val="accent2"/>
              </a:buClr>
              <a:buFont typeface="Wingdings" panose="05000000000000000000" pitchFamily="2" charset="2"/>
              <a:buChar char="n"/>
              <a:defRPr sz="2000" b="1">
                <a:solidFill>
                  <a:schemeClr val="tx1"/>
                </a:solidFill>
                <a:latin typeface="Verdana" panose="020B0604030504040204" pitchFamily="34" charset="0"/>
                <a:ea typeface="黑体" panose="02010609060101010101" pitchFamily="49" charset="-122"/>
              </a:defRPr>
            </a:lvl4pPr>
            <a:lvl5pPr marL="1371600" indent="-228600">
              <a:spcBef>
                <a:spcPct val="25000"/>
              </a:spcBef>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5pPr>
            <a:lvl6pPr marL="18288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6pPr>
            <a:lvl7pPr marL="22860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7pPr>
            <a:lvl8pPr marL="27432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8pPr>
            <a:lvl9pPr marL="3200400" indent="-22860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Verdana" panose="020B0604030504040204" pitchFamily="34" charset="0"/>
                <a:ea typeface="黑体" panose="02010609060101010101" pitchFamily="49" charset="-122"/>
              </a:defRPr>
            </a:lvl9pPr>
          </a:lstStyle>
          <a:p>
            <a:pPr marL="984250" lvl="1" indent="-527050">
              <a:lnSpc>
                <a:spcPct val="120000"/>
              </a:lnSpc>
              <a:buClrTx/>
              <a:buFont typeface="Wingdings" panose="05000000000000000000" pitchFamily="2" charset="2"/>
              <a:buChar char="ü"/>
              <a:defRPr/>
            </a:pPr>
            <a:r>
              <a:rPr lang="en-US" altLang="zh-CN" sz="2400" b="0">
                <a:solidFill>
                  <a:srgbClr val="0070C0"/>
                </a:solidFill>
                <a:latin typeface="黑体" panose="02010609060101010101" pitchFamily="49" charset="-122"/>
              </a:rPr>
              <a:t>BOW</a:t>
            </a:r>
            <a:r>
              <a:rPr lang="zh-CN" altLang="en-US" sz="2400" b="0">
                <a:solidFill>
                  <a:srgbClr val="0070C0"/>
                </a:solidFill>
                <a:latin typeface="黑体" panose="02010609060101010101" pitchFamily="49" charset="-122"/>
              </a:rPr>
              <a:t>模型</a:t>
            </a:r>
          </a:p>
        </p:txBody>
      </p:sp>
    </p:spTree>
  </p:cSld>
  <p:clrMapOvr>
    <a:masterClrMapping/>
  </p:clrMapOvr>
  <p:transition>
    <p:blinds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1027"/>
          <p:cNvSpPr>
            <a:spLocks noGrp="1" noChangeArrowheads="1"/>
          </p:cNvSpPr>
          <p:nvPr>
            <p:ph idx="1"/>
          </p:nvPr>
        </p:nvSpPr>
        <p:spPr>
          <a:xfrm>
            <a:off x="467518" y="1295400"/>
            <a:ext cx="8208963" cy="4267200"/>
          </a:xfrm>
        </p:spPr>
        <p:txBody>
          <a:bodyPr/>
          <a:lstStyle/>
          <a:p>
            <a:pPr eaLnBrk="1" hangingPunct="1">
              <a:lnSpc>
                <a:spcPct val="120000"/>
              </a:lnSpc>
              <a:spcBef>
                <a:spcPts val="600"/>
              </a:spcBef>
              <a:buFont typeface="Wingdings" panose="05000000000000000000" pitchFamily="2" charset="2"/>
              <a:buChar char="n"/>
            </a:pPr>
            <a:r>
              <a:rPr lang="zh-CN" altLang="en-US" sz="2800" dirty="0">
                <a:solidFill>
                  <a:srgbClr val="C00000"/>
                </a:solidFill>
              </a:rPr>
              <a:t>生成规则：</a:t>
            </a:r>
            <a:endParaRPr lang="zh-CN" altLang="en-US" sz="2400" dirty="0"/>
          </a:p>
          <a:p>
            <a:pPr lvl="1">
              <a:lnSpc>
                <a:spcPct val="120000"/>
              </a:lnSpc>
              <a:buClrTx/>
              <a:buFont typeface="Wingdings" panose="05000000000000000000" pitchFamily="2" charset="2"/>
              <a:buChar char="ü"/>
            </a:pPr>
            <a:r>
              <a:rPr lang="zh-CN" altLang="en-US" sz="2200" dirty="0">
                <a:solidFill>
                  <a:srgbClr val="0070C0"/>
                </a:solidFill>
                <a:latin typeface="Calibri" panose="020F0502020204030204" pitchFamily="34" charset="0"/>
                <a:cs typeface="Calibri" panose="020F0502020204030204" pitchFamily="34" charset="0"/>
              </a:rPr>
              <a:t>只要生成了决策树后，就可把树转换成一个</a:t>
            </a:r>
            <a:r>
              <a:rPr lang="en-US" altLang="zh-CN" sz="2200" dirty="0">
                <a:solidFill>
                  <a:srgbClr val="C00000"/>
                </a:solidFill>
                <a:latin typeface="Calibri" panose="020F0502020204030204" pitchFamily="34" charset="0"/>
                <a:cs typeface="Calibri" panose="020F0502020204030204" pitchFamily="34" charset="0"/>
              </a:rPr>
              <a:t>IF-THEN</a:t>
            </a:r>
            <a:r>
              <a:rPr lang="zh-CN" altLang="en-US" sz="2200" dirty="0">
                <a:solidFill>
                  <a:srgbClr val="0070C0"/>
                </a:solidFill>
                <a:latin typeface="Calibri" panose="020F0502020204030204" pitchFamily="34" charset="0"/>
                <a:cs typeface="Calibri" panose="020F0502020204030204" pitchFamily="34" charset="0"/>
              </a:rPr>
              <a:t>规则的集合。</a:t>
            </a:r>
            <a:endParaRPr lang="en-US" altLang="zh-CN" sz="2200" dirty="0">
              <a:solidFill>
                <a:srgbClr val="0070C0"/>
              </a:solidFill>
              <a:latin typeface="Calibri" panose="020F0502020204030204" pitchFamily="34" charset="0"/>
              <a:cs typeface="Calibri" panose="020F0502020204030204" pitchFamily="34" charset="0"/>
            </a:endParaRPr>
          </a:p>
          <a:p>
            <a:pPr lvl="1">
              <a:lnSpc>
                <a:spcPct val="120000"/>
              </a:lnSpc>
              <a:buClrTx/>
              <a:buFont typeface="Wingdings" panose="05000000000000000000" pitchFamily="2" charset="2"/>
              <a:buChar char="ü"/>
            </a:pPr>
            <a:r>
              <a:rPr lang="en-US" altLang="zh-CN" sz="2200" dirty="0">
                <a:solidFill>
                  <a:srgbClr val="0070C0"/>
                </a:solidFill>
                <a:latin typeface="Calibri" panose="020F0502020204030204" pitchFamily="34" charset="0"/>
                <a:cs typeface="Calibri" panose="020F0502020204030204" pitchFamily="34" charset="0"/>
              </a:rPr>
              <a:t>C4.5</a:t>
            </a:r>
            <a:r>
              <a:rPr lang="zh-CN" altLang="en-US" sz="2200" dirty="0">
                <a:solidFill>
                  <a:srgbClr val="0070C0"/>
                </a:solidFill>
                <a:latin typeface="Calibri" panose="020F0502020204030204" pitchFamily="34" charset="0"/>
                <a:cs typeface="Calibri" panose="020F0502020204030204" pitchFamily="34" charset="0"/>
              </a:rPr>
              <a:t>算法处理规则与其他算法不同在于它把规则存储在一个</a:t>
            </a:r>
            <a:r>
              <a:rPr lang="zh-CN" altLang="en-US" sz="2200" dirty="0">
                <a:solidFill>
                  <a:srgbClr val="C00000"/>
                </a:solidFill>
                <a:latin typeface="Calibri" panose="020F0502020204030204" pitchFamily="34" charset="0"/>
                <a:cs typeface="Calibri" panose="020F0502020204030204" pitchFamily="34" charset="0"/>
              </a:rPr>
              <a:t>数组</a:t>
            </a:r>
            <a:r>
              <a:rPr lang="zh-CN" altLang="en-US" sz="2200" dirty="0">
                <a:solidFill>
                  <a:srgbClr val="0070C0"/>
                </a:solidFill>
                <a:latin typeface="Calibri" panose="020F0502020204030204" pitchFamily="34" charset="0"/>
                <a:cs typeface="Calibri" panose="020F0502020204030204" pitchFamily="34" charset="0"/>
              </a:rPr>
              <a:t>中，</a:t>
            </a:r>
            <a:r>
              <a:rPr lang="zh-CN" altLang="en-US" sz="2200" dirty="0">
                <a:solidFill>
                  <a:srgbClr val="C00000"/>
                </a:solidFill>
                <a:latin typeface="Calibri" panose="020F0502020204030204" pitchFamily="34" charset="0"/>
                <a:cs typeface="Calibri" panose="020F0502020204030204" pitchFamily="34" charset="0"/>
              </a:rPr>
              <a:t>每一行都代表着树中的一个规则，即从树根到叶子之间的一个路径</a:t>
            </a:r>
            <a:r>
              <a:rPr lang="zh-CN" altLang="en-US" sz="2200" dirty="0">
                <a:solidFill>
                  <a:srgbClr val="0070C0"/>
                </a:solidFill>
                <a:latin typeface="Calibri" panose="020F0502020204030204" pitchFamily="34" charset="0"/>
                <a:cs typeface="Calibri" panose="020F0502020204030204" pitchFamily="34" charset="0"/>
              </a:rPr>
              <a:t>。</a:t>
            </a:r>
          </a:p>
        </p:txBody>
      </p:sp>
      <p:sp>
        <p:nvSpPr>
          <p:cNvPr id="4" name="矩形 3"/>
          <p:cNvSpPr/>
          <p:nvPr/>
        </p:nvSpPr>
        <p:spPr>
          <a:xfrm>
            <a:off x="819329" y="116632"/>
            <a:ext cx="7344816" cy="953135"/>
          </a:xfrm>
          <a:prstGeom prst="rect">
            <a:avLst/>
          </a:prstGeom>
        </p:spPr>
        <p:txBody>
          <a:bodyPr wrap="square">
            <a:spAutoFit/>
          </a:bodyPr>
          <a:lstStyle/>
          <a:p>
            <a:pPr algn="ct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5.3 </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决策树</a:t>
            </a:r>
            <a:r>
              <a:rPr lang="en-US" altLang="zh-CN"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-C4.5</a:t>
            </a:r>
            <a:r>
              <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算法</a:t>
            </a:r>
            <a:endParaRPr lang="zh-CN" altLang="en-US" sz="2800" b="1" dirty="0">
              <a:solidFill>
                <a:srgbClr val="1557A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zh-CN" altLang="en-US" sz="2800" kern="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1027"/>
          <p:cNvSpPr>
            <a:spLocks noGrp="1" noChangeArrowheads="1"/>
          </p:cNvSpPr>
          <p:nvPr>
            <p:ph idx="1"/>
          </p:nvPr>
        </p:nvSpPr>
        <p:spPr>
          <a:xfrm>
            <a:off x="388049" y="1295400"/>
            <a:ext cx="8207375" cy="4267200"/>
          </a:xfrm>
        </p:spPr>
        <p:txBody>
          <a:bodyPr/>
          <a:lstStyle/>
          <a:p>
            <a:pPr algn="just">
              <a:lnSpc>
                <a:spcPct val="120000"/>
              </a:lnSpc>
              <a:spcBef>
                <a:spcPts val="600"/>
              </a:spcBef>
              <a:buFont typeface="Wingdings" panose="05000000000000000000" pitchFamily="2" charset="2"/>
              <a:buChar char="n"/>
            </a:pPr>
            <a:r>
              <a:rPr lang="en-US" altLang="zh-CN" sz="2400" dirty="0">
                <a:solidFill>
                  <a:srgbClr val="C00000"/>
                </a:solidFill>
                <a:latin typeface="Calibri" panose="020F0502020204030204" pitchFamily="34" charset="0"/>
                <a:cs typeface="Calibri" panose="020F0502020204030204" pitchFamily="34" charset="0"/>
              </a:rPr>
              <a:t>ID3</a:t>
            </a:r>
            <a:r>
              <a:rPr lang="zh-CN" altLang="en-US" sz="2400" dirty="0">
                <a:solidFill>
                  <a:srgbClr val="C00000"/>
                </a:solidFill>
                <a:latin typeface="Calibri" panose="020F0502020204030204" pitchFamily="34" charset="0"/>
                <a:cs typeface="Calibri" panose="020F0502020204030204" pitchFamily="34" charset="0"/>
              </a:rPr>
              <a:t>和</a:t>
            </a:r>
            <a:r>
              <a:rPr lang="en-US" altLang="zh-CN" sz="2400" dirty="0">
                <a:solidFill>
                  <a:srgbClr val="C00000"/>
                </a:solidFill>
                <a:latin typeface="Calibri" panose="020F0502020204030204" pitchFamily="34" charset="0"/>
                <a:cs typeface="Calibri" panose="020F0502020204030204" pitchFamily="34" charset="0"/>
              </a:rPr>
              <a:t>C4.5</a:t>
            </a:r>
            <a:r>
              <a:rPr lang="zh-CN" altLang="en-US" sz="2400" dirty="0">
                <a:solidFill>
                  <a:srgbClr val="C00000"/>
                </a:solidFill>
                <a:latin typeface="Calibri" panose="020F0502020204030204" pitchFamily="34" charset="0"/>
                <a:cs typeface="Calibri" panose="020F0502020204030204" pitchFamily="34" charset="0"/>
              </a:rPr>
              <a:t>的算法，对于相对小的数据集是很有效的。</a:t>
            </a:r>
            <a:r>
              <a:rPr lang="zh-CN" altLang="en-US" sz="2400" dirty="0">
                <a:solidFill>
                  <a:srgbClr val="0070C0"/>
                </a:solidFill>
                <a:latin typeface="Calibri" panose="020F0502020204030204" pitchFamily="34" charset="0"/>
                <a:cs typeface="Calibri" panose="020F0502020204030204" pitchFamily="34" charset="0"/>
              </a:rPr>
              <a:t>当这些算法用于非常大的数据集时，有效性和可伸缩性就成了关注的问题。</a:t>
            </a:r>
          </a:p>
          <a:p>
            <a:pPr algn="just">
              <a:lnSpc>
                <a:spcPct val="120000"/>
              </a:lnSpc>
              <a:spcBef>
                <a:spcPts val="600"/>
              </a:spcBef>
              <a:buFont typeface="Wingdings" panose="05000000000000000000" pitchFamily="2" charset="2"/>
              <a:buChar char="n"/>
            </a:pPr>
            <a:r>
              <a:rPr lang="zh-CN" altLang="en-US" sz="2400" dirty="0">
                <a:solidFill>
                  <a:srgbClr val="C00000"/>
                </a:solidFill>
                <a:latin typeface="Calibri" panose="020F0502020204030204" pitchFamily="34" charset="0"/>
                <a:cs typeface="Calibri" panose="020F0502020204030204" pitchFamily="34" charset="0"/>
              </a:rPr>
              <a:t>大部分决策树算法都限制训练样本驻留主存。</a:t>
            </a:r>
            <a:r>
              <a:rPr lang="zh-CN" altLang="en-US" sz="2400" dirty="0">
                <a:solidFill>
                  <a:srgbClr val="0070C0"/>
                </a:solidFill>
                <a:latin typeface="Calibri" panose="020F0502020204030204" pitchFamily="34" charset="0"/>
                <a:cs typeface="Calibri" panose="020F0502020204030204" pitchFamily="34" charset="0"/>
              </a:rPr>
              <a:t>这一限制就制约了这些算法的可伸缩性。由于训练样本在主存和高速缓存换进换出，决策树的构造可能效率低下。</a:t>
            </a:r>
          </a:p>
          <a:p>
            <a:pPr>
              <a:lnSpc>
                <a:spcPct val="120000"/>
              </a:lnSpc>
              <a:spcBef>
                <a:spcPts val="600"/>
              </a:spcBef>
              <a:buFont typeface="Wingdings" panose="05000000000000000000" pitchFamily="2" charset="2"/>
              <a:buChar char="n"/>
            </a:pPr>
            <a:r>
              <a:rPr lang="zh-CN" altLang="en-US" sz="2400" dirty="0">
                <a:solidFill>
                  <a:srgbClr val="0070C0"/>
                </a:solidFill>
                <a:latin typeface="Calibri" panose="020F0502020204030204" pitchFamily="34" charset="0"/>
                <a:cs typeface="Calibri" panose="020F0502020204030204" pitchFamily="34" charset="0"/>
              </a:rPr>
              <a:t>目前已经提出了一些强调可伸缩性的决策树算法，如</a:t>
            </a:r>
            <a:r>
              <a:rPr lang="en-US" altLang="zh-CN" sz="2400" dirty="0">
                <a:solidFill>
                  <a:srgbClr val="0070C0"/>
                </a:solidFill>
                <a:latin typeface="Calibri" panose="020F0502020204030204" pitchFamily="34" charset="0"/>
                <a:cs typeface="Calibri" panose="020F0502020204030204" pitchFamily="34" charset="0"/>
              </a:rPr>
              <a:t>SLIQ</a:t>
            </a:r>
            <a:r>
              <a:rPr lang="zh-CN" altLang="en-US" sz="2400" dirty="0">
                <a:solidFill>
                  <a:srgbClr val="0070C0"/>
                </a:solidFill>
                <a:latin typeface="Calibri" panose="020F0502020204030204" pitchFamily="34" charset="0"/>
                <a:cs typeface="Calibri" panose="020F0502020204030204" pitchFamily="34" charset="0"/>
              </a:rPr>
              <a:t>和</a:t>
            </a:r>
            <a:r>
              <a:rPr lang="en-US" altLang="zh-CN" sz="2400" dirty="0">
                <a:solidFill>
                  <a:srgbClr val="0070C0"/>
                </a:solidFill>
                <a:latin typeface="Calibri" panose="020F0502020204030204" pitchFamily="34" charset="0"/>
                <a:cs typeface="Calibri" panose="020F0502020204030204" pitchFamily="34" charset="0"/>
              </a:rPr>
              <a:t>SPRINT，</a:t>
            </a:r>
            <a:r>
              <a:rPr lang="zh-CN" altLang="en-US" sz="2400" dirty="0">
                <a:solidFill>
                  <a:srgbClr val="0070C0"/>
                </a:solidFill>
                <a:latin typeface="Calibri" panose="020F0502020204030204" pitchFamily="34" charset="0"/>
                <a:cs typeface="Calibri" panose="020F0502020204030204" pitchFamily="34" charset="0"/>
              </a:rPr>
              <a:t>它们都能处理分类属性和连续值属性。</a:t>
            </a:r>
          </a:p>
        </p:txBody>
      </p:sp>
      <p:sp>
        <p:nvSpPr>
          <p:cNvPr id="4" name="矩形 3"/>
          <p:cNvSpPr/>
          <p:nvPr/>
        </p:nvSpPr>
        <p:spPr>
          <a:xfrm>
            <a:off x="819329" y="116632"/>
            <a:ext cx="7344816" cy="95313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-C4.5</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endParaRPr kumimoji="0" lang="zh-CN" altLang="en-US" sz="2800" b="1" i="0" u="none" strike="noStrike" kern="120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1027"/>
          <p:cNvSpPr>
            <a:spLocks noGrp="1" noChangeArrowheads="1"/>
          </p:cNvSpPr>
          <p:nvPr>
            <p:ph idx="1"/>
          </p:nvPr>
        </p:nvSpPr>
        <p:spPr>
          <a:xfrm>
            <a:off x="504031" y="1295400"/>
            <a:ext cx="8207375" cy="4267200"/>
          </a:xfrm>
        </p:spPr>
        <p:txBody>
          <a:bodyPr/>
          <a:lstStyle/>
          <a:p>
            <a:pPr algn="just">
              <a:lnSpc>
                <a:spcPct val="120000"/>
              </a:lnSpc>
              <a:spcBef>
                <a:spcPts val="600"/>
              </a:spcBef>
              <a:buFont typeface="Wingdings" panose="05000000000000000000" pitchFamily="2" charset="2"/>
              <a:buChar char="n"/>
            </a:pPr>
            <a:r>
              <a:rPr lang="en-US" altLang="zh-CN" sz="2400" dirty="0">
                <a:solidFill>
                  <a:srgbClr val="C00000"/>
                </a:solidFill>
                <a:latin typeface="Calibri" panose="020F0502020204030204" pitchFamily="34" charset="0"/>
                <a:cs typeface="Calibri" panose="020F0502020204030204" pitchFamily="34" charset="0"/>
              </a:rPr>
              <a:t>CART(Classification and Regression Trees)</a:t>
            </a:r>
            <a:r>
              <a:rPr lang="zh-CN" altLang="en-US" sz="2400" dirty="0">
                <a:solidFill>
                  <a:srgbClr val="C00000"/>
                </a:solidFill>
                <a:latin typeface="Calibri" panose="020F0502020204030204" pitchFamily="34" charset="0"/>
                <a:cs typeface="Calibri" panose="020F0502020204030204" pitchFamily="34" charset="0"/>
              </a:rPr>
              <a:t>算法</a:t>
            </a:r>
            <a:r>
              <a:rPr lang="zh-CN" altLang="en-US" sz="2400" dirty="0">
                <a:solidFill>
                  <a:srgbClr val="0070C0"/>
                </a:solidFill>
                <a:latin typeface="Calibri" panose="020F0502020204030204" pitchFamily="34" charset="0"/>
                <a:cs typeface="Calibri" panose="020F0502020204030204" pitchFamily="34" charset="0"/>
              </a:rPr>
              <a:t>是由</a:t>
            </a:r>
            <a:r>
              <a:rPr lang="en-US" altLang="zh-CN" sz="2400" dirty="0" err="1">
                <a:solidFill>
                  <a:srgbClr val="0070C0"/>
                </a:solidFill>
                <a:latin typeface="Calibri" panose="020F0502020204030204" pitchFamily="34" charset="0"/>
                <a:cs typeface="Calibri" panose="020F0502020204030204" pitchFamily="34" charset="0"/>
              </a:rPr>
              <a:t>L.Breiman，J.Friedman，R.Olshen</a:t>
            </a:r>
            <a:r>
              <a:rPr lang="zh-CN" altLang="en-US" sz="2400" dirty="0">
                <a:solidFill>
                  <a:srgbClr val="0070C0"/>
                </a:solidFill>
                <a:latin typeface="Calibri" panose="020F0502020204030204" pitchFamily="34" charset="0"/>
                <a:cs typeface="Calibri" panose="020F0502020204030204" pitchFamily="34" charset="0"/>
              </a:rPr>
              <a:t>和</a:t>
            </a:r>
            <a:r>
              <a:rPr lang="en-US" altLang="zh-CN" sz="2400" dirty="0" err="1">
                <a:solidFill>
                  <a:srgbClr val="0070C0"/>
                </a:solidFill>
                <a:latin typeface="Calibri" panose="020F0502020204030204" pitchFamily="34" charset="0"/>
                <a:cs typeface="Calibri" panose="020F0502020204030204" pitchFamily="34" charset="0"/>
              </a:rPr>
              <a:t>C.Stone</a:t>
            </a:r>
            <a:r>
              <a:rPr lang="zh-CN" altLang="en-US" sz="2400" dirty="0">
                <a:solidFill>
                  <a:srgbClr val="0070C0"/>
                </a:solidFill>
                <a:latin typeface="Calibri" panose="020F0502020204030204" pitchFamily="34" charset="0"/>
                <a:cs typeface="Calibri" panose="020F0502020204030204" pitchFamily="34" charset="0"/>
              </a:rPr>
              <a:t>在著作</a:t>
            </a:r>
            <a:r>
              <a:rPr lang="en-US" altLang="zh-CN" sz="2400" dirty="0">
                <a:solidFill>
                  <a:srgbClr val="0070C0"/>
                </a:solidFill>
                <a:latin typeface="Calibri" panose="020F0502020204030204" pitchFamily="34" charset="0"/>
                <a:cs typeface="Calibri" panose="020F0502020204030204" pitchFamily="34" charset="0"/>
              </a:rPr>
              <a:t>Classification and regression trees</a:t>
            </a:r>
            <a:r>
              <a:rPr lang="zh-CN" altLang="en-US" sz="2400" dirty="0">
                <a:solidFill>
                  <a:srgbClr val="0070C0"/>
                </a:solidFill>
                <a:latin typeface="Calibri" panose="020F0502020204030204" pitchFamily="34" charset="0"/>
                <a:cs typeface="Calibri" panose="020F0502020204030204" pitchFamily="34" charset="0"/>
              </a:rPr>
              <a:t>中提出的一种二叉决策树算法。</a:t>
            </a:r>
          </a:p>
          <a:p>
            <a:pPr algn="just">
              <a:lnSpc>
                <a:spcPct val="120000"/>
              </a:lnSpc>
              <a:spcBef>
                <a:spcPts val="600"/>
              </a:spcBef>
              <a:buFont typeface="Wingdings" panose="05000000000000000000" pitchFamily="2" charset="2"/>
              <a:buChar char="n"/>
            </a:pPr>
            <a:r>
              <a:rPr lang="en-US" altLang="zh-CN" sz="2400" dirty="0">
                <a:solidFill>
                  <a:srgbClr val="0070C0"/>
                </a:solidFill>
                <a:latin typeface="Calibri" panose="020F0502020204030204" pitchFamily="34" charset="0"/>
                <a:cs typeface="Calibri" panose="020F0502020204030204" pitchFamily="34" charset="0"/>
              </a:rPr>
              <a:t>CART</a:t>
            </a:r>
            <a:r>
              <a:rPr lang="zh-CN" altLang="en-US" sz="2400" dirty="0">
                <a:solidFill>
                  <a:srgbClr val="0070C0"/>
                </a:solidFill>
                <a:latin typeface="Calibri" panose="020F0502020204030204" pitchFamily="34" charset="0"/>
                <a:cs typeface="Calibri" panose="020F0502020204030204" pitchFamily="34" charset="0"/>
              </a:rPr>
              <a:t>算法与</a:t>
            </a:r>
            <a:r>
              <a:rPr lang="en-US" altLang="zh-CN" sz="2400" dirty="0">
                <a:solidFill>
                  <a:srgbClr val="0070C0"/>
                </a:solidFill>
                <a:latin typeface="Calibri" panose="020F0502020204030204" pitchFamily="34" charset="0"/>
                <a:cs typeface="Calibri" panose="020F0502020204030204" pitchFamily="34" charset="0"/>
              </a:rPr>
              <a:t>Quinlan</a:t>
            </a:r>
            <a:r>
              <a:rPr lang="zh-CN" altLang="en-US" sz="2400" dirty="0">
                <a:solidFill>
                  <a:srgbClr val="0070C0"/>
                </a:solidFill>
                <a:latin typeface="Calibri" panose="020F0502020204030204" pitchFamily="34" charset="0"/>
                <a:cs typeface="Calibri" panose="020F0502020204030204" pitchFamily="34" charset="0"/>
              </a:rPr>
              <a:t>提出的</a:t>
            </a:r>
            <a:r>
              <a:rPr lang="en-US" altLang="zh-CN" sz="2400" dirty="0">
                <a:solidFill>
                  <a:srgbClr val="0070C0"/>
                </a:solidFill>
                <a:latin typeface="Calibri" panose="020F0502020204030204" pitchFamily="34" charset="0"/>
                <a:cs typeface="Calibri" panose="020F0502020204030204" pitchFamily="34" charset="0"/>
              </a:rPr>
              <a:t>ID</a:t>
            </a:r>
            <a:r>
              <a:rPr lang="zh-CN" altLang="en-US" sz="2400" dirty="0">
                <a:solidFill>
                  <a:srgbClr val="0070C0"/>
                </a:solidFill>
                <a:latin typeface="Calibri" panose="020F0502020204030204" pitchFamily="34" charset="0"/>
                <a:cs typeface="Calibri" panose="020F0502020204030204" pitchFamily="34" charset="0"/>
              </a:rPr>
              <a:t>3算法和</a:t>
            </a:r>
            <a:r>
              <a:rPr lang="en-US" altLang="zh-CN" sz="2400" dirty="0">
                <a:solidFill>
                  <a:srgbClr val="0070C0"/>
                </a:solidFill>
                <a:latin typeface="Calibri" panose="020F0502020204030204" pitchFamily="34" charset="0"/>
                <a:cs typeface="Calibri" panose="020F0502020204030204" pitchFamily="34" charset="0"/>
              </a:rPr>
              <a:t>C4.5</a:t>
            </a:r>
            <a:r>
              <a:rPr lang="zh-CN" altLang="en-US" sz="2400" dirty="0">
                <a:solidFill>
                  <a:srgbClr val="0070C0"/>
                </a:solidFill>
                <a:latin typeface="Calibri" panose="020F0502020204030204" pitchFamily="34" charset="0"/>
                <a:cs typeface="Calibri" panose="020F0502020204030204" pitchFamily="34" charset="0"/>
              </a:rPr>
              <a:t>不同的是，使用的属性度量标准是</a:t>
            </a:r>
            <a:r>
              <a:rPr lang="en-US" altLang="zh-CN" sz="2400" dirty="0">
                <a:solidFill>
                  <a:srgbClr val="C00000"/>
                </a:solidFill>
                <a:latin typeface="Calibri" panose="020F0502020204030204" pitchFamily="34" charset="0"/>
                <a:cs typeface="Calibri" panose="020F0502020204030204" pitchFamily="34" charset="0"/>
              </a:rPr>
              <a:t>Gini</a:t>
            </a:r>
            <a:r>
              <a:rPr lang="zh-CN" altLang="en-US" sz="2400" dirty="0">
                <a:solidFill>
                  <a:srgbClr val="C00000"/>
                </a:solidFill>
                <a:latin typeface="Calibri" panose="020F0502020204030204" pitchFamily="34" charset="0"/>
                <a:cs typeface="Calibri" panose="020F0502020204030204" pitchFamily="34" charset="0"/>
              </a:rPr>
              <a:t>指标</a:t>
            </a:r>
            <a:r>
              <a:rPr lang="zh-CN" altLang="en-US" sz="2400" dirty="0">
                <a:latin typeface="Calibri" panose="020F0502020204030204" pitchFamily="34" charset="0"/>
                <a:cs typeface="Calibri" panose="020F0502020204030204" pitchFamily="34" charset="0"/>
              </a:rPr>
              <a:t>。</a:t>
            </a:r>
          </a:p>
          <a:p>
            <a:pPr algn="just">
              <a:lnSpc>
                <a:spcPct val="120000"/>
              </a:lnSpc>
              <a:spcBef>
                <a:spcPts val="600"/>
              </a:spcBef>
              <a:buFont typeface="Wingdings" panose="05000000000000000000" pitchFamily="2" charset="2"/>
              <a:buChar char="n"/>
            </a:pPr>
            <a:endParaRPr lang="zh-CN" altLang="en-US" sz="2400" dirty="0">
              <a:solidFill>
                <a:srgbClr val="C00000"/>
              </a:solidFill>
              <a:latin typeface="Calibri" panose="020F0502020204030204" pitchFamily="34" charset="0"/>
              <a:cs typeface="Calibri" panose="020F0502020204030204" pitchFamily="34" charset="0"/>
            </a:endParaRPr>
          </a:p>
        </p:txBody>
      </p:sp>
      <p:sp>
        <p:nvSpPr>
          <p:cNvPr id="180228" name="矩形 1"/>
          <p:cNvSpPr>
            <a:spLocks noChangeArrowheads="1"/>
          </p:cNvSpPr>
          <p:nvPr/>
        </p:nvSpPr>
        <p:spPr bwMode="auto">
          <a:xfrm>
            <a:off x="359569" y="5949280"/>
            <a:ext cx="84248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r>
              <a:rPr lang="en-US" altLang="zh-CN" b="0" dirty="0" err="1">
                <a:latin typeface="Calibri" panose="020F0502020204030204" pitchFamily="34" charset="0"/>
                <a:cs typeface="Calibri" panose="020F0502020204030204" pitchFamily="34" charset="0"/>
              </a:rPr>
              <a:t>Breiman</a:t>
            </a:r>
            <a:r>
              <a:rPr lang="en-US" altLang="zh-CN" b="0" dirty="0">
                <a:latin typeface="Calibri" panose="020F0502020204030204" pitchFamily="34" charset="0"/>
                <a:cs typeface="Calibri" panose="020F0502020204030204" pitchFamily="34" charset="0"/>
              </a:rPr>
              <a:t>, L., Friedman, J. H., </a:t>
            </a:r>
            <a:r>
              <a:rPr lang="en-US" altLang="zh-CN" b="0" dirty="0" err="1">
                <a:latin typeface="Calibri" panose="020F0502020204030204" pitchFamily="34" charset="0"/>
                <a:cs typeface="Calibri" panose="020F0502020204030204" pitchFamily="34" charset="0"/>
              </a:rPr>
              <a:t>Olshen</a:t>
            </a:r>
            <a:r>
              <a:rPr lang="en-US" altLang="zh-CN" b="0" dirty="0">
                <a:latin typeface="Calibri" panose="020F0502020204030204" pitchFamily="34" charset="0"/>
                <a:cs typeface="Calibri" panose="020F0502020204030204" pitchFamily="34" charset="0"/>
              </a:rPr>
              <a:t>, R. A., &amp; Stone, C. J. (1984) Classification and regression trees. Belmont, CA: Wadsworth International Group.</a:t>
            </a:r>
            <a:endParaRPr lang="zh-CN" altLang="en-US" dirty="0">
              <a:latin typeface="Calibri" panose="020F0502020204030204" pitchFamily="34" charset="0"/>
              <a:cs typeface="Calibri" panose="020F0502020204030204" pitchFamily="34" charset="0"/>
            </a:endParaRPr>
          </a:p>
        </p:txBody>
      </p:sp>
      <p:sp>
        <p:nvSpPr>
          <p:cNvPr id="5" name="矩形 4"/>
          <p:cNvSpPr/>
          <p:nvPr/>
        </p:nvSpPr>
        <p:spPr>
          <a:xfrm>
            <a:off x="819329" y="116632"/>
            <a:ext cx="7344816" cy="95313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-CART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endParaRPr kumimoji="0" lang="zh-CN" altLang="en-US" sz="2800" b="1" i="0" u="none" strike="noStrike" kern="120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1027"/>
          <p:cNvSpPr>
            <a:spLocks noGrp="1" noChangeArrowheads="1"/>
          </p:cNvSpPr>
          <p:nvPr>
            <p:ph idx="1"/>
          </p:nvPr>
        </p:nvSpPr>
        <p:spPr>
          <a:xfrm>
            <a:off x="395288" y="1628775"/>
            <a:ext cx="8208962" cy="4267200"/>
          </a:xfrm>
        </p:spPr>
        <p:txBody>
          <a:bodyPr/>
          <a:lstStyle/>
          <a:p>
            <a:pPr algn="just">
              <a:lnSpc>
                <a:spcPct val="120000"/>
              </a:lnSpc>
              <a:spcBef>
                <a:spcPts val="600"/>
              </a:spcBef>
              <a:spcAft>
                <a:spcPts val="600"/>
              </a:spcAft>
              <a:buFont typeface="Wingdings" panose="05000000000000000000" pitchFamily="2" charset="2"/>
              <a:buChar char="n"/>
            </a:pPr>
            <a:r>
              <a:rPr lang="en-US" altLang="zh-CN" sz="2400" dirty="0">
                <a:solidFill>
                  <a:srgbClr val="0070C0"/>
                </a:solidFill>
                <a:latin typeface="Calibri" panose="020F0502020204030204" pitchFamily="34" charset="0"/>
                <a:cs typeface="Calibri" panose="020F0502020204030204" pitchFamily="34" charset="0"/>
              </a:rPr>
              <a:t>CART</a:t>
            </a:r>
            <a:r>
              <a:rPr lang="zh-CN" altLang="en-US" sz="2400" dirty="0">
                <a:solidFill>
                  <a:srgbClr val="0070C0"/>
                </a:solidFill>
                <a:latin typeface="Calibri" panose="020F0502020204030204" pitchFamily="34" charset="0"/>
                <a:cs typeface="Calibri" panose="020F0502020204030204" pitchFamily="34" charset="0"/>
              </a:rPr>
              <a:t>算法采用了二元划分，在分支节点上进行</a:t>
            </a:r>
            <a:r>
              <a:rPr lang="en-US" altLang="zh-CN" sz="2400" dirty="0">
                <a:solidFill>
                  <a:srgbClr val="0070C0"/>
                </a:solidFill>
                <a:latin typeface="Calibri" panose="020F0502020204030204" pitchFamily="34" charset="0"/>
                <a:cs typeface="Calibri" panose="020F0502020204030204" pitchFamily="34" charset="0"/>
              </a:rPr>
              <a:t>Gini</a:t>
            </a:r>
            <a:r>
              <a:rPr lang="zh-CN" altLang="en-US" sz="2400" dirty="0">
                <a:solidFill>
                  <a:srgbClr val="0070C0"/>
                </a:solidFill>
                <a:latin typeface="Calibri" panose="020F0502020204030204" pitchFamily="34" charset="0"/>
                <a:cs typeface="Calibri" panose="020F0502020204030204" pitchFamily="34" charset="0"/>
              </a:rPr>
              <a:t>值的测试，如果满足一定纯度则划分到左子树，否则划分到右子树，</a:t>
            </a:r>
            <a:r>
              <a:rPr lang="zh-CN" altLang="en-US" sz="2400" dirty="0">
                <a:solidFill>
                  <a:srgbClr val="C00000"/>
                </a:solidFill>
                <a:latin typeface="Calibri" panose="020F0502020204030204" pitchFamily="34" charset="0"/>
                <a:cs typeface="Calibri" panose="020F0502020204030204" pitchFamily="34" charset="0"/>
              </a:rPr>
              <a:t>最终生成一棵二叉决策树</a:t>
            </a:r>
            <a:r>
              <a:rPr lang="zh-CN" altLang="en-US" sz="2400" dirty="0">
                <a:latin typeface="Calibri" panose="020F0502020204030204" pitchFamily="34" charset="0"/>
                <a:cs typeface="Calibri" panose="020F0502020204030204" pitchFamily="34" charset="0"/>
              </a:rPr>
              <a:t>。</a:t>
            </a:r>
          </a:p>
          <a:p>
            <a:pPr algn="just">
              <a:lnSpc>
                <a:spcPct val="120000"/>
              </a:lnSpc>
              <a:spcBef>
                <a:spcPts val="600"/>
              </a:spcBef>
              <a:spcAft>
                <a:spcPts val="600"/>
              </a:spcAft>
              <a:buFont typeface="Wingdings" panose="05000000000000000000" pitchFamily="2" charset="2"/>
              <a:buChar char="n"/>
            </a:pPr>
            <a:r>
              <a:rPr lang="zh-CN" altLang="en-US" sz="2400" dirty="0">
                <a:solidFill>
                  <a:srgbClr val="0070C0"/>
                </a:solidFill>
                <a:latin typeface="Calibri" panose="020F0502020204030204" pitchFamily="34" charset="0"/>
                <a:cs typeface="Calibri" panose="020F0502020204030204" pitchFamily="34" charset="0"/>
              </a:rPr>
              <a:t>在只有二元分裂的时候，对于训练数据集</a:t>
            </a:r>
            <a:r>
              <a:rPr lang="en-US" altLang="zh-CN" sz="2400" dirty="0">
                <a:solidFill>
                  <a:srgbClr val="C00000"/>
                </a:solidFill>
                <a:latin typeface="Calibri" panose="020F0502020204030204" pitchFamily="34" charset="0"/>
                <a:cs typeface="Calibri" panose="020F0502020204030204" pitchFamily="34" charset="0"/>
              </a:rPr>
              <a:t>D</a:t>
            </a:r>
            <a:r>
              <a:rPr lang="zh-CN" altLang="en-US" sz="2400" dirty="0">
                <a:solidFill>
                  <a:srgbClr val="0070C0"/>
                </a:solidFill>
                <a:latin typeface="Calibri" panose="020F0502020204030204" pitchFamily="34" charset="0"/>
                <a:cs typeface="Calibri" panose="020F0502020204030204" pitchFamily="34" charset="0"/>
              </a:rPr>
              <a:t>中的属性</a:t>
            </a:r>
            <a:r>
              <a:rPr lang="en-US" altLang="zh-CN" sz="2400" dirty="0">
                <a:solidFill>
                  <a:srgbClr val="0070C0"/>
                </a:solidFill>
                <a:latin typeface="Calibri" panose="020F0502020204030204" pitchFamily="34" charset="0"/>
                <a:cs typeface="Calibri" panose="020F0502020204030204" pitchFamily="34" charset="0"/>
              </a:rPr>
              <a:t>A</a:t>
            </a:r>
            <a:r>
              <a:rPr lang="zh-CN" altLang="en-US" sz="2400" dirty="0">
                <a:solidFill>
                  <a:srgbClr val="0070C0"/>
                </a:solidFill>
                <a:latin typeface="Calibri" panose="020F0502020204030204" pitchFamily="34" charset="0"/>
                <a:cs typeface="Calibri" panose="020F0502020204030204" pitchFamily="34" charset="0"/>
              </a:rPr>
              <a:t>将</a:t>
            </a:r>
            <a:r>
              <a:rPr lang="en-US" altLang="zh-CN" sz="2400" dirty="0">
                <a:solidFill>
                  <a:srgbClr val="C00000"/>
                </a:solidFill>
                <a:latin typeface="Calibri" panose="020F0502020204030204" pitchFamily="34" charset="0"/>
                <a:cs typeface="Calibri" panose="020F0502020204030204" pitchFamily="34" charset="0"/>
              </a:rPr>
              <a:t>D</a:t>
            </a:r>
            <a:r>
              <a:rPr lang="zh-CN" altLang="en-US" sz="2400" dirty="0">
                <a:solidFill>
                  <a:srgbClr val="0070C0"/>
                </a:solidFill>
                <a:latin typeface="Calibri" panose="020F0502020204030204" pitchFamily="34" charset="0"/>
                <a:cs typeface="Calibri" panose="020F0502020204030204" pitchFamily="34" charset="0"/>
              </a:rPr>
              <a:t>分成的</a:t>
            </a:r>
            <a:r>
              <a:rPr lang="en-US" altLang="zh-CN" sz="2400" dirty="0">
                <a:solidFill>
                  <a:srgbClr val="C00000"/>
                </a:solidFill>
                <a:latin typeface="Calibri" panose="020F0502020204030204" pitchFamily="34" charset="0"/>
                <a:cs typeface="Calibri" panose="020F0502020204030204" pitchFamily="34" charset="0"/>
              </a:rPr>
              <a:t>D</a:t>
            </a:r>
            <a:r>
              <a:rPr lang="en-US" altLang="zh-CN" sz="2400" baseline="-25000" dirty="0">
                <a:solidFill>
                  <a:srgbClr val="C00000"/>
                </a:solidFill>
                <a:latin typeface="Calibri" panose="020F0502020204030204" pitchFamily="34" charset="0"/>
                <a:cs typeface="Calibri" panose="020F0502020204030204" pitchFamily="34" charset="0"/>
              </a:rPr>
              <a:t>1</a:t>
            </a:r>
            <a:r>
              <a:rPr lang="zh-CN" altLang="en-US" sz="2400" dirty="0">
                <a:solidFill>
                  <a:srgbClr val="0070C0"/>
                </a:solidFill>
                <a:latin typeface="Calibri" panose="020F0502020204030204" pitchFamily="34" charset="0"/>
                <a:cs typeface="Calibri" panose="020F0502020204030204" pitchFamily="34" charset="0"/>
              </a:rPr>
              <a:t>和</a:t>
            </a:r>
            <a:r>
              <a:rPr lang="en-US" altLang="zh-CN" sz="2400" dirty="0">
                <a:solidFill>
                  <a:srgbClr val="C00000"/>
                </a:solidFill>
                <a:latin typeface="Calibri" panose="020F0502020204030204" pitchFamily="34" charset="0"/>
                <a:cs typeface="Calibri" panose="020F0502020204030204" pitchFamily="34" charset="0"/>
              </a:rPr>
              <a:t>D</a:t>
            </a:r>
            <a:r>
              <a:rPr lang="en-US" altLang="zh-CN" sz="2400" baseline="-25000" dirty="0">
                <a:solidFill>
                  <a:srgbClr val="C00000"/>
                </a:solidFill>
                <a:latin typeface="Calibri" panose="020F0502020204030204" pitchFamily="34" charset="0"/>
                <a:cs typeface="Calibri" panose="020F0502020204030204" pitchFamily="34" charset="0"/>
              </a:rPr>
              <a:t>2</a:t>
            </a:r>
            <a:r>
              <a:rPr lang="zh-CN" altLang="en-US" sz="2400" dirty="0">
                <a:latin typeface="Calibri" panose="020F0502020204030204" pitchFamily="34" charset="0"/>
                <a:cs typeface="Calibri" panose="020F0502020204030204" pitchFamily="34" charset="0"/>
              </a:rPr>
              <a:t>，</a:t>
            </a:r>
            <a:r>
              <a:rPr lang="zh-CN" altLang="en-US" sz="2400" dirty="0">
                <a:solidFill>
                  <a:srgbClr val="0070C0"/>
                </a:solidFill>
                <a:latin typeface="Calibri" panose="020F0502020204030204" pitchFamily="34" charset="0"/>
                <a:cs typeface="Calibri" panose="020F0502020204030204" pitchFamily="34" charset="0"/>
              </a:rPr>
              <a:t>则给定划分</a:t>
            </a:r>
            <a:r>
              <a:rPr lang="en-US" altLang="zh-CN" sz="2400" dirty="0">
                <a:solidFill>
                  <a:srgbClr val="C00000"/>
                </a:solidFill>
                <a:latin typeface="Calibri" panose="020F0502020204030204" pitchFamily="34" charset="0"/>
                <a:cs typeface="Calibri" panose="020F0502020204030204" pitchFamily="34" charset="0"/>
              </a:rPr>
              <a:t>D</a:t>
            </a:r>
            <a:r>
              <a:rPr lang="zh-CN" altLang="en-US" sz="2400" dirty="0">
                <a:solidFill>
                  <a:srgbClr val="0070C0"/>
                </a:solidFill>
                <a:latin typeface="Calibri" panose="020F0502020204030204" pitchFamily="34" charset="0"/>
                <a:cs typeface="Calibri" panose="020F0502020204030204" pitchFamily="34" charset="0"/>
              </a:rPr>
              <a:t>的</a:t>
            </a:r>
            <a:r>
              <a:rPr lang="en-US" altLang="zh-CN" sz="2400" dirty="0">
                <a:solidFill>
                  <a:srgbClr val="C00000"/>
                </a:solidFill>
                <a:latin typeface="Calibri" panose="020F0502020204030204" pitchFamily="34" charset="0"/>
                <a:cs typeface="Calibri" panose="020F0502020204030204" pitchFamily="34" charset="0"/>
              </a:rPr>
              <a:t>Gini</a:t>
            </a:r>
            <a:r>
              <a:rPr lang="zh-CN" altLang="en-US" sz="2400" dirty="0">
                <a:solidFill>
                  <a:srgbClr val="C00000"/>
                </a:solidFill>
                <a:latin typeface="Calibri" panose="020F0502020204030204" pitchFamily="34" charset="0"/>
                <a:cs typeface="Calibri" panose="020F0502020204030204" pitchFamily="34" charset="0"/>
              </a:rPr>
              <a:t>指标</a:t>
            </a:r>
            <a:r>
              <a:rPr lang="zh-CN" altLang="en-US" sz="2400" dirty="0">
                <a:solidFill>
                  <a:srgbClr val="0070C0"/>
                </a:solidFill>
                <a:latin typeface="Calibri" panose="020F0502020204030204" pitchFamily="34" charset="0"/>
                <a:cs typeface="Calibri" panose="020F0502020204030204" pitchFamily="34" charset="0"/>
              </a:rPr>
              <a:t>如下公式：</a:t>
            </a:r>
          </a:p>
          <a:p>
            <a:pPr algn="just">
              <a:lnSpc>
                <a:spcPct val="120000"/>
              </a:lnSpc>
              <a:spcBef>
                <a:spcPts val="600"/>
              </a:spcBef>
              <a:buFont typeface="Wingdings" panose="05000000000000000000" pitchFamily="2" charset="2"/>
              <a:buChar char="n"/>
            </a:pPr>
            <a:endParaRPr lang="zh-CN" altLang="en-US" sz="2400" dirty="0">
              <a:solidFill>
                <a:srgbClr val="C00000"/>
              </a:solidFill>
              <a:latin typeface="Calibri" panose="020F0502020204030204" pitchFamily="34" charset="0"/>
              <a:cs typeface="Calibri" panose="020F0502020204030204" pitchFamily="34" charset="0"/>
            </a:endParaRPr>
          </a:p>
        </p:txBody>
      </p:sp>
      <p:sp>
        <p:nvSpPr>
          <p:cNvPr id="6" name="矩形 5"/>
          <p:cNvSpPr/>
          <p:nvPr/>
        </p:nvSpPr>
        <p:spPr>
          <a:xfrm>
            <a:off x="819329" y="116632"/>
            <a:ext cx="7344816" cy="95313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-CART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endParaRPr kumimoji="0" lang="zh-CN" altLang="en-US" sz="2800" b="1" i="0" u="none" strike="noStrike" kern="120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1027"/>
          <p:cNvSpPr>
            <a:spLocks noGrp="1" noChangeArrowheads="1"/>
          </p:cNvSpPr>
          <p:nvPr>
            <p:ph idx="1"/>
          </p:nvPr>
        </p:nvSpPr>
        <p:spPr>
          <a:xfrm>
            <a:off x="395288" y="1628775"/>
            <a:ext cx="8208962" cy="4267200"/>
          </a:xfrm>
        </p:spPr>
        <p:txBody>
          <a:bodyPr/>
          <a:lstStyle/>
          <a:p>
            <a:pPr algn="just">
              <a:lnSpc>
                <a:spcPct val="120000"/>
              </a:lnSpc>
              <a:spcBef>
                <a:spcPts val="600"/>
              </a:spcBef>
              <a:spcAft>
                <a:spcPts val="600"/>
              </a:spcAft>
              <a:buFont typeface="Wingdings" panose="05000000000000000000" pitchFamily="2" charset="2"/>
              <a:buChar char="n"/>
            </a:pPr>
            <a:r>
              <a:rPr lang="zh-CN" altLang="en-US" sz="2400" dirty="0">
                <a:solidFill>
                  <a:srgbClr val="C00000"/>
                </a:solidFill>
                <a:latin typeface="Calibri" panose="020F0502020204030204" pitchFamily="34" charset="0"/>
                <a:cs typeface="Calibri" panose="020F0502020204030204" pitchFamily="34" charset="0"/>
              </a:rPr>
              <a:t>对于离散值属性，</a:t>
            </a:r>
            <a:r>
              <a:rPr lang="zh-CN" altLang="en-US" sz="2400" dirty="0">
                <a:latin typeface="Calibri" panose="020F0502020204030204" pitchFamily="34" charset="0"/>
                <a:cs typeface="Calibri" panose="020F0502020204030204" pitchFamily="34" charset="0"/>
              </a:rPr>
              <a:t>在算法中递归的选择该属性产生最小</a:t>
            </a:r>
            <a:r>
              <a:rPr lang="en-US" altLang="zh-CN" sz="2400" dirty="0">
                <a:solidFill>
                  <a:srgbClr val="0070C0"/>
                </a:solidFill>
                <a:latin typeface="Calibri" panose="020F0502020204030204" pitchFamily="34" charset="0"/>
                <a:cs typeface="Calibri" panose="020F0502020204030204" pitchFamily="34" charset="0"/>
              </a:rPr>
              <a:t>Gini</a:t>
            </a:r>
            <a:r>
              <a:rPr lang="zh-CN" altLang="en-US" sz="2400" dirty="0">
                <a:solidFill>
                  <a:srgbClr val="0070C0"/>
                </a:solidFill>
                <a:latin typeface="Calibri" panose="020F0502020204030204" pitchFamily="34" charset="0"/>
                <a:cs typeface="Calibri" panose="020F0502020204030204" pitchFamily="34" charset="0"/>
              </a:rPr>
              <a:t>指标</a:t>
            </a:r>
            <a:r>
              <a:rPr lang="zh-CN" altLang="en-US" sz="2400" dirty="0">
                <a:latin typeface="Calibri" panose="020F0502020204030204" pitchFamily="34" charset="0"/>
                <a:cs typeface="Calibri" panose="020F0502020204030204" pitchFamily="34" charset="0"/>
              </a:rPr>
              <a:t>的子集作为它的分裂子集。</a:t>
            </a:r>
          </a:p>
          <a:p>
            <a:pPr algn="just">
              <a:lnSpc>
                <a:spcPct val="120000"/>
              </a:lnSpc>
              <a:spcBef>
                <a:spcPts val="600"/>
              </a:spcBef>
              <a:spcAft>
                <a:spcPts val="600"/>
              </a:spcAft>
              <a:buFont typeface="Wingdings" panose="05000000000000000000" pitchFamily="2" charset="2"/>
              <a:buChar char="n"/>
            </a:pPr>
            <a:r>
              <a:rPr lang="zh-CN" altLang="en-US" sz="2400" dirty="0">
                <a:solidFill>
                  <a:srgbClr val="C00000"/>
                </a:solidFill>
                <a:latin typeface="Calibri" panose="020F0502020204030204" pitchFamily="34" charset="0"/>
                <a:cs typeface="Calibri" panose="020F0502020204030204" pitchFamily="34" charset="0"/>
              </a:rPr>
              <a:t>对于连续值属性，</a:t>
            </a:r>
            <a:r>
              <a:rPr lang="zh-CN" altLang="en-US" sz="2400" dirty="0">
                <a:latin typeface="Calibri" panose="020F0502020204030204" pitchFamily="34" charset="0"/>
                <a:cs typeface="Calibri" panose="020F0502020204030204" pitchFamily="34" charset="0"/>
              </a:rPr>
              <a:t>必须考虑所有可能的分裂点。其策略类似于</a:t>
            </a:r>
            <a:r>
              <a:rPr lang="en-US" altLang="zh-CN" sz="2400" dirty="0">
                <a:latin typeface="Calibri" panose="020F0502020204030204" pitchFamily="34" charset="0"/>
                <a:cs typeface="Calibri" panose="020F0502020204030204" pitchFamily="34" charset="0"/>
              </a:rPr>
              <a:t>ID3</a:t>
            </a:r>
            <a:r>
              <a:rPr lang="zh-CN" altLang="en-US" sz="2400" dirty="0">
                <a:latin typeface="Calibri" panose="020F0502020204030204" pitchFamily="34" charset="0"/>
                <a:cs typeface="Calibri" panose="020F0502020204030204" pitchFamily="34" charset="0"/>
              </a:rPr>
              <a:t>中介绍的信息增益处理方法</a:t>
            </a:r>
            <a:endParaRPr lang="zh-CN" altLang="en-US" sz="2400" dirty="0">
              <a:solidFill>
                <a:srgbClr val="C00000"/>
              </a:solidFill>
              <a:latin typeface="Calibri" panose="020F0502020204030204" pitchFamily="34" charset="0"/>
              <a:cs typeface="Calibri" panose="020F0502020204030204" pitchFamily="34" charset="0"/>
            </a:endParaRPr>
          </a:p>
        </p:txBody>
      </p:sp>
      <p:sp>
        <p:nvSpPr>
          <p:cNvPr id="5" name="矩形 4"/>
          <p:cNvSpPr/>
          <p:nvPr/>
        </p:nvSpPr>
        <p:spPr>
          <a:xfrm>
            <a:off x="819329" y="116632"/>
            <a:ext cx="7344816" cy="95313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-CART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endParaRPr kumimoji="0" lang="zh-CN" altLang="en-US" sz="2800" b="1" i="0" u="none" strike="noStrike" kern="120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1027"/>
          <p:cNvSpPr>
            <a:spLocks noGrp="1" noChangeArrowheads="1"/>
          </p:cNvSpPr>
          <p:nvPr>
            <p:ph idx="1"/>
          </p:nvPr>
        </p:nvSpPr>
        <p:spPr>
          <a:xfrm>
            <a:off x="611560" y="1295400"/>
            <a:ext cx="8208962" cy="4267200"/>
          </a:xfrm>
        </p:spPr>
        <p:txBody>
          <a:bodyPr/>
          <a:lstStyle/>
          <a:p>
            <a:pPr algn="just">
              <a:lnSpc>
                <a:spcPct val="120000"/>
              </a:lnSpc>
              <a:spcBef>
                <a:spcPts val="600"/>
              </a:spcBef>
              <a:spcAft>
                <a:spcPts val="600"/>
              </a:spcAft>
              <a:buFont typeface="Wingdings" panose="05000000000000000000" pitchFamily="2" charset="2"/>
              <a:buChar char="n"/>
            </a:pPr>
            <a:r>
              <a:rPr lang="en-US" altLang="zh-CN" sz="2400" dirty="0">
                <a:solidFill>
                  <a:srgbClr val="C00000"/>
                </a:solidFill>
                <a:latin typeface="Calibri" panose="020F0502020204030204" pitchFamily="34" charset="0"/>
                <a:cs typeface="Calibri" panose="020F0502020204030204" pitchFamily="34" charset="0"/>
              </a:rPr>
              <a:t>CART</a:t>
            </a:r>
            <a:r>
              <a:rPr lang="zh-CN" altLang="en-US" sz="2400" dirty="0">
                <a:solidFill>
                  <a:srgbClr val="C00000"/>
                </a:solidFill>
                <a:latin typeface="Calibri" panose="020F0502020204030204" pitchFamily="34" charset="0"/>
                <a:cs typeface="Calibri" panose="020F0502020204030204" pitchFamily="34" charset="0"/>
              </a:rPr>
              <a:t>算法在满足下列条件之一，即视为叶节点不再进行分支操作</a:t>
            </a:r>
          </a:p>
          <a:p>
            <a:pPr lvl="1">
              <a:lnSpc>
                <a:spcPct val="150000"/>
              </a:lnSpc>
              <a:buClrTx/>
              <a:buFont typeface="Wingdings" panose="05000000000000000000" pitchFamily="2" charset="2"/>
              <a:buChar char="ü"/>
            </a:pPr>
            <a:r>
              <a:rPr lang="zh-CN" altLang="en-US" sz="2000" dirty="0">
                <a:solidFill>
                  <a:srgbClr val="0070C0"/>
                </a:solidFill>
              </a:rPr>
              <a:t>所有叶节点的样本数为1、样本数小于某个给定的最小值</a:t>
            </a:r>
            <a:r>
              <a:rPr lang="en-US" altLang="zh-CN" sz="2000" i="1" dirty="0" err="1">
                <a:solidFill>
                  <a:srgbClr val="0070C0"/>
                </a:solidFill>
              </a:rPr>
              <a:t>N</a:t>
            </a:r>
            <a:r>
              <a:rPr lang="en-US" altLang="zh-CN" sz="2000" i="1" baseline="-25000" dirty="0" err="1">
                <a:solidFill>
                  <a:srgbClr val="0070C0"/>
                </a:solidFill>
              </a:rPr>
              <a:t>min</a:t>
            </a:r>
            <a:r>
              <a:rPr lang="zh-CN" altLang="en-US" sz="2000" dirty="0">
                <a:solidFill>
                  <a:srgbClr val="0070C0"/>
                </a:solidFill>
              </a:rPr>
              <a:t>或者样本都属于同一类的时候；</a:t>
            </a:r>
          </a:p>
          <a:p>
            <a:pPr lvl="1">
              <a:lnSpc>
                <a:spcPct val="150000"/>
              </a:lnSpc>
              <a:buClrTx/>
              <a:buFont typeface="Wingdings" panose="05000000000000000000" pitchFamily="2" charset="2"/>
              <a:buChar char="ü"/>
            </a:pPr>
            <a:r>
              <a:rPr lang="zh-CN" altLang="en-US" sz="2000" dirty="0">
                <a:solidFill>
                  <a:srgbClr val="0070C0"/>
                </a:solidFill>
              </a:rPr>
              <a:t>决策树的高度达到用户设置的阈值，或者分支后的叶节点中的样本属性都属于同一个类；</a:t>
            </a:r>
          </a:p>
          <a:p>
            <a:pPr lvl="1">
              <a:lnSpc>
                <a:spcPct val="150000"/>
              </a:lnSpc>
              <a:buClrTx/>
              <a:buFont typeface="Wingdings" panose="05000000000000000000" pitchFamily="2" charset="2"/>
              <a:buChar char="ü"/>
            </a:pPr>
            <a:r>
              <a:rPr lang="zh-CN" altLang="en-US" sz="2000" dirty="0">
                <a:solidFill>
                  <a:srgbClr val="0070C0"/>
                </a:solidFill>
              </a:rPr>
              <a:t>当训练数据集中不再有属性作为分支选择的时候</a:t>
            </a:r>
            <a:r>
              <a:rPr lang="zh-CN" altLang="en-US" sz="2000" dirty="0"/>
              <a:t>。</a:t>
            </a:r>
          </a:p>
        </p:txBody>
      </p:sp>
      <p:sp>
        <p:nvSpPr>
          <p:cNvPr id="4" name="矩形 3"/>
          <p:cNvSpPr/>
          <p:nvPr/>
        </p:nvSpPr>
        <p:spPr>
          <a:xfrm>
            <a:off x="819329" y="116632"/>
            <a:ext cx="7344816" cy="95313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-CART</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算法</a:t>
            </a:r>
            <a:endParaRPr kumimoji="0" lang="zh-CN" altLang="en-US" sz="2800" b="1" i="0" u="none" strike="noStrike" kern="1200" cap="none" spc="0" normalizeH="0" baseline="0" noProof="0" dirty="0">
              <a:ln>
                <a:noFill/>
              </a:ln>
              <a:solidFill>
                <a:srgbClr val="1557AE"/>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5612" y="4717281"/>
            <a:ext cx="58515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65612" y="4060056"/>
            <a:ext cx="5783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
          <p:cNvSpPr txBox="1">
            <a:spLocks noChangeArrowheads="1"/>
          </p:cNvSpPr>
          <p:nvPr/>
        </p:nvSpPr>
        <p:spPr bwMode="auto">
          <a:xfrm>
            <a:off x="228600" y="639852"/>
            <a:ext cx="86868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marL="457200" marR="0" lvl="0" indent="-457200" algn="l" defTabSz="914400" rtl="0" eaLnBrk="1" fontAlgn="base" latinLnBrk="0" hangingPunct="1">
              <a:lnSpc>
                <a:spcPct val="120000"/>
              </a:lnSpc>
              <a:spcBef>
                <a:spcPts val="600"/>
              </a:spcBef>
              <a:spcAft>
                <a:spcPct val="0"/>
              </a:spcAft>
              <a:buClrTx/>
              <a:buSzTx/>
              <a:buFont typeface="Wingdings" panose="05000000000000000000" pitchFamily="2" charset="2"/>
              <a:buChar char="n"/>
              <a:defRPr/>
            </a:pPr>
            <a:r>
              <a:rPr kumimoji="1"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欠拟合</a:t>
            </a:r>
            <a:r>
              <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a:t>
            </a:r>
            <a:r>
              <a:rPr kumimoji="1" lang="en-US" altLang="zh-CN" sz="2800" b="1" i="0" u="none" strike="noStrike" kern="1200" cap="none" spc="0" normalizeH="0" baseline="0" noProof="0" dirty="0" err="1">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Underfitting</a:t>
            </a:r>
            <a:r>
              <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  </a:t>
            </a:r>
            <a:r>
              <a:rPr kumimoji="1"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t>模型过于简单，在训练数据集合与测试数据集上都有较高的错误率</a:t>
            </a:r>
            <a:endParaRPr kumimoji="1"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a:p>
            <a:pPr marL="457200" marR="0" lvl="0" indent="-457200" algn="l" defTabSz="914400" rtl="0" eaLnBrk="1" fontAlgn="base" latinLnBrk="0" hangingPunct="1">
              <a:lnSpc>
                <a:spcPct val="120000"/>
              </a:lnSpc>
              <a:spcBef>
                <a:spcPts val="600"/>
              </a:spcBef>
              <a:spcAft>
                <a:spcPct val="0"/>
              </a:spcAft>
              <a:buClrTx/>
              <a:buSzTx/>
              <a:buFont typeface="Wingdings" panose="05000000000000000000" pitchFamily="2" charset="2"/>
              <a:buChar char="n"/>
              <a:defRPr/>
            </a:pPr>
            <a:r>
              <a:rPr kumimoji="1"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过拟合</a:t>
            </a:r>
            <a:r>
              <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a:t>
            </a:r>
            <a:r>
              <a:rPr kumimoji="1" lang="en-US" altLang="zh-CN" sz="2800" b="1" i="0" u="none" strike="noStrike" kern="1200" cap="none" spc="0" normalizeH="0" baseline="0" noProof="0" dirty="0" err="1">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Overfitting</a:t>
            </a:r>
            <a:r>
              <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  </a:t>
            </a:r>
            <a:r>
              <a:rPr kumimoji="1"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t>一棵树可能过分拟合训练数据</a:t>
            </a:r>
            <a:endParaRPr kumimoji="1"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a:p>
            <a:pPr marL="984250" marR="0" lvl="1" indent="-527050" algn="l" defTabSz="914400" rtl="0" eaLnBrk="0" fontAlgn="base" latinLnBrk="0" hangingPunct="0">
              <a:lnSpc>
                <a:spcPct val="120000"/>
              </a:lnSpc>
              <a:spcBef>
                <a:spcPts val="600"/>
              </a:spcBef>
              <a:spcAft>
                <a:spcPct val="0"/>
              </a:spcAft>
              <a:buClrTx/>
              <a:buSzTx/>
              <a:buFont typeface="Wingdings" panose="05000000000000000000" pitchFamily="2" charset="2"/>
              <a:buChar char="ü"/>
              <a:defRPr/>
            </a:pP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分枝太多</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某些反映训练数据中的异常，噪音</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孤立点</a:t>
            </a:r>
            <a:endPar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984250" marR="0" lvl="1" indent="-527050" algn="l" defTabSz="914400" rtl="0" eaLnBrk="0" fontAlgn="base" latinLnBrk="0" hangingPunct="0">
              <a:lnSpc>
                <a:spcPct val="120000"/>
              </a:lnSpc>
              <a:spcBef>
                <a:spcPts val="600"/>
              </a:spcBef>
              <a:spcAft>
                <a:spcPct val="0"/>
              </a:spcAft>
              <a:buClrTx/>
              <a:buSzTx/>
              <a:buFont typeface="Wingdings" panose="05000000000000000000" pitchFamily="2" charset="2"/>
              <a:buChar char="ü"/>
              <a:defRPr/>
            </a:pP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对未参与训练的样本的低精度预测</a:t>
            </a:r>
            <a:endPar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pic>
        <p:nvPicPr>
          <p:cNvPr id="18432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3933056"/>
            <a:ext cx="2906713"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27" name="Line 4"/>
          <p:cNvSpPr>
            <a:spLocks noChangeShapeType="1"/>
          </p:cNvSpPr>
          <p:nvPr/>
        </p:nvSpPr>
        <p:spPr bwMode="auto">
          <a:xfrm>
            <a:off x="1357437" y="3790181"/>
            <a:ext cx="0" cy="2376488"/>
          </a:xfrm>
          <a:prstGeom prst="line">
            <a:avLst/>
          </a:prstGeom>
          <a:noFill/>
          <a:ln w="25400">
            <a:solidFill>
              <a:srgbClr val="8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84328" name="Text Box 5"/>
          <p:cNvSpPr txBox="1">
            <a:spLocks noChangeArrowheads="1"/>
          </p:cNvSpPr>
          <p:nvPr/>
        </p:nvSpPr>
        <p:spPr bwMode="auto">
          <a:xfrm>
            <a:off x="1138362" y="4317231"/>
            <a:ext cx="15271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Verdana" panose="020B0604030504040204" pitchFamily="34" charset="0"/>
                <a:ea typeface="宋体" panose="02010600030101010101" pitchFamily="2" charset="-122"/>
              </a:defRPr>
            </a:lvl1pPr>
            <a:lvl2pPr marL="742950" indent="-285750">
              <a:defRPr b="1">
                <a:solidFill>
                  <a:schemeClr val="tx1"/>
                </a:solidFill>
                <a:latin typeface="Verdana" panose="020B0604030504040204" pitchFamily="34" charset="0"/>
                <a:ea typeface="宋体" panose="02010600030101010101" pitchFamily="2" charset="-122"/>
              </a:defRPr>
            </a:lvl2pPr>
            <a:lvl3pPr marL="1143000" indent="-228600">
              <a:defRPr b="1">
                <a:solidFill>
                  <a:schemeClr val="tx1"/>
                </a:solidFill>
                <a:latin typeface="Verdana" panose="020B0604030504040204" pitchFamily="34" charset="0"/>
                <a:ea typeface="宋体" panose="02010600030101010101" pitchFamily="2" charset="-122"/>
              </a:defRPr>
            </a:lvl3pPr>
            <a:lvl4pPr marL="1600200" indent="-228600">
              <a:defRPr b="1">
                <a:solidFill>
                  <a:schemeClr val="tx1"/>
                </a:solidFill>
                <a:latin typeface="Verdana" panose="020B0604030504040204" pitchFamily="34" charset="0"/>
                <a:ea typeface="宋体" panose="02010600030101010101" pitchFamily="2" charset="-122"/>
              </a:defRPr>
            </a:lvl4pPr>
            <a:lvl5pPr marL="2057400" indent="-22860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rPr>
              <a:t>Overfitting</a:t>
            </a:r>
            <a:endParaRPr kumimoji="0" lang="en-US" altLang="zh-CN" sz="18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endParaRPr>
          </a:p>
        </p:txBody>
      </p:sp>
      <p:sp>
        <p:nvSpPr>
          <p:cNvPr id="9" name="矩形 8"/>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416719" y="1540668"/>
            <a:ext cx="8310562"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1"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过拟合的造成原因</a:t>
            </a:r>
            <a:endPar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endParaRP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zh-CN" altLang="en-US" sz="22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噪声造成的过拟合</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因为它拟合了误标记的训练记录</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zh-CN" altLang="en-US" sz="22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根据少量训练数据做出的模型也容易</a:t>
            </a:r>
            <a:r>
              <a:rPr kumimoji="1" lang="zh-CN" altLang="en-US" sz="2200" b="1"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过</a:t>
            </a:r>
            <a:r>
              <a:rPr kumimoji="1" lang="zh-CN" altLang="en-US" sz="22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拟合。</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由于具有代表性的样本，在没有多少训练数据的情况下，学习算法仍然细化模型；当决策树叶节点没有足够代表性样本时，很可能做出错误的预测</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大量的候选属性和少量的训练记录最后导致了模型的过分拟合</a:t>
            </a:r>
            <a:endParaRPr kumimoji="1" lang="zh-CN" altLang="en-AU" sz="2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endParaRPr>
          </a:p>
        </p:txBody>
      </p:sp>
      <p:sp>
        <p:nvSpPr>
          <p:cNvPr id="4" name="矩形 3"/>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551657" y="1139171"/>
            <a:ext cx="83105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1"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过拟合的造成原因</a:t>
            </a:r>
            <a:endPar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endParaRP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zh-CN" altLang="en-US" sz="22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噪声造成的过分拟合</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因为它拟合了误标记的训练记录</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p>
        </p:txBody>
      </p:sp>
      <p:pic>
        <p:nvPicPr>
          <p:cNvPr id="188420" name="Picture 3"/>
          <p:cNvPicPr>
            <a:picLocks noChangeAspect="1" noChangeArrowheads="1"/>
          </p:cNvPicPr>
          <p:nvPr/>
        </p:nvPicPr>
        <p:blipFill>
          <a:blip r:embed="rId3">
            <a:extLst>
              <a:ext uri="{28A0092B-C50C-407E-A947-70E740481C1C}">
                <a14:useLocalDpi xmlns:a14="http://schemas.microsoft.com/office/drawing/2010/main" val="0"/>
              </a:ext>
            </a:extLst>
          </a:blip>
          <a:srcRect t="4819" b="3615"/>
          <a:stretch>
            <a:fillRect/>
          </a:stretch>
        </p:blipFill>
        <p:spPr bwMode="auto">
          <a:xfrm>
            <a:off x="1763713" y="2204864"/>
            <a:ext cx="5886450" cy="404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380594" y="1339850"/>
            <a:ext cx="8458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1"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rPr>
              <a:t>过拟合的造成原因</a:t>
            </a:r>
            <a:endParaRPr kumimoji="1"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pitchFamily="34" charset="0"/>
              <a:ea typeface="黑体" panose="02010609060101010101" pitchFamily="49" charset="-122"/>
              <a:cs typeface="Calibri" panose="020F0502020204030204" pitchFamily="34" charset="0"/>
            </a:endParaRPr>
          </a:p>
          <a:p>
            <a:pPr marL="984250" marR="0" lvl="1" indent="-527050" algn="l" defTabSz="914400" rtl="0" eaLnBrk="0" fontAlgn="base" latinLnBrk="0" hangingPunct="0">
              <a:lnSpc>
                <a:spcPct val="150000"/>
              </a:lnSpc>
              <a:spcBef>
                <a:spcPts val="600"/>
              </a:spcBef>
              <a:spcAft>
                <a:spcPct val="0"/>
              </a:spcAft>
              <a:buClrTx/>
              <a:buSzTx/>
              <a:buFont typeface="Wingdings" panose="05000000000000000000" pitchFamily="2" charset="2"/>
              <a:buChar char="ü"/>
              <a:defRPr/>
            </a:pPr>
            <a:r>
              <a:rPr kumimoji="1" lang="zh-CN" altLang="en-US" sz="22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根据少量训练数据做出的模型也容易</a:t>
            </a:r>
            <a:r>
              <a:rPr kumimoji="1" lang="zh-CN" altLang="en-US" sz="2200" b="1"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过</a:t>
            </a:r>
            <a:r>
              <a:rPr kumimoji="1" lang="zh-CN" altLang="en-US" sz="2200" b="1" i="0" u="none" strike="noStrike" kern="1200" cap="none" spc="0" normalizeH="0" baseline="0" noProof="0" dirty="0">
                <a:ln>
                  <a:noFill/>
                </a:ln>
                <a:solidFill>
                  <a:srgbClr val="C00000"/>
                </a:solidFill>
                <a:effectLst/>
                <a:uLnTx/>
                <a:uFillTx/>
                <a:latin typeface="Calibri" panose="020F0502020204030204" pitchFamily="34" charset="0"/>
                <a:ea typeface="黑体" panose="02010609060101010101" pitchFamily="49" charset="-122"/>
                <a:cs typeface="Calibri" panose="020F0502020204030204" pitchFamily="34" charset="0"/>
              </a:rPr>
              <a:t>拟合。</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r>
              <a:rPr kumimoji="1" lang="zh-CN" altLang="en-US"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由于具有代表性的样本，在没有多少训练数据的情况下，学习算法仍然细化模型；当决策树叶节点没有足够代表性样本时，很可能做出错误的预测</a:t>
            </a:r>
            <a:r>
              <a:rPr kumimoji="1" lang="en-US" altLang="zh-CN" sz="2200" b="1" i="0" u="none" strike="noStrike" kern="1200" cap="none" spc="0" normalizeH="0" baseline="0" noProof="0" dirty="0">
                <a:ln>
                  <a:noFill/>
                </a:ln>
                <a:solidFill>
                  <a:srgbClr val="0070C0"/>
                </a:solidFill>
                <a:effectLst/>
                <a:uLnTx/>
                <a:uFillTx/>
                <a:latin typeface="Calibri" panose="020F0502020204030204" pitchFamily="34" charset="0"/>
                <a:ea typeface="黑体" panose="02010609060101010101" pitchFamily="49" charset="-122"/>
                <a:cs typeface="Calibri" panose="020F0502020204030204" pitchFamily="34" charset="0"/>
              </a:rPr>
              <a:t>)</a:t>
            </a:r>
          </a:p>
        </p:txBody>
      </p:sp>
      <p:pic>
        <p:nvPicPr>
          <p:cNvPr id="19046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283968" y="3212976"/>
            <a:ext cx="4266667" cy="3200677"/>
          </a:xfrm>
          <a:extLst>
            <a:ext uri="{91240B29-F687-4F45-9708-019B960494DF}">
              <a14:hiddenLine xmlns:a14="http://schemas.microsoft.com/office/drawing/2010/main" w="12700">
                <a:solidFill>
                  <a:schemeClr val="tx1"/>
                </a:solidFill>
                <a:prstDash val="solid"/>
                <a:miter lim="800000"/>
                <a:headEnd/>
                <a:tailEnd/>
              </a14:hiddenLine>
            </a:ext>
          </a:extLst>
        </p:spPr>
      </p:pic>
      <p:sp>
        <p:nvSpPr>
          <p:cNvPr id="5" name="矩形 4"/>
          <p:cNvSpPr/>
          <p:nvPr/>
        </p:nvSpPr>
        <p:spPr>
          <a:xfrm>
            <a:off x="819329" y="116632"/>
            <a:ext cx="7344816"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5.3 </a:t>
            </a:r>
            <a:r>
              <a:rPr kumimoji="0" lang="zh-CN" altLang="en-US" sz="2800" b="1" i="0" u="none" strike="noStrike" kern="0" cap="none" spc="0" normalizeH="0" baseline="0" noProof="0" dirty="0">
                <a:ln>
                  <a:noFill/>
                </a:ln>
                <a:solidFill>
                  <a:srgbClr val="1557AE"/>
                </a:solidFill>
                <a:effectLst/>
                <a:uLnTx/>
                <a:uFillTx/>
                <a:latin typeface="Times New Roman" panose="02020603050405020304" pitchFamily="18" charset="0"/>
                <a:ea typeface="方正兰亭中黑_GBK" panose="02000000000000000000" pitchFamily="2" charset="-122"/>
                <a:cs typeface="Times New Roman" panose="02020603050405020304" pitchFamily="18" charset="0"/>
              </a:rPr>
              <a:t>决策树</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c34b01f-1284-488e-98f1-0cb8d7a6076c}"/>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5cc6f21f-ea74-4a92-bc2d-e7527882b82f}"/>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2785d092-b511-43c4-9cfe-23b2f1c5a672}"/>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37ea115b-ba8f-47c5-a803-ca5440027164}"/>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597a793a-3fac-490a-850e-d11464e17a21}"/>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b06c159a-194c-4250-91fc-c579d1714b2a}"/>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e23f086c-0f2f-4aee-a724-ee7e9ae78c34}"/>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自定义 1">
      <a:majorFont>
        <a:latin typeface="Calibri"/>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a:noFill/>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默认设计模板">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1" i="0" u="none" strike="noStrike" cap="none" normalizeH="0" baseline="0" smtClean="0">
            <a:ln>
              <a:noFill/>
            </a:ln>
            <a:solidFill>
              <a:schemeClr val="bg1"/>
            </a:solidFill>
            <a:effectLst/>
            <a:latin typeface="黑体" panose="02010609060101010101" pitchFamily="49"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1" i="0" u="none" strike="noStrike" cap="none" normalizeH="0" baseline="0" smtClean="0">
            <a:ln>
              <a:noFill/>
            </a:ln>
            <a:solidFill>
              <a:schemeClr val="bg1"/>
            </a:solidFill>
            <a:effectLst/>
            <a:latin typeface="黑体" panose="02010609060101010101" pitchFamily="49"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1193</TotalTime>
  <Words>10426</Words>
  <Application>Microsoft Office PowerPoint</Application>
  <PresentationFormat>全屏显示(4:3)</PresentationFormat>
  <Paragraphs>1848</Paragraphs>
  <Slides>187</Slides>
  <Notes>78</Notes>
  <HiddenSlides>0</HiddenSlides>
  <MMClips>1</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187</vt:i4>
      </vt:variant>
    </vt:vector>
  </HeadingPairs>
  <TitlesOfParts>
    <vt:vector size="208" baseType="lpstr">
      <vt:lpstr>Times New Roman</vt:lpstr>
      <vt:lpstr>Calibri</vt:lpstr>
      <vt:lpstr>华文楷体</vt:lpstr>
      <vt:lpstr>Cambria Math</vt:lpstr>
      <vt:lpstr>Arial Unicode MS</vt:lpstr>
      <vt:lpstr>Tahoma</vt:lpstr>
      <vt:lpstr>Arial</vt:lpstr>
      <vt:lpstr>Palatino Linotype</vt:lpstr>
      <vt:lpstr>Comic Sans MS</vt:lpstr>
      <vt:lpstr>宋体</vt:lpstr>
      <vt:lpstr>Wingdings 2</vt:lpstr>
      <vt:lpstr>Verdana</vt:lpstr>
      <vt:lpstr>微软雅黑</vt:lpstr>
      <vt:lpstr>PMingLiU</vt:lpstr>
      <vt:lpstr>Wingdings</vt:lpstr>
      <vt:lpstr>方正兰亭中黑_GBK</vt:lpstr>
      <vt:lpstr>黑体</vt:lpstr>
      <vt:lpstr>Symbol</vt:lpstr>
      <vt:lpstr>Batang</vt:lpstr>
      <vt:lpstr>Profile</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Kevin</dc:creator>
  <cp:lastModifiedBy>Windows 用户</cp:lastModifiedBy>
  <cp:revision>4739</cp:revision>
  <dcterms:created xsi:type="dcterms:W3CDTF">2009-10-06T03:58:00Z</dcterms:created>
  <dcterms:modified xsi:type="dcterms:W3CDTF">2023-09-27T00:21:58Z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